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4" r:id="rId6"/>
    <p:sldId id="266" r:id="rId7"/>
    <p:sldId id="258" r:id="rId8"/>
    <p:sldId id="261" r:id="rId9"/>
    <p:sldId id="262" r:id="rId10"/>
    <p:sldId id="276" r:id="rId11"/>
    <p:sldId id="265" r:id="rId12"/>
    <p:sldId id="267" r:id="rId13"/>
    <p:sldId id="268" r:id="rId14"/>
    <p:sldId id="270" r:id="rId15"/>
    <p:sldId id="271" r:id="rId16"/>
    <p:sldId id="274" r:id="rId17"/>
    <p:sldId id="273" r:id="rId18"/>
    <p:sldId id="275" r:id="rId19"/>
    <p:sldId id="277" r:id="rId20"/>
    <p:sldId id="279" r:id="rId21"/>
    <p:sldId id="284" r:id="rId22"/>
    <p:sldId id="281" r:id="rId23"/>
    <p:sldId id="282" r:id="rId24"/>
    <p:sldId id="283" r:id="rId25"/>
    <p:sldId id="269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8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505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78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37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372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74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99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1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7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01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625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0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5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3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3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E152E-D6D1-4526-9F7D-7AA9F0BE2083}" type="datetimeFigureOut">
              <a:rPr lang="he-IL" smtClean="0"/>
              <a:pPr/>
              <a:t>ח'/אדר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CDC2-0305-459F-AD27-D883787C77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82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275" y="1303020"/>
            <a:ext cx="8825658" cy="1771291"/>
          </a:xfrm>
        </p:spPr>
        <p:txBody>
          <a:bodyPr/>
          <a:lstStyle/>
          <a:p>
            <a:r>
              <a:rPr lang="en-US" dirty="0" smtClean="0"/>
              <a:t>City Grid Simulator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72225" y="3074311"/>
            <a:ext cx="8825658" cy="861420"/>
          </a:xfrm>
        </p:spPr>
        <p:txBody>
          <a:bodyPr/>
          <a:lstStyle/>
          <a:p>
            <a:r>
              <a:rPr lang="en-US" dirty="0" smtClean="0"/>
              <a:t>By OGEN MALEK, Roy Goldstein, Nir Tsabar and Oren Shmuel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51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10" y="2742565"/>
            <a:ext cx="8522970" cy="1325563"/>
          </a:xfrm>
        </p:spPr>
        <p:txBody>
          <a:bodyPr/>
          <a:lstStyle/>
          <a:p>
            <a:pPr algn="l" rtl="0"/>
            <a:r>
              <a:rPr lang="en-US" dirty="0" smtClean="0"/>
              <a:t>Building the trees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72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Shortest radio distance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Find </a:t>
            </a:r>
            <a:r>
              <a:rPr lang="en-US" dirty="0"/>
              <a:t>the shortest </a:t>
            </a:r>
            <a:r>
              <a:rPr lang="en-US" dirty="0" smtClean="0"/>
              <a:t>radio distance from </a:t>
            </a:r>
            <a:r>
              <a:rPr lang="en-US" dirty="0"/>
              <a:t>each node to a </a:t>
            </a:r>
            <a:r>
              <a:rPr lang="en-US" dirty="0" smtClean="0"/>
              <a:t>gateway. </a:t>
            </a:r>
          </a:p>
          <a:p>
            <a:pPr algn="l" rtl="0"/>
            <a:r>
              <a:rPr lang="en-US" dirty="0" smtClean="0"/>
              <a:t>Using Dijkstra from each gateway – find the radio distance to each RSU.</a:t>
            </a:r>
          </a:p>
        </p:txBody>
      </p:sp>
    </p:spTree>
    <p:extLst>
      <p:ext uri="{BB962C8B-B14F-4D97-AF65-F5344CB8AC3E}">
        <p14:creationId xmlns:p14="http://schemas.microsoft.com/office/powerpoint/2010/main" val="35136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Shortest path trees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Find </a:t>
            </a:r>
            <a:r>
              <a:rPr lang="en-US" dirty="0"/>
              <a:t>the shortest </a:t>
            </a:r>
            <a:r>
              <a:rPr lang="en-US" dirty="0" smtClean="0"/>
              <a:t>path </a:t>
            </a:r>
            <a:r>
              <a:rPr lang="en-US" dirty="0"/>
              <a:t>from each node to a </a:t>
            </a:r>
            <a:r>
              <a:rPr lang="en-US" dirty="0" smtClean="0"/>
              <a:t>gateway (Ignoring link quality). </a:t>
            </a:r>
          </a:p>
          <a:p>
            <a:pPr algn="l" rtl="0"/>
            <a:r>
              <a:rPr lang="en-US" dirty="0" smtClean="0"/>
              <a:t>Using Dijkstra from each gateway – find the shortest paths to each RSU.</a:t>
            </a:r>
          </a:p>
        </p:txBody>
      </p:sp>
    </p:spTree>
    <p:extLst>
      <p:ext uri="{BB962C8B-B14F-4D97-AF65-F5344CB8AC3E}">
        <p14:creationId xmlns:p14="http://schemas.microsoft.com/office/powerpoint/2010/main" val="35073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Link 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best link quality paths from </a:t>
            </a:r>
            <a:r>
              <a:rPr lang="en-US" dirty="0"/>
              <a:t>each node to a </a:t>
            </a:r>
            <a:r>
              <a:rPr lang="en-US" dirty="0" smtClean="0"/>
              <a:t>gateway. </a:t>
            </a:r>
            <a:endParaRPr lang="he-IL" dirty="0"/>
          </a:p>
          <a:p>
            <a:pPr algn="l" rtl="0"/>
            <a:r>
              <a:rPr lang="en-US" dirty="0"/>
              <a:t>each link is assigned a weight which is </a:t>
            </a:r>
            <a:r>
              <a:rPr lang="en-US" dirty="0" smtClean="0"/>
              <a:t>1/</a:t>
            </a:r>
            <a:r>
              <a:rPr lang="en-US" dirty="0" err="1" smtClean="0"/>
              <a:t>LinkQuality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1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automatic simulation window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In this window we define and run the  simulation, in the end of the simulation an Excel with all </a:t>
            </a:r>
            <a:r>
              <a:rPr lang="en-US" dirty="0"/>
              <a:t>the </a:t>
            </a:r>
            <a:r>
              <a:rPr lang="en-US" dirty="0" smtClean="0"/>
              <a:t>raw data and graphs will be generated.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Choose the relevant algorithms to compare.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Choose the general simulation settings.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Choose the X coordinate variable.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b="1291"/>
          <a:stretch/>
        </p:blipFill>
        <p:spPr>
          <a:xfrm>
            <a:off x="6560820" y="434482"/>
            <a:ext cx="5517832" cy="54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progress window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 smtClean="0"/>
              <a:t>Updates about the simulation progress.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509" t="523" r="2264" b="2739"/>
          <a:stretch/>
        </p:blipFill>
        <p:spPr>
          <a:xfrm>
            <a:off x="7098030" y="1897380"/>
            <a:ext cx="38862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Advanced parameters settings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smtClean="0"/>
              <a:t>Settings for the </a:t>
            </a:r>
            <a:r>
              <a:rPr lang="en-US" dirty="0" smtClean="0"/>
              <a:t>advanced parameters of the simulation.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125"/>
          <a:stretch/>
        </p:blipFill>
        <p:spPr>
          <a:xfrm>
            <a:off x="6403107" y="1002030"/>
            <a:ext cx="5312644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excel raw data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362" y="3478530"/>
            <a:ext cx="11839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Graphs.. More Graphs!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57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482592"/>
            <a:ext cx="6589713" cy="1574808"/>
          </a:xfrm>
        </p:spPr>
        <p:txBody>
          <a:bodyPr anchor="t"/>
          <a:lstStyle/>
          <a:p>
            <a:r>
              <a:rPr lang="en-US" dirty="0" smtClean="0"/>
              <a:t>Graph</a:t>
            </a:r>
            <a:r>
              <a:rPr lang="en-US" dirty="0" smtClean="0"/>
              <a:t>s – Simulation output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" y="2320290"/>
            <a:ext cx="12011834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Goals</a:t>
            </a:r>
          </a:p>
          <a:p>
            <a:pPr algn="l" rtl="0"/>
            <a:r>
              <a:rPr lang="en-US" dirty="0" smtClean="0"/>
              <a:t>System modules</a:t>
            </a:r>
          </a:p>
          <a:p>
            <a:pPr algn="l" rtl="0"/>
            <a:r>
              <a:rPr lang="en-US" dirty="0" smtClean="0"/>
              <a:t>Current project status -</a:t>
            </a:r>
          </a:p>
          <a:p>
            <a:pPr lvl="1" algn="l" rtl="0"/>
            <a:r>
              <a:rPr lang="en-US" dirty="0" smtClean="0"/>
              <a:t>Gateways choosing and Tree algorithms.</a:t>
            </a:r>
          </a:p>
          <a:p>
            <a:pPr lvl="1" algn="l" rtl="0"/>
            <a:r>
              <a:rPr lang="en-US" dirty="0" smtClean="0"/>
              <a:t>Running workflow.</a:t>
            </a:r>
          </a:p>
          <a:p>
            <a:pPr lvl="1" algn="l" rtl="0"/>
            <a:r>
              <a:rPr lang="en-US" dirty="0" smtClean="0"/>
              <a:t>Few Graphs.</a:t>
            </a:r>
          </a:p>
          <a:p>
            <a:pPr algn="l" rtl="0"/>
            <a:r>
              <a:rPr lang="en-US" dirty="0" smtClean="0"/>
              <a:t>A look on the future.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48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1162"/>
            <a:ext cx="8880586" cy="934728"/>
          </a:xfrm>
        </p:spPr>
        <p:txBody>
          <a:bodyPr>
            <a:normAutofit/>
          </a:bodyPr>
          <a:lstStyle/>
          <a:p>
            <a:r>
              <a:rPr lang="en-US" dirty="0" smtClean="0"/>
              <a:t>Graphs – Consecutive transmissions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54192"/>
            <a:ext cx="5084979" cy="440944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 graph that compares the Gateways choosing algorithms.</a:t>
            </a:r>
          </a:p>
          <a:p>
            <a:pPr algn="l" rtl="0"/>
            <a:r>
              <a:rPr lang="en-US" dirty="0" smtClean="0"/>
              <a:t>The X axis is represented by number of consecutive transmissions.</a:t>
            </a:r>
            <a:endParaRPr lang="en-US" dirty="0"/>
          </a:p>
          <a:p>
            <a:pPr algn="l" rtl="0"/>
            <a:r>
              <a:rPr lang="en-US" dirty="0" smtClean="0"/>
              <a:t>The tree was built by Shortest Path tree building algorithm.</a:t>
            </a:r>
          </a:p>
          <a:p>
            <a:pPr algn="l" rtl="0"/>
            <a:r>
              <a:rPr lang="en-US" dirty="0" smtClean="0"/>
              <a:t>Conclusion: The price of additional transmissions is low so we should use ~5 consecutive transmissions.</a:t>
            </a:r>
          </a:p>
          <a:p>
            <a:pPr algn="l" rtl="0"/>
            <a:r>
              <a:rPr lang="en-US" dirty="0"/>
              <a:t>Grid Length: </a:t>
            </a:r>
            <a:r>
              <a:rPr lang="en-US" dirty="0" smtClean="0"/>
              <a:t>50</a:t>
            </a:r>
            <a:endParaRPr lang="en-US" dirty="0"/>
          </a:p>
          <a:p>
            <a:pPr algn="l" rtl="0"/>
            <a:r>
              <a:rPr lang="en-US" dirty="0"/>
              <a:t>Number of RSUs: </a:t>
            </a:r>
            <a:r>
              <a:rPr lang="en-US" dirty="0" smtClean="0"/>
              <a:t>700</a:t>
            </a:r>
            <a:endParaRPr lang="en-US" dirty="0"/>
          </a:p>
          <a:p>
            <a:pPr algn="l" rtl="0"/>
            <a:r>
              <a:rPr lang="en-US" dirty="0"/>
              <a:t>Background Traffic: 0.3 (Same results for background traffic 0)</a:t>
            </a:r>
          </a:p>
          <a:p>
            <a:pPr algn="l" rtl="0"/>
            <a:r>
              <a:rPr lang="en-US" dirty="0"/>
              <a:t>Penalty Time: 6000</a:t>
            </a:r>
          </a:p>
          <a:p>
            <a:pPr algn="l" rtl="0"/>
            <a:r>
              <a:rPr lang="en-US" dirty="0" smtClean="0"/>
              <a:t>Number of gateways: 10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17" y="1854192"/>
            <a:ext cx="5267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1162"/>
            <a:ext cx="8880586" cy="934728"/>
          </a:xfrm>
        </p:spPr>
        <p:txBody>
          <a:bodyPr>
            <a:normAutofit/>
          </a:bodyPr>
          <a:lstStyle/>
          <a:p>
            <a:r>
              <a:rPr lang="en-US" dirty="0" smtClean="0"/>
              <a:t>Graphs – Consecutive transmissions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54192"/>
            <a:ext cx="5084979" cy="440944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 graph that compares the tree building algorithms.</a:t>
            </a:r>
          </a:p>
          <a:p>
            <a:pPr algn="l" rtl="0"/>
            <a:r>
              <a:rPr lang="en-US" dirty="0" smtClean="0"/>
              <a:t>The X axis is represented by number of consecutive transmissions.</a:t>
            </a:r>
            <a:endParaRPr lang="en-US" dirty="0"/>
          </a:p>
          <a:p>
            <a:pPr algn="l" rtl="0"/>
            <a:r>
              <a:rPr lang="en-US" dirty="0" smtClean="0"/>
              <a:t>The gateways were chosen by the Shortest links algorithm.</a:t>
            </a:r>
          </a:p>
          <a:p>
            <a:pPr algn="l" rtl="0"/>
            <a:r>
              <a:rPr lang="en-US" dirty="0" smtClean="0"/>
              <a:t>Conclusion: for small </a:t>
            </a:r>
            <a:r>
              <a:rPr lang="en-US" b="1" dirty="0" smtClean="0"/>
              <a:t>penalty </a:t>
            </a:r>
            <a:r>
              <a:rPr lang="en-US" dirty="0" smtClean="0"/>
              <a:t>there is an optimum at 3~ consecutive transmissions, while we lose a lot of performance for higher consecutive transmissions number.</a:t>
            </a:r>
          </a:p>
          <a:p>
            <a:pPr algn="l" rtl="0"/>
            <a:r>
              <a:rPr lang="en-US" dirty="0"/>
              <a:t>Grid Length: </a:t>
            </a:r>
            <a:r>
              <a:rPr lang="en-US" dirty="0" smtClean="0"/>
              <a:t>20</a:t>
            </a:r>
            <a:endParaRPr lang="en-US" dirty="0"/>
          </a:p>
          <a:p>
            <a:pPr algn="l" rtl="0"/>
            <a:r>
              <a:rPr lang="en-US" dirty="0"/>
              <a:t>Number of RSUs: </a:t>
            </a:r>
            <a:r>
              <a:rPr lang="en-US" dirty="0" smtClean="0"/>
              <a:t>200</a:t>
            </a:r>
            <a:endParaRPr lang="en-US" dirty="0"/>
          </a:p>
          <a:p>
            <a:pPr algn="l" rtl="0"/>
            <a:r>
              <a:rPr lang="en-US" dirty="0"/>
              <a:t>Background Traffic: 0.3 (Same results for background traffic 0)</a:t>
            </a:r>
          </a:p>
          <a:p>
            <a:pPr algn="l" rtl="0"/>
            <a:r>
              <a:rPr lang="en-US" dirty="0"/>
              <a:t>Penalty Time: </a:t>
            </a:r>
            <a:r>
              <a:rPr lang="en-US" dirty="0" smtClean="0"/>
              <a:t>500(Upper graph) \ 6000(Lower graph)</a:t>
            </a:r>
            <a:endParaRPr lang="en-US" dirty="0"/>
          </a:p>
          <a:p>
            <a:pPr algn="l" rtl="0"/>
            <a:r>
              <a:rPr lang="en-US" dirty="0" smtClean="0"/>
              <a:t>Number of gateways: 10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24" y="1405890"/>
            <a:ext cx="3419830" cy="2568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13" y="4143868"/>
            <a:ext cx="3502453" cy="26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1162"/>
            <a:ext cx="8880586" cy="934728"/>
          </a:xfrm>
        </p:spPr>
        <p:txBody>
          <a:bodyPr>
            <a:normAutofit/>
          </a:bodyPr>
          <a:lstStyle/>
          <a:p>
            <a:r>
              <a:rPr lang="en-US" dirty="0" smtClean="0"/>
              <a:t>Graphs – </a:t>
            </a:r>
            <a:r>
              <a:rPr lang="en-US" dirty="0" smtClean="0"/>
              <a:t>Number of gateways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54192"/>
            <a:ext cx="5084979" cy="391795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 graph that compares the Gateways choosing algorithms.</a:t>
            </a:r>
          </a:p>
          <a:p>
            <a:pPr algn="l" rtl="0"/>
            <a:r>
              <a:rPr lang="en-US" dirty="0" smtClean="0"/>
              <a:t>The X axis is represented by number of gateways.</a:t>
            </a:r>
            <a:endParaRPr lang="en-US" dirty="0"/>
          </a:p>
          <a:p>
            <a:pPr algn="l" rtl="0"/>
            <a:r>
              <a:rPr lang="en-US" dirty="0" smtClean="0"/>
              <a:t>The tree was built by Shortest radio distance tree building algorithm.</a:t>
            </a:r>
          </a:p>
          <a:p>
            <a:pPr algn="l" rtl="0"/>
            <a:r>
              <a:rPr lang="en-US" dirty="0" smtClean="0"/>
              <a:t>Conclusion: Topology algorithm has lower performance than the other algorithms.</a:t>
            </a:r>
          </a:p>
          <a:p>
            <a:pPr algn="l" rtl="0"/>
            <a:r>
              <a:rPr lang="en-US" dirty="0" smtClean="0"/>
              <a:t>Grid Length: 130</a:t>
            </a:r>
          </a:p>
          <a:p>
            <a:pPr algn="l" rtl="0"/>
            <a:r>
              <a:rPr lang="en-US" dirty="0" smtClean="0"/>
              <a:t>Number of RSUs: 7000</a:t>
            </a:r>
          </a:p>
          <a:p>
            <a:pPr algn="l" rtl="0"/>
            <a:r>
              <a:rPr lang="en-US" dirty="0" smtClean="0"/>
              <a:t>Background Traffic: 0.3 (Same results for background traffic 0)</a:t>
            </a:r>
          </a:p>
          <a:p>
            <a:pPr algn="l" rtl="0"/>
            <a:r>
              <a:rPr lang="en-US" dirty="0" smtClean="0"/>
              <a:t>Penalty Time: 6000</a:t>
            </a:r>
          </a:p>
          <a:p>
            <a:pPr algn="l" rtl="0"/>
            <a:r>
              <a:rPr lang="en-US" dirty="0" smtClean="0"/>
              <a:t>Number of consecutive transmissions: 5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90" y="1854192"/>
            <a:ext cx="5491268" cy="40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1162"/>
            <a:ext cx="8880586" cy="934728"/>
          </a:xfrm>
        </p:spPr>
        <p:txBody>
          <a:bodyPr>
            <a:normAutofit/>
          </a:bodyPr>
          <a:lstStyle/>
          <a:p>
            <a:r>
              <a:rPr lang="en-US" dirty="0" smtClean="0"/>
              <a:t>Graphs – </a:t>
            </a:r>
            <a:r>
              <a:rPr lang="en-US" dirty="0" smtClean="0"/>
              <a:t>Number of gateways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54192"/>
            <a:ext cx="5084979" cy="437515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 graph that compares the Tree building algorithms.</a:t>
            </a:r>
          </a:p>
          <a:p>
            <a:pPr algn="l" rtl="0"/>
            <a:r>
              <a:rPr lang="en-US" dirty="0" smtClean="0"/>
              <a:t>The X axis is represented by number of gateways.</a:t>
            </a:r>
            <a:endParaRPr lang="en-US" dirty="0"/>
          </a:p>
          <a:p>
            <a:pPr algn="l" rtl="0"/>
            <a:r>
              <a:rPr lang="en-US" dirty="0" smtClean="0"/>
              <a:t>The gateways were chosen according to connection quality algorithm.</a:t>
            </a:r>
          </a:p>
          <a:p>
            <a:pPr algn="l" rtl="0"/>
            <a:r>
              <a:rPr lang="en-US" dirty="0" smtClean="0"/>
              <a:t>Conclusion: As number of gateways increases, we get better performance for all the algorithms.</a:t>
            </a:r>
          </a:p>
          <a:p>
            <a:pPr algn="l" rtl="0"/>
            <a:r>
              <a:rPr lang="en-US" dirty="0" smtClean="0"/>
              <a:t>All the algorithms have the same performance.</a:t>
            </a:r>
          </a:p>
          <a:p>
            <a:pPr algn="l" rtl="0"/>
            <a:r>
              <a:rPr lang="en-US" dirty="0"/>
              <a:t>Grid Length: 130</a:t>
            </a:r>
          </a:p>
          <a:p>
            <a:pPr algn="l" rtl="0"/>
            <a:r>
              <a:rPr lang="en-US" dirty="0"/>
              <a:t>Number of RSUs: 7000</a:t>
            </a:r>
          </a:p>
          <a:p>
            <a:pPr algn="l" rtl="0"/>
            <a:r>
              <a:rPr lang="en-US" dirty="0"/>
              <a:t>Background Traffic: 0.3 (Same results for background traffic 0)</a:t>
            </a:r>
          </a:p>
          <a:p>
            <a:pPr algn="l" rtl="0"/>
            <a:r>
              <a:rPr lang="en-US" dirty="0"/>
              <a:t>Penalty Time: 6000</a:t>
            </a:r>
          </a:p>
          <a:p>
            <a:pPr algn="l" rtl="0"/>
            <a:r>
              <a:rPr lang="en-US" dirty="0"/>
              <a:t>Number of consecutive transmissions: </a:t>
            </a:r>
            <a:r>
              <a:rPr lang="en-US" dirty="0" smtClean="0"/>
              <a:t>5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2" y="1854192"/>
            <a:ext cx="5629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1162"/>
            <a:ext cx="8880586" cy="934728"/>
          </a:xfrm>
        </p:spPr>
        <p:txBody>
          <a:bodyPr>
            <a:normAutofit/>
          </a:bodyPr>
          <a:lstStyle/>
          <a:p>
            <a:r>
              <a:rPr lang="en-US" dirty="0" smtClean="0"/>
              <a:t>Graphs – </a:t>
            </a:r>
            <a:r>
              <a:rPr lang="en-US" dirty="0" smtClean="0"/>
              <a:t>Penalty time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54192"/>
            <a:ext cx="5084979" cy="437515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 graph that compares the gateways choosing algorithms.</a:t>
            </a:r>
          </a:p>
          <a:p>
            <a:pPr algn="l" rtl="0"/>
            <a:r>
              <a:rPr lang="en-US" dirty="0" smtClean="0"/>
              <a:t>The X axis is represented by the penalty time.</a:t>
            </a:r>
            <a:endParaRPr lang="en-US" dirty="0"/>
          </a:p>
          <a:p>
            <a:pPr algn="l" rtl="0"/>
            <a:r>
              <a:rPr lang="en-US" dirty="0" smtClean="0"/>
              <a:t>The tree was build according to link quality algorithm.</a:t>
            </a:r>
          </a:p>
          <a:p>
            <a:pPr algn="l" rtl="0"/>
            <a:r>
              <a:rPr lang="en-US" dirty="0" smtClean="0"/>
              <a:t>Conclusion: The Shortest Links algorithm performed better than the Topology algorithm.</a:t>
            </a:r>
          </a:p>
          <a:p>
            <a:pPr algn="l" rtl="0"/>
            <a:r>
              <a:rPr lang="en-US" dirty="0" smtClean="0"/>
              <a:t>Larger penalty time increases the duration of the simulation. </a:t>
            </a:r>
          </a:p>
          <a:p>
            <a:pPr algn="l" rtl="0"/>
            <a:r>
              <a:rPr lang="en-US" dirty="0" smtClean="0"/>
              <a:t>Grid </a:t>
            </a:r>
            <a:r>
              <a:rPr lang="en-US" dirty="0"/>
              <a:t>Length: </a:t>
            </a:r>
            <a:r>
              <a:rPr lang="en-US" dirty="0" smtClean="0"/>
              <a:t>20</a:t>
            </a:r>
            <a:endParaRPr lang="en-US" dirty="0"/>
          </a:p>
          <a:p>
            <a:pPr algn="l" rtl="0"/>
            <a:r>
              <a:rPr lang="en-US" dirty="0"/>
              <a:t>Number of RSUs: </a:t>
            </a:r>
            <a:r>
              <a:rPr lang="en-US" dirty="0" smtClean="0"/>
              <a:t>200</a:t>
            </a:r>
            <a:endParaRPr lang="en-US" dirty="0"/>
          </a:p>
          <a:p>
            <a:pPr algn="l" rtl="0"/>
            <a:r>
              <a:rPr lang="en-US" dirty="0"/>
              <a:t>Background Traffic: </a:t>
            </a:r>
            <a:r>
              <a:rPr lang="en-US" dirty="0" smtClean="0"/>
              <a:t>0.3</a:t>
            </a:r>
            <a:endParaRPr lang="en-US" dirty="0"/>
          </a:p>
          <a:p>
            <a:pPr algn="l" rtl="0"/>
            <a:r>
              <a:rPr lang="en-US" dirty="0"/>
              <a:t>Penalty Time: 6000</a:t>
            </a:r>
          </a:p>
          <a:p>
            <a:pPr algn="l" rtl="0"/>
            <a:r>
              <a:rPr lang="en-US" dirty="0"/>
              <a:t>Number of consecutive transmissions: 3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50" y="1854192"/>
            <a:ext cx="508706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Look to the future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More Gateways </a:t>
            </a:r>
            <a:r>
              <a:rPr lang="en-US" dirty="0" smtClean="0"/>
              <a:t>choosing algorithms.</a:t>
            </a:r>
          </a:p>
          <a:p>
            <a:pPr algn="l" rtl="0"/>
            <a:r>
              <a:rPr lang="en-US" dirty="0" smtClean="0"/>
              <a:t>Add additional building tree algorithm.</a:t>
            </a:r>
          </a:p>
          <a:p>
            <a:pPr algn="l" rtl="0"/>
            <a:r>
              <a:rPr lang="en-US" dirty="0" smtClean="0"/>
              <a:t>We can achieve even better performance by Parallelize the simulation.</a:t>
            </a:r>
          </a:p>
          <a:p>
            <a:pPr algn="l" rtl="0"/>
            <a:r>
              <a:rPr lang="en-US" dirty="0" smtClean="0"/>
              <a:t>Adding control over more variables?</a:t>
            </a:r>
          </a:p>
          <a:p>
            <a:pPr algn="l" rtl="0"/>
            <a:r>
              <a:rPr lang="en-US" dirty="0" smtClean="0"/>
              <a:t>Let’s define the project objectives.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61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Simulate a wireless network containing thousands of units.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Measure the network performance.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Easy to use.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Fast simulation.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Maximize flexibility – the user can change almost everything!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Easy to develop and measure new algorithms.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/>
              <a:t>Ability to analyze simulations.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83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System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474345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Map</a:t>
            </a:r>
          </a:p>
          <a:p>
            <a:pPr lvl="1" algn="l" rtl="0"/>
            <a:r>
              <a:rPr lang="en-US" dirty="0" smtClean="0"/>
              <a:t>Grid Generation </a:t>
            </a:r>
          </a:p>
          <a:p>
            <a:pPr marL="914400" lvl="2" indent="0" algn="l" rtl="0">
              <a:buNone/>
            </a:pPr>
            <a:r>
              <a:rPr lang="en-US" dirty="0" smtClean="0"/>
              <a:t>- Placing RSUs randomly and make sure it’s a strongly connected </a:t>
            </a:r>
            <a:r>
              <a:rPr lang="en-US" dirty="0" smtClean="0"/>
              <a:t>components graph.</a:t>
            </a:r>
            <a:endParaRPr lang="en-US" dirty="0" smtClean="0"/>
          </a:p>
          <a:p>
            <a:pPr lvl="1" algn="l" rtl="0"/>
            <a:r>
              <a:rPr lang="en-US" dirty="0" smtClean="0"/>
              <a:t>Set Gateways locations</a:t>
            </a:r>
          </a:p>
          <a:p>
            <a:pPr lvl="1" algn="l" rtl="0"/>
            <a:r>
              <a:rPr lang="en-US" dirty="0" smtClean="0"/>
              <a:t>Build Trees</a:t>
            </a:r>
          </a:p>
          <a:p>
            <a:pPr algn="l" rtl="0"/>
            <a:r>
              <a:rPr lang="en-US" dirty="0" smtClean="0"/>
              <a:t>Simulator</a:t>
            </a:r>
          </a:p>
          <a:p>
            <a:pPr lvl="1" algn="l" rtl="0"/>
            <a:r>
              <a:rPr lang="en-US" dirty="0"/>
              <a:t>Events</a:t>
            </a:r>
          </a:p>
          <a:p>
            <a:pPr lvl="1" algn="l" rtl="0"/>
            <a:r>
              <a:rPr lang="en-US" dirty="0"/>
              <a:t>Mac Layer + Link Layer</a:t>
            </a:r>
          </a:p>
          <a:p>
            <a:pPr lvl="1" algn="l" rtl="0"/>
            <a:r>
              <a:rPr lang="en-US" dirty="0"/>
              <a:t>Application </a:t>
            </a:r>
            <a:r>
              <a:rPr lang="en-US" dirty="0" smtClean="0"/>
              <a:t>Layer</a:t>
            </a:r>
          </a:p>
          <a:p>
            <a:pPr algn="l" rtl="0"/>
            <a:r>
              <a:rPr lang="en-US" dirty="0" smtClean="0"/>
              <a:t>Logging System</a:t>
            </a:r>
          </a:p>
          <a:p>
            <a:pPr algn="l" rtl="0"/>
            <a:r>
              <a:rPr lang="en-US" dirty="0" smtClean="0"/>
              <a:t>Graph Generation using Excel</a:t>
            </a:r>
          </a:p>
          <a:p>
            <a:pPr lvl="2" algn="l" rtl="0">
              <a:buFontTx/>
              <a:buChar char="-"/>
            </a:pPr>
            <a:endParaRPr lang="en-US" dirty="0" smtClean="0"/>
          </a:p>
          <a:p>
            <a:pPr lvl="2" algn="l" rtl="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0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10" y="2742565"/>
            <a:ext cx="8522970" cy="1325563"/>
          </a:xfrm>
        </p:spPr>
        <p:txBody>
          <a:bodyPr/>
          <a:lstStyle/>
          <a:p>
            <a:pPr algn="l" rtl="0"/>
            <a:r>
              <a:rPr lang="en-US" dirty="0" smtClean="0"/>
              <a:t>Choosing gateways algorithms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20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Choose gateways Randomly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Choose the gateways randomly.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26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Choose gateways by Connection 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429662" cy="4195481"/>
          </a:xfrm>
        </p:spPr>
        <p:txBody>
          <a:bodyPr/>
          <a:lstStyle/>
          <a:p>
            <a:pPr algn="l" rtl="0"/>
            <a:r>
              <a:rPr lang="en-US" dirty="0" smtClean="0"/>
              <a:t>Stage 1: </a:t>
            </a:r>
          </a:p>
          <a:p>
            <a:pPr marL="0" indent="0" algn="l" rtl="0">
              <a:buNone/>
            </a:pPr>
            <a:r>
              <a:rPr lang="en-US" dirty="0" smtClean="0"/>
              <a:t>Divide the graph to Strongly Connected Components (SCC) based on link quality.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Stage 2: </a:t>
            </a:r>
          </a:p>
          <a:p>
            <a:pPr marL="0" indent="0" algn="l" rtl="0">
              <a:buNone/>
            </a:pPr>
            <a:r>
              <a:rPr lang="en-US" dirty="0" smtClean="0"/>
              <a:t>In each SCC pick the RSUs with most neighbors (with quality of the SCC).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6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Choose gateways by </a:t>
            </a:r>
            <a:r>
              <a:rPr lang="en-US" dirty="0" smtClean="0"/>
              <a:t>Shortest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83688" cy="4195481"/>
          </a:xfrm>
        </p:spPr>
        <p:txBody>
          <a:bodyPr/>
          <a:lstStyle/>
          <a:p>
            <a:pPr algn="l" rtl="0"/>
            <a:r>
              <a:rPr lang="en-US" dirty="0"/>
              <a:t>Stage 1: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Divide </a:t>
            </a:r>
            <a:r>
              <a:rPr lang="en-US" dirty="0"/>
              <a:t>the graph to Strongly Connected </a:t>
            </a:r>
            <a:r>
              <a:rPr lang="en-US" dirty="0" smtClean="0"/>
              <a:t>Components </a:t>
            </a:r>
            <a:r>
              <a:rPr lang="en-US" dirty="0"/>
              <a:t>(SCC)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based on </a:t>
            </a:r>
            <a:r>
              <a:rPr lang="en-US" dirty="0"/>
              <a:t>link </a:t>
            </a:r>
            <a:r>
              <a:rPr lang="en-US" dirty="0" smtClean="0"/>
              <a:t>length using Binary Search to find the best SCCs division.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</a:p>
          <a:p>
            <a:pPr algn="l" rtl="0"/>
            <a:r>
              <a:rPr lang="en-US" dirty="0"/>
              <a:t>Stage 2: </a:t>
            </a:r>
          </a:p>
          <a:p>
            <a:pPr marL="0" indent="0" algn="l" rtl="0">
              <a:buNone/>
            </a:pPr>
            <a:r>
              <a:rPr lang="en-US" dirty="0" smtClean="0"/>
              <a:t>In </a:t>
            </a:r>
            <a:r>
              <a:rPr lang="en-US" dirty="0"/>
              <a:t>each SCC pick the RSUs with most neighbors (with quality of </a:t>
            </a:r>
            <a:r>
              <a:rPr lang="en-US" dirty="0" smtClean="0"/>
              <a:t>	the </a:t>
            </a:r>
            <a:r>
              <a:rPr lang="en-US" dirty="0"/>
              <a:t>SCC).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2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Choose Gateways by Topology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75278" cy="4195481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Stage 1: </a:t>
            </a:r>
          </a:p>
          <a:p>
            <a:pPr marL="0" indent="0" algn="l" rtl="0">
              <a:buNone/>
            </a:pPr>
            <a:r>
              <a:rPr lang="en-US" sz="2400" dirty="0" smtClean="0"/>
              <a:t>Divide the RSUs to regions with equal number of RSUs in each region.</a:t>
            </a:r>
          </a:p>
          <a:p>
            <a:pPr marL="0" indent="0" algn="l" rtl="0">
              <a:buNone/>
            </a:pPr>
            <a:r>
              <a:rPr lang="en-US" sz="2400" dirty="0" smtClean="0"/>
              <a:t>The division is done by ordering the RSUs according to their location on the axis with the biggest delta between the two ends.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en-US" dirty="0" smtClean="0"/>
          </a:p>
          <a:p>
            <a:pPr algn="l" rtl="0"/>
            <a:r>
              <a:rPr lang="en-US" dirty="0"/>
              <a:t>Stage </a:t>
            </a:r>
            <a:r>
              <a:rPr lang="en-US" dirty="0" smtClean="0"/>
              <a:t>2: </a:t>
            </a:r>
            <a:endParaRPr lang="en-US" dirty="0"/>
          </a:p>
          <a:p>
            <a:pPr marL="0" indent="0" algn="l" rtl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each region set the gateway in the middle of the other axis.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190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413</TotalTime>
  <Words>899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Times New Roman</vt:lpstr>
      <vt:lpstr>Wingdings</vt:lpstr>
      <vt:lpstr>Wingdings 3</vt:lpstr>
      <vt:lpstr>Ion</vt:lpstr>
      <vt:lpstr>City Grid Simulator</vt:lpstr>
      <vt:lpstr>Agenda</vt:lpstr>
      <vt:lpstr>Project Goals</vt:lpstr>
      <vt:lpstr>System Modules</vt:lpstr>
      <vt:lpstr>Choosing gateways algorithms</vt:lpstr>
      <vt:lpstr>Choose gateways Randomly</vt:lpstr>
      <vt:lpstr>Choose gateways by Connection Quality</vt:lpstr>
      <vt:lpstr>Choose gateways by Shortest Links</vt:lpstr>
      <vt:lpstr>Choose Gateways by Topology</vt:lpstr>
      <vt:lpstr>Building the trees</vt:lpstr>
      <vt:lpstr>Shortest radio distance</vt:lpstr>
      <vt:lpstr>Shortest path trees</vt:lpstr>
      <vt:lpstr>Link Quality</vt:lpstr>
      <vt:lpstr>The automatic simulation window</vt:lpstr>
      <vt:lpstr>The progress window</vt:lpstr>
      <vt:lpstr>Advanced parameters settings</vt:lpstr>
      <vt:lpstr>The excel raw data</vt:lpstr>
      <vt:lpstr>Graphs.. More Graphs!</vt:lpstr>
      <vt:lpstr>Graphs – Simulation output</vt:lpstr>
      <vt:lpstr>Graphs – Consecutive transmissions</vt:lpstr>
      <vt:lpstr>Graphs – Consecutive transmissions</vt:lpstr>
      <vt:lpstr>Graphs – Number of gateways</vt:lpstr>
      <vt:lpstr>Graphs – Number of gateways</vt:lpstr>
      <vt:lpstr>Graphs – Penalty time</vt:lpstr>
      <vt:lpstr>Look to 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Grid Simulator</dc:title>
  <dc:creator>Oren Shmuel</dc:creator>
  <cp:lastModifiedBy>Oren S</cp:lastModifiedBy>
  <cp:revision>35</cp:revision>
  <dcterms:created xsi:type="dcterms:W3CDTF">2016-02-16T09:25:25Z</dcterms:created>
  <dcterms:modified xsi:type="dcterms:W3CDTF">2016-02-17T12:33:54Z</dcterms:modified>
</cp:coreProperties>
</file>