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5" r:id="rId3"/>
    <p:sldMasterId id="2147483698" r:id="rId4"/>
    <p:sldMasterId id="2147483711" r:id="rId5"/>
  </p:sldMasterIdLst>
  <p:notesMasterIdLst>
    <p:notesMasterId r:id="rId67"/>
  </p:notesMasterIdLst>
  <p:sldIdLst>
    <p:sldId id="259" r:id="rId6"/>
    <p:sldId id="262" r:id="rId7"/>
    <p:sldId id="265" r:id="rId8"/>
    <p:sldId id="268" r:id="rId9"/>
    <p:sldId id="271" r:id="rId10"/>
    <p:sldId id="274" r:id="rId11"/>
    <p:sldId id="277" r:id="rId12"/>
    <p:sldId id="280" r:id="rId13"/>
    <p:sldId id="283" r:id="rId14"/>
    <p:sldId id="286" r:id="rId15"/>
    <p:sldId id="289" r:id="rId16"/>
    <p:sldId id="292" r:id="rId17"/>
    <p:sldId id="295" r:id="rId18"/>
    <p:sldId id="298" r:id="rId19"/>
    <p:sldId id="301" r:id="rId20"/>
    <p:sldId id="304" r:id="rId21"/>
    <p:sldId id="307" r:id="rId22"/>
    <p:sldId id="310" r:id="rId23"/>
    <p:sldId id="313" r:id="rId24"/>
    <p:sldId id="316" r:id="rId25"/>
    <p:sldId id="319" r:id="rId26"/>
    <p:sldId id="322" r:id="rId27"/>
    <p:sldId id="325" r:id="rId28"/>
    <p:sldId id="328" r:id="rId29"/>
    <p:sldId id="331" r:id="rId30"/>
    <p:sldId id="334" r:id="rId31"/>
    <p:sldId id="337" r:id="rId32"/>
    <p:sldId id="340" r:id="rId33"/>
    <p:sldId id="343" r:id="rId34"/>
    <p:sldId id="346" r:id="rId35"/>
    <p:sldId id="349" r:id="rId36"/>
    <p:sldId id="352" r:id="rId37"/>
    <p:sldId id="355" r:id="rId38"/>
    <p:sldId id="358" r:id="rId39"/>
    <p:sldId id="361" r:id="rId40"/>
    <p:sldId id="364" r:id="rId41"/>
    <p:sldId id="367" r:id="rId42"/>
    <p:sldId id="370" r:id="rId43"/>
    <p:sldId id="373" r:id="rId44"/>
    <p:sldId id="376" r:id="rId45"/>
    <p:sldId id="379" r:id="rId46"/>
    <p:sldId id="382" r:id="rId47"/>
    <p:sldId id="385" r:id="rId48"/>
    <p:sldId id="388" r:id="rId49"/>
    <p:sldId id="391" r:id="rId50"/>
    <p:sldId id="394" r:id="rId51"/>
    <p:sldId id="397" r:id="rId52"/>
    <p:sldId id="400" r:id="rId53"/>
    <p:sldId id="403" r:id="rId54"/>
    <p:sldId id="406" r:id="rId55"/>
    <p:sldId id="409" r:id="rId56"/>
    <p:sldId id="412" r:id="rId57"/>
    <p:sldId id="415" r:id="rId58"/>
    <p:sldId id="418" r:id="rId59"/>
    <p:sldId id="421" r:id="rId60"/>
    <p:sldId id="424" r:id="rId61"/>
    <p:sldId id="427" r:id="rId62"/>
    <p:sldId id="430" r:id="rId63"/>
    <p:sldId id="433" r:id="rId64"/>
    <p:sldId id="436" r:id="rId65"/>
    <p:sldId id="439" r:id="rId6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68"/>
      <p:bold r:id="rId69"/>
      <p:italic r:id="rId70"/>
      <p:boldItalic r:id="rId71"/>
    </p:embeddedFont>
  </p:embeddedFontLst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font" Target="fonts/font2.fntdata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font" Target="fonts/font3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18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3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04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6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53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79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45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66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93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98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444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30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613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1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52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097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3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83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752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493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399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109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122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0311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935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01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48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252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715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66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972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326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5225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1851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147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7871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1508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67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49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5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0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DE01A7-28FA-4CC8-9BA4-BD27A13A231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C2BEC4-9EE1-4B3E-A12F-86FDA9AA3CD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93EFD6-5172-42AD-BBAA-00254F022E68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52D8C6-4AC5-4409-A3C7-6255FBABCF2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B4F4C1-572A-4947-81A2-B65ED7C8324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99F86D-A8D7-4AD0-B2DF-926DBDB7FA6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C60A3D0-9B0E-475C-88DF-3949C99EC62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A4575D6-4351-40A3-891D-E4C671BC38B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AF06AC3-8818-445B-BB2F-77871A184618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53B88B-04B6-44FE-B4A3-FEAD7C671E8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C3DDCD2-2C7E-44DE-98BF-19123E396FA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w3.org/standards/webdesign/accessibility#wa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400">
                <a:sym typeface="Century Gothic"/>
              </a:rPr>
              <a:t>Entendendo HTML Semântico + Acessibilidade</a:t>
            </a:r>
            <a:endParaRPr sz="440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class=“cabecalho”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class=“corpo”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class=“rodape”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2595417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5015F289-202F-BBCF-E753-FE959D72B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>
            <a:fillRect/>
          </a:stretch>
        </p:blipFill>
        <p:spPr bwMode="auto">
          <a:xfrm>
            <a:off x="1485826" y="1123672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F88686C2-42B5-D6BD-573E-937966A9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>
            <a:fillRect/>
          </a:stretch>
        </p:blipFill>
        <p:spPr bwMode="auto">
          <a:xfrm>
            <a:off x="4965897" y="1104900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03185F0-9493-E951-9B6A-2B50A7DE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>
            <a:fillRect/>
          </a:stretch>
        </p:blipFill>
        <p:spPr bwMode="auto">
          <a:xfrm>
            <a:off x="306102" y="1962150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223488-2BA7-3667-FF43-B18F6A5C1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>
            <a:fillRect/>
          </a:stretch>
        </p:blipFill>
        <p:spPr bwMode="auto">
          <a:xfrm>
            <a:off x="3898752" y="1962150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ADE1100-7843-354C-601A-B93A74EDC224}"/>
              </a:ext>
            </a:extLst>
          </p:cNvPr>
          <p:cNvSpPr/>
          <p:nvPr/>
        </p:nvSpPr>
        <p:spPr>
          <a:xfrm>
            <a:off x="3576638" y="2231231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305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Ué? Não usa mais?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sym typeface="Calibri"/>
              </a:rPr>
              <a:t>Mudanças HTML 5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4232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HTML 4 para HTML 5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426339" y="452786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https://www.w3.org/TR/html5-diff/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A08A8F-D91A-7915-27B2-15A40268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45152"/>
            <a:ext cx="4345178" cy="28299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63A966-55F9-2CEF-1FED-ACCA43F31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160" y="1265619"/>
            <a:ext cx="3036720" cy="30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 elementos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https://www.w3.org/TR/html5-diff/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121856-B135-4CFD-857F-93941E64F308}"/>
              </a:ext>
            </a:extLst>
          </p:cNvPr>
          <p:cNvSpPr txBox="1"/>
          <p:nvPr/>
        </p:nvSpPr>
        <p:spPr>
          <a:xfrm>
            <a:off x="539750" y="1299213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ct val="130000"/>
            </a:pP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&lt;main&gt;, 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&lt;footer&gt;, </a:t>
            </a: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&lt;nav&gt;, &lt;section&gt;, &lt;aside&gt;, &lt;article&gt;, &lt;vídeo&gt;...</a:t>
            </a:r>
            <a:endParaRPr lang="pt-BR" sz="200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8CB788-FCB8-E8DC-6C4C-4CCC08E48A79}"/>
              </a:ext>
            </a:extLst>
          </p:cNvPr>
          <p:cNvSpPr txBox="1"/>
          <p:nvPr/>
        </p:nvSpPr>
        <p:spPr>
          <a:xfrm>
            <a:off x="539750" y="2870847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ct val="130000"/>
            </a:pP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&lt;basefont&gt;, 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&lt;big&gt;, &lt;center&gt;, </a:t>
            </a: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&lt;font&gt;, &lt;strike&gt;, &lt;tt&gt;, &lt;frame&gt;, &lt;frameset&gt;...</a:t>
            </a:r>
            <a:endParaRPr lang="pt-BR" sz="200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D43C30-1EE3-24C4-6D2E-CB7591FBC831}"/>
              </a:ext>
            </a:extLst>
          </p:cNvPr>
          <p:cNvSpPr txBox="1"/>
          <p:nvPr/>
        </p:nvSpPr>
        <p:spPr>
          <a:xfrm>
            <a:off x="539750" y="2490165"/>
            <a:ext cx="5905500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ct val="130000"/>
            </a:pPr>
            <a:r>
              <a:rPr lang="pt-BR" sz="14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Deprecated</a:t>
            </a:r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5165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Nova estrutura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https://www.w3.org/TR/html5-diff/</a:t>
            </a: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>
            <a:fillRect/>
          </a:stretch>
        </p:blipFill>
        <p:spPr bwMode="auto">
          <a:xfrm>
            <a:off x="1498526" y="12376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>
            <a:fillRect/>
          </a:stretch>
        </p:blipFill>
        <p:spPr bwMode="auto">
          <a:xfrm>
            <a:off x="4978597" y="12189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>
            <a:fillRect/>
          </a:stretch>
        </p:blipFill>
        <p:spPr bwMode="auto">
          <a:xfrm>
            <a:off x="318802" y="20761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>
            <a:fillRect/>
          </a:stretch>
        </p:blipFill>
        <p:spPr bwMode="auto">
          <a:xfrm>
            <a:off x="3911452" y="2076172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452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634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Internet é para TODOS 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sym typeface="Calibri"/>
              </a:rPr>
              <a:t>Acessibilidade</a:t>
            </a:r>
            <a:endParaRPr lang="en-US">
              <a:sym typeface="Calibri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5;p5">
            <a:extLst>
              <a:ext uri="{FF2B5EF4-FFF2-40B4-BE49-F238E27FC236}">
                <a16:creationId xmlns:a16="http://schemas.microsoft.com/office/drawing/2014/main" id="{9A3BC6B1-C2C5-3FAF-4DDF-A555C385D78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todas as pessoas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i="0">
                <a:solidFill>
                  <a:srgbClr val="333333"/>
                </a:solidFill>
                <a:effectLst/>
                <a:latin typeface="'Helvetica Neue'"/>
              </a:rPr>
              <a:t>Accessibility is essential for developers and organizations that want to create high quality websites and web tools, and not exclude people from using their products and services.</a:t>
            </a:r>
          </a:p>
          <a:p>
            <a:pPr algn="l"/>
            <a:endParaRPr lang="en-US" b="0" i="0">
              <a:solidFill>
                <a:srgbClr val="333333"/>
              </a:solidFill>
              <a:effectLst/>
              <a:latin typeface="'Helvetica Neue'"/>
            </a:endParaRPr>
          </a:p>
          <a:p>
            <a:pPr algn="l"/>
            <a:r>
              <a:rPr lang="en-US" b="0" i="0">
                <a:solidFill>
                  <a:srgbClr val="333333"/>
                </a:solidFill>
                <a:effectLst/>
                <a:latin typeface="'Helvetica Neue'"/>
              </a:rPr>
              <a:t>The mission of the </a:t>
            </a:r>
            <a:r>
              <a:rPr lang="en-US" b="0" i="0" u="none" strike="noStrike">
                <a:solidFill>
                  <a:srgbClr val="003366"/>
                </a:solidFill>
                <a:effectLst/>
                <a:latin typeface="'Helvetica Neue'"/>
                <a:hlinkClick r:id="rId4"/>
              </a:rPr>
              <a:t>Web Accessibility Initiative (WAI)</a:t>
            </a:r>
            <a:r>
              <a:rPr lang="en-US" b="0" i="0">
                <a:solidFill>
                  <a:srgbClr val="333333"/>
                </a:solidFill>
                <a:effectLst/>
                <a:latin typeface="'Helvetica Neue'"/>
              </a:rPr>
              <a:t> is to lead the Web to its full potential to be accessible, enabling people with disabilities to participate equally on the Web.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7890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todas as pessoas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PT" altLang="pt-BR" sz="14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acessibilidade é essencial para desenvolvedores e organizações que desejam criar sites e ferramentas da Web de alta qualidade e não excluir as pessoas de usar seus produtos e serviços.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PT" altLang="pt-BR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PT" altLang="pt-B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missão da </a:t>
            </a:r>
            <a:r>
              <a:rPr kumimoji="0" lang="pt-PT" altLang="pt-BR" sz="14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Iniciativa de Acessibilidade da Web (WAI) </a:t>
            </a:r>
            <a:r>
              <a:rPr kumimoji="0" lang="pt-PT" altLang="pt-B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é levar a Web a todo o seu potencial para ser acessível, permitindo que pessoas com deficiência participem igualmente na rede.</a:t>
            </a:r>
            <a:r>
              <a:rPr kumimoji="0" lang="pt-PT" altLang="pt-BR" sz="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505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WCAG (Web Content Acessibility Guidelines)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5DAFA9-0290-0791-6D37-B814A3A6E2CF}"/>
              </a:ext>
            </a:extLst>
          </p:cNvPr>
          <p:cNvSpPr txBox="1"/>
          <p:nvPr/>
        </p:nvSpPr>
        <p:spPr>
          <a:xfrm>
            <a:off x="373247" y="45788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https://www.w3.org/WAI/WCAG21/quickref/?versions=2.0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7782A1-79D1-CBAA-B02D-F5821B7B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7" y="908050"/>
            <a:ext cx="6858198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94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>
                <a:sym typeface="Century Gothic"/>
              </a:rPr>
              <a:t>Entendendo HTML Semântico + Acessibilidade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lang="pt-BR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de acessibilidade (Accessibility Tree)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50" name="Picture 2" descr="Introduction to ARIA">
            <a:extLst>
              <a:ext uri="{FF2B5EF4-FFF2-40B4-BE49-F238E27FC236}">
                <a16:creationId xmlns:a16="http://schemas.microsoft.com/office/drawing/2014/main" id="{E6578FD2-405D-5DA9-C9DD-F94F8806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747" y="965200"/>
            <a:ext cx="5900553" cy="393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16759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de acessibilidade (Accessibility Tree)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074" name="Picture 2" descr="Get More Website Traffic: Guide to Increasing Your SEO Ranking | by  Miroslav Pillár | The Startup | Medium">
            <a:extLst>
              <a:ext uri="{FF2B5EF4-FFF2-40B4-BE49-F238E27FC236}">
                <a16:creationId xmlns:a16="http://schemas.microsoft.com/office/drawing/2014/main" id="{DA81F11C-FD1B-E02A-DF68-A26354B4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950" y="1301750"/>
            <a:ext cx="7146474" cy="237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577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WAI-ARIA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 descr="ARIA ou WAI-ARIA: a importância da acessibilidade online">
            <a:extLst>
              <a:ext uri="{FF2B5EF4-FFF2-40B4-BE49-F238E27FC236}">
                <a16:creationId xmlns:a16="http://schemas.microsoft.com/office/drawing/2014/main" id="{77083BF6-C2AF-AD79-0446-F202C0EA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8794" y="1108965"/>
            <a:ext cx="4710112" cy="36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12B28F-2160-A732-45A3-E96231621B90}"/>
              </a:ext>
            </a:extLst>
          </p:cNvPr>
          <p:cNvSpPr txBox="1"/>
          <p:nvPr/>
        </p:nvSpPr>
        <p:spPr>
          <a:xfrm>
            <a:off x="322447" y="11724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b="1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ccessible </a:t>
            </a:r>
            <a:r>
              <a:rPr lang="pt-BR" sz="2800" b="1">
                <a:solidFill>
                  <a:srgbClr val="EA4E60"/>
                </a:solidFill>
                <a:latin typeface="Century Gothic"/>
              </a:rPr>
              <a:t>R</a:t>
            </a:r>
            <a:r>
              <a:rPr lang="pt-BR" sz="1800" b="0" i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ich </a:t>
            </a:r>
            <a:r>
              <a:rPr lang="pt-BR" sz="2800" b="1">
                <a:solidFill>
                  <a:srgbClr val="EA4E60"/>
                </a:solidFill>
                <a:latin typeface="Century Gothic"/>
              </a:rPr>
              <a:t>I</a:t>
            </a:r>
            <a:r>
              <a:rPr lang="pt-BR" sz="1800" b="0" i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nternet </a:t>
            </a:r>
            <a:r>
              <a:rPr lang="pt-BR" sz="2800" b="1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pplications</a:t>
            </a:r>
            <a:endParaRPr lang="pt-B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456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Eeeeeita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Scraping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A773B77-A333-5FB4-B542-5FC51E6AA0B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começar do início…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106" name="Picture 10" descr="Googlebot e Crawley exploram a Web.">
            <a:extLst>
              <a:ext uri="{FF2B5EF4-FFF2-40B4-BE49-F238E27FC236}">
                <a16:creationId xmlns:a16="http://schemas.microsoft.com/office/drawing/2014/main" id="{6BC576E3-F51B-ED55-D5B1-6B3B62AB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347" y="2137491"/>
            <a:ext cx="5699298" cy="237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EDB548-733A-2A9B-40CE-57399AA92610}"/>
              </a:ext>
            </a:extLst>
          </p:cNvPr>
          <p:cNvSpPr txBox="1"/>
          <p:nvPr/>
        </p:nvSpPr>
        <p:spPr>
          <a:xfrm>
            <a:off x="322447" y="991092"/>
            <a:ext cx="7429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"Rastreador" </a:t>
            </a:r>
            <a:r>
              <a:rPr lang="pt-BR" b="0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b="1" i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Crawler</a:t>
            </a:r>
            <a:r>
              <a:rPr lang="pt-BR" b="0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às vezes também chamado de "robô" ou "indexador") é um termo genérico para qualquer programa usado para descobrir e examinar sites automaticamente seguindo links entre páginas da Web.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9498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75" y="1686776"/>
            <a:ext cx="5549438" cy="259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1198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7FDB5-9C44-19D9-1F5E-F65DA0AA3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28"/>
          <a:stretch>
            <a:fillRect/>
          </a:stretch>
        </p:blipFill>
        <p:spPr>
          <a:xfrm>
            <a:off x="266477" y="908050"/>
            <a:ext cx="3882095" cy="3803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A46547-3233-8892-F33E-BCADA9E7BC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70" t="3426" r="8529" b="80073"/>
          <a:stretch>
            <a:fillRect/>
          </a:stretch>
        </p:blipFill>
        <p:spPr>
          <a:xfrm>
            <a:off x="2305050" y="1829292"/>
            <a:ext cx="6654800" cy="127945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AD21610-94FC-8E3D-D02C-7494930DF998}"/>
              </a:ext>
            </a:extLst>
          </p:cNvPr>
          <p:cNvSpPr/>
          <p:nvPr/>
        </p:nvSpPr>
        <p:spPr>
          <a:xfrm>
            <a:off x="438150" y="1035542"/>
            <a:ext cx="3359150" cy="6662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8602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entendiiii…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>
            <a:fillRect/>
          </a:stretch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>
            <a:fillRect/>
          </a:stretch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>
            <a:fillRect/>
          </a:stretch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>
            <a:fillRect/>
          </a:stretch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461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104" name="Picture 8" descr="Introduction to Scraping in Python | DataDrivenInvestor">
            <a:extLst>
              <a:ext uri="{FF2B5EF4-FFF2-40B4-BE49-F238E27FC236}">
                <a16:creationId xmlns:a16="http://schemas.microsoft.com/office/drawing/2014/main" id="{DA40EDF3-4F33-2BCF-BD48-E6D85216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43"/>
          <a:stretch>
            <a:fillRect/>
          </a:stretch>
        </p:blipFill>
        <p:spPr bwMode="auto">
          <a:xfrm>
            <a:off x="627247" y="760203"/>
            <a:ext cx="4279156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ntroduction to Scraping in Python | DataDrivenInvestor">
            <a:extLst>
              <a:ext uri="{FF2B5EF4-FFF2-40B4-BE49-F238E27FC236}">
                <a16:creationId xmlns:a16="http://schemas.microsoft.com/office/drawing/2014/main" id="{57E38B95-9D4F-2CA4-5EF3-E1CDADECE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0"/>
          <a:stretch>
            <a:fillRect/>
          </a:stretch>
        </p:blipFill>
        <p:spPr bwMode="auto">
          <a:xfrm>
            <a:off x="4305446" y="760203"/>
            <a:ext cx="1962004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626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146" name="Picture 2" descr="Example of Using Data Scraping">
            <a:extLst>
              <a:ext uri="{FF2B5EF4-FFF2-40B4-BE49-F238E27FC236}">
                <a16:creationId xmlns:a16="http://schemas.microsoft.com/office/drawing/2014/main" id="{6EFD5F30-AA4D-BFF4-6E03-A37DF486A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3" b="2578"/>
          <a:stretch>
            <a:fillRect/>
          </a:stretch>
        </p:blipFill>
        <p:spPr bwMode="auto">
          <a:xfrm>
            <a:off x="519113" y="1035542"/>
            <a:ext cx="5411657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734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 para mim é uma terapia</a:t>
            </a:r>
            <a:endParaRPr lang="en-US"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na Twitch.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“péra aí”… isso não é ilegal?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194" name="Picture 2" descr="hiQ Labs">
            <a:extLst>
              <a:ext uri="{FF2B5EF4-FFF2-40B4-BE49-F238E27FC236}">
                <a16:creationId xmlns:a16="http://schemas.microsoft.com/office/drawing/2014/main" id="{E1745EA2-27B9-B585-E51D-2C4120E3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22" y="1320346"/>
            <a:ext cx="1962150" cy="102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inkedIn alcança marca de 50 milhões de usuários no Brasil - TecMundo">
            <a:extLst>
              <a:ext uri="{FF2B5EF4-FFF2-40B4-BE49-F238E27FC236}">
                <a16:creationId xmlns:a16="http://schemas.microsoft.com/office/drawing/2014/main" id="{7C7430EE-89C2-5AED-1FD9-7293B4D1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1074" y="2122695"/>
            <a:ext cx="4068485" cy="15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434441" y="3648377"/>
            <a:ext cx="6156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Podemos dizer que Web Scraping não é ilegal por si só, mas deve-se ser ético ao fazê-lo. Se bem feito, o Web Scraping pode nos ajudar a fazer o melhor uso da web, cujo maior exemplo é o Google Search Engine</a:t>
            </a:r>
            <a:endParaRPr lang="pt-B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202" name="Picture 10" descr="I wonder what game has this. : r/NANIKPosting">
            <a:extLst>
              <a:ext uri="{FF2B5EF4-FFF2-40B4-BE49-F238E27FC236}">
                <a16:creationId xmlns:a16="http://schemas.microsoft.com/office/drawing/2014/main" id="{605F3CE5-8515-91CA-A148-4F5DB9EF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8473" y="1703170"/>
            <a:ext cx="1638127" cy="112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536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Sem Divs (só no momento certo)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&lt;main&gt;, &lt;header&gt;, &lt;footer&gt;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Nav = Navigator… faz sentido!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&lt;nav&gt;, &lt;section&gt;, &lt;aside&gt;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87993570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&lt;q&gt; = Quê? 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&lt;article&gt;, &lt;blockquote&gt;, &lt;q&gt;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58335857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Tudo foto (oooou será que não?)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&lt;figure&gt;, &lt;figcaption&gt;, &lt;picture&gt;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22879806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Bora para o bate papo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Resenha: O que é SEO?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73901158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322447" y="844424"/>
            <a:ext cx="7932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000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earch </a:t>
            </a:r>
            <a:r>
              <a:rPr lang="pt-BR" sz="2000" b="1" i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000" b="0" i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ngine </a:t>
            </a:r>
            <a:r>
              <a:rPr lang="pt-BR" sz="2000" b="1" i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2000" b="0" i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ptimization (Otimização para Mecanismos de Buscas)</a:t>
            </a:r>
            <a:endParaRPr lang="pt-B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1E2A34-1CB4-187C-EEAC-12FE68B68D73}"/>
              </a:ext>
            </a:extLst>
          </p:cNvPr>
          <p:cNvSpPr txBox="1"/>
          <p:nvPr/>
        </p:nvSpPr>
        <p:spPr>
          <a:xfrm>
            <a:off x="404997" y="2140072"/>
            <a:ext cx="2579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Conjunto de técnicas voltadas para otimizar o posicionamento do site em mecanismos de buscas.</a:t>
            </a:r>
            <a:endParaRPr lang="pt-B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013EAC-7C51-C29D-AD28-958439A8AD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28"/>
          <a:stretch>
            <a:fillRect/>
          </a:stretch>
        </p:blipFill>
        <p:spPr>
          <a:xfrm>
            <a:off x="3225800" y="1292587"/>
            <a:ext cx="3583971" cy="35115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56C95B-C624-6C5B-25F0-CA2609174958}"/>
              </a:ext>
            </a:extLst>
          </p:cNvPr>
          <p:cNvSpPr/>
          <p:nvPr/>
        </p:nvSpPr>
        <p:spPr>
          <a:xfrm>
            <a:off x="3390900" y="1370445"/>
            <a:ext cx="3112377" cy="6623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205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74" y="1566452"/>
            <a:ext cx="5752781" cy="26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1853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 que lembro…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>
            <a:fillRect/>
          </a:stretch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>
            <a:fillRect/>
          </a:stretch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>
            <a:fillRect/>
          </a:stretch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>
            <a:fillRect/>
          </a:stretch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7952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A13D77-FA36-A4E3-830F-8141607FB0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224"/>
          <a:stretch>
            <a:fillRect/>
          </a:stretch>
        </p:blipFill>
        <p:spPr>
          <a:xfrm>
            <a:off x="445770" y="1136650"/>
            <a:ext cx="6752540" cy="33147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98B8AD2-8E4F-045B-A61C-9C666940FB5C}"/>
              </a:ext>
            </a:extLst>
          </p:cNvPr>
          <p:cNvSpPr/>
          <p:nvPr/>
        </p:nvSpPr>
        <p:spPr>
          <a:xfrm>
            <a:off x="445770" y="1409700"/>
            <a:ext cx="919480" cy="146050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Search Console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0F10D7-84E0-D07E-3376-6BAD78389E6D}"/>
              </a:ext>
            </a:extLst>
          </p:cNvPr>
          <p:cNvSpPr/>
          <p:nvPr/>
        </p:nvSpPr>
        <p:spPr>
          <a:xfrm>
            <a:off x="2592070" y="1193800"/>
            <a:ext cx="919480" cy="101846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617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30000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HTML Semântico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Melhorias nas versões do HTML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Web Scraping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&lt;main&gt;,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&lt;nav&gt;, &lt;section&gt;, &lt;aside&gt;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&lt;article&gt;, &lt;blockquote&gt;, &lt;q&gt;</a:t>
            </a:r>
            <a:endParaRPr lang="en-US"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1600" u="non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&lt;figure&gt;, &lt;figcaption&gt;, &lt;picture&gt;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16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Resenha: o que é SEO?</a:t>
            </a:r>
            <a:endParaRPr lang="en-US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38" y="131353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38" y="167720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8" y="204087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70953" y="2404542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253" y="276821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70953" y="313187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48C4F5-AA66-34D6-F4CC-75417CD6F2A2}"/>
              </a:ext>
            </a:extLst>
          </p:cNvPr>
          <p:cNvSpPr/>
          <p:nvPr/>
        </p:nvSpPr>
        <p:spPr>
          <a:xfrm>
            <a:off x="1070953" y="349554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C3203E-0E65-9594-4697-C4F7E6154BCF}"/>
              </a:ext>
            </a:extLst>
          </p:cNvPr>
          <p:cNvSpPr/>
          <p:nvPr/>
        </p:nvSpPr>
        <p:spPr>
          <a:xfrm>
            <a:off x="1070952" y="385921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AB83F00-0291-F9D9-1C3E-97998595C643}"/>
              </a:ext>
            </a:extLst>
          </p:cNvPr>
          <p:cNvSpPr/>
          <p:nvPr/>
        </p:nvSpPr>
        <p:spPr>
          <a:xfrm>
            <a:off x="1070952" y="422288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Ads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Agence Google Ads à Dijon | Solutions Digitales Intégrées | Web Agency">
            <a:extLst>
              <a:ext uri="{FF2B5EF4-FFF2-40B4-BE49-F238E27FC236}">
                <a16:creationId xmlns:a16="http://schemas.microsoft.com/office/drawing/2014/main" id="{5AF5E245-FD56-32E5-6CC9-7E3DE44C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49" y="1942274"/>
            <a:ext cx="5054601" cy="27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pt-BR" sz="1800" b="0" i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principal serviço de publicidade da Google e principal fonte de receita desta empresa.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308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644672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títulos que condizem com o conteúdo da sua página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70" t="3426" r="8529" b="80073"/>
          <a:stretch>
            <a:fillRect/>
          </a:stretch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831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&lt;title&gt; 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Kabum! 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&lt;/title&gt;</a:t>
            </a:r>
          </a:p>
        </p:txBody>
      </p:sp>
    </p:spTree>
    <p:extLst>
      <p:ext uri="{BB962C8B-B14F-4D97-AF65-F5344CB8AC3E}">
        <p14:creationId xmlns:p14="http://schemas.microsoft.com/office/powerpoint/2010/main" val="209015050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566315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descrições objetivas e condizentes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70" t="3426" r="8529" b="80073"/>
          <a:stretch>
            <a:fillRect/>
          </a:stretch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069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&lt;meta name=“</a:t>
            </a:r>
            <a:r>
              <a:rPr lang="pt-BR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content=“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Kabum!”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97045414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381649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Ótima semântica no HTML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1CC35E-B365-CC73-D69F-BF388297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364" y="1856817"/>
            <a:ext cx="4256086" cy="299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1535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563747" y="1456024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B1CC8F-33A0-7575-14BB-492CA41DA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7" y="1920606"/>
            <a:ext cx="4542886" cy="29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954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39947" y="1526253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BD54B-47D8-B613-E438-35CC15AB86A0}"/>
              </a:ext>
            </a:extLst>
          </p:cNvPr>
          <p:cNvSpPr txBox="1"/>
          <p:nvPr/>
        </p:nvSpPr>
        <p:spPr>
          <a:xfrm>
            <a:off x="639947" y="2120350"/>
            <a:ext cx="80168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&lt;div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"https://schema.org/SportsTeam"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212529"/>
                </a:solidFill>
                <a:effectLst/>
                <a:latin typeface="Courier"/>
              </a:rPr>
              <a:t>  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"name"</a:t>
            </a:r>
            <a:r>
              <a:rPr lang="pt-BR" sz="120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San Francisco 49ers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&lt;div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"member"</a:t>
            </a:r>
            <a:r>
              <a:rPr lang="pt-BR" sz="1200" b="1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>
                <a:solidFill>
                  <a:srgbClr val="444444"/>
                </a:solidFill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"https://schema.org/OrganizationRole"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&lt;div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"member"</a:t>
            </a:r>
            <a:r>
              <a:rPr lang="pt-BR" sz="1200" b="1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"https://schema.org/Person"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"name"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Joe Montana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&lt;/div&gt;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"startDate"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1979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"endDate"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1992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"roleName"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Quarterback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&lt;/div&gt;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&lt;/div&gt;</a:t>
            </a:r>
            <a:endParaRPr lang="pt-BR" sz="1200" b="0" i="0">
              <a:solidFill>
                <a:srgbClr val="212529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390608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 é um conjunto de técnicas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SEO services in Australia - Marketing Agency">
            <a:extLst>
              <a:ext uri="{FF2B5EF4-FFF2-40B4-BE49-F238E27FC236}">
                <a16:creationId xmlns:a16="http://schemas.microsoft.com/office/drawing/2014/main" id="{E9547463-934C-C44E-D0B2-8309D169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231900"/>
            <a:ext cx="6223378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7316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400">
                <a:sym typeface="Century Gothic"/>
              </a:rPr>
              <a:t>Recursos especiais</a:t>
            </a:r>
            <a:endParaRPr sz="440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>
                <a:sym typeface="Century Gothic"/>
              </a:rPr>
              <a:t>Recursos especiais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lang="pt-BR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Virar expert em semântica no HTML. Saber mais sobre a importância da acessibilidade no HTML. Conhecer as novas tags estruturais e criar um site do jeito que tem que ser. 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 para mim é uma terapia</a:t>
            </a:r>
            <a:endParaRPr lang="en-US"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na Twitch.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30000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&lt;datalist&gt;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&lt;code&gt;, &lt;kbd&gt;, &lt;pre&gt;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&lt;details&gt;, &lt;summary&gt;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&lt;mark&gt; (com Javascript)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&lt;meter&gt;, &lt;progress&gt;</a:t>
            </a:r>
            <a:endParaRPr lang="en-US"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&lt;canvas&gt; (parte 1)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&lt;canvas&gt; (parte 2)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1600" u="none" cap="none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Novos atributos bem úteis no HTML 5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38" y="131353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38" y="167720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8" y="204087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70953" y="2404542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253" y="276821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70953" y="313187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48C4F5-AA66-34D6-F4CC-75417CD6F2A2}"/>
              </a:ext>
            </a:extLst>
          </p:cNvPr>
          <p:cNvSpPr/>
          <p:nvPr/>
        </p:nvSpPr>
        <p:spPr>
          <a:xfrm>
            <a:off x="1070953" y="349554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C3203E-0E65-9594-4697-C4F7E6154BCF}"/>
              </a:ext>
            </a:extLst>
          </p:cNvPr>
          <p:cNvSpPr/>
          <p:nvPr/>
        </p:nvSpPr>
        <p:spPr>
          <a:xfrm>
            <a:off x="1070952" y="385921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624747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Dominar tags muito importantes, mas as vezes mal utilizada do HTML 5. Uma breve introdução ao desenvolvimento com javascript. Conhecer novos atributos bem úteis para o desenvolvimento mais complexo.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Tá, e o que tem a ver com selectbox?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&lt;datalist&gt;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Fontes Monospaced? Que é isso?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&lt;code&gt;, &lt;kbd&gt;, &lt;pre&gt;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43882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E eu que usei javascript para fazer isso… #sad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&lt;details&gt;, &lt;summary&gt;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14377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Olha ele aí de novo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&lt;mark&gt; (com javascript)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43443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 são iguais, são semelhantes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&lt;meter&gt;, &lt;progress&gt;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05149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Games? Gosto…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&lt;canvas&gt;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04564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4" y="3874338"/>
            <a:ext cx="807682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Pegue um guarda-chuva (só as pessoas fortes entenderão)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&lt;canvas&gt; (exemplos)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9948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pouco de conceito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O que é Semântica?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4" y="3874338"/>
            <a:ext cx="807682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Pois, eu também não usava alguns… #aprendersempre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sym typeface="Calibri"/>
              </a:rPr>
              <a:t>Novos atributos bem úteis do HTML 5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25570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semântica">
            <a:extLst>
              <a:ext uri="{FF2B5EF4-FFF2-40B4-BE49-F238E27FC236}">
                <a16:creationId xmlns:a16="http://schemas.microsoft.com/office/drawing/2014/main" id="{09194777-AF78-90D7-CC45-B69568AF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638" y="1462881"/>
            <a:ext cx="6819959" cy="23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146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F3C55EA6-E76B-F1A5-8DC8-5AF7EBE4AE66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53E13CFD-D39A-DD5D-7B87-EDDD61AE709C}"/>
              </a:ext>
            </a:extLst>
          </p:cNvPr>
          <p:cNvSpPr txBox="1"/>
          <p:nvPr/>
        </p:nvSpPr>
        <p:spPr>
          <a:xfrm>
            <a:off x="455797" y="1665771"/>
            <a:ext cx="3011451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&lt;div&gt;...&lt;/div&gt;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&lt;div&gt;...&lt;/div&gt;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&lt;div&gt;...&lt;/div&gt;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  <p:sp>
        <p:nvSpPr>
          <p:cNvPr id="4" name="Google Shape;163;g109ffa863cd_0_0">
            <a:extLst>
              <a:ext uri="{FF2B5EF4-FFF2-40B4-BE49-F238E27FC236}">
                <a16:creationId xmlns:a16="http://schemas.microsoft.com/office/drawing/2014/main" id="{5B43C42F-7FBD-71D0-9D91-857F012E26E5}"/>
              </a:ext>
            </a:extLst>
          </p:cNvPr>
          <p:cNvSpPr txBox="1"/>
          <p:nvPr/>
        </p:nvSpPr>
        <p:spPr>
          <a:xfrm>
            <a:off x="3717215" y="1665771"/>
            <a:ext cx="4755482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&lt;header&gt;...&lt;/header&gt;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&lt;main&gt;...&lt;/main&gt;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&lt;footer&gt;...&lt;/footer&gt;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953007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class=“header”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class=“main”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class=“footer”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979021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3.0.1017"/>
  <p:tag name="AS_RELEASE_DATE" val="2022.04.14"/>
  <p:tag name="AS_TITLE" val="Aspose.Slides for .NET5"/>
  <p:tag name="AS_VERSION" val="22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 Light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Microsoft Office PowerPoint</Application>
  <PresentationFormat>Apresentação na tela (16:9)</PresentationFormat>
  <Paragraphs>188</Paragraphs>
  <Slides>61</Slides>
  <Notes>61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61</vt:i4>
      </vt:variant>
    </vt:vector>
  </HeadingPairs>
  <TitlesOfParts>
    <vt:vector size="66" baseType="lpstr">
      <vt:lpstr>Office Theme</vt:lpstr>
      <vt:lpstr>Simple Light</vt:lpstr>
      <vt:lpstr>Simple Light</vt:lpstr>
      <vt:lpstr>Simple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</cp:revision>
  <cp:lastPrinted>2022-08-18T16:08:43Z</cp:lastPrinted>
  <dcterms:created xsi:type="dcterms:W3CDTF">2022-08-18T16:08:43Z</dcterms:created>
  <dcterms:modified xsi:type="dcterms:W3CDTF">2024-01-08T18:01:15Z</dcterms:modified>
</cp:coreProperties>
</file>