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xend Deca" charset="1" panose="00000000000000000000"/>
      <p:regular r:id="rId15"/>
    </p:embeddedFont>
    <p:embeddedFont>
      <p:font typeface="Montserrat"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F0F0F"/>
        </a:solidFill>
      </p:bgPr>
    </p:bg>
    <p:spTree>
      <p:nvGrpSpPr>
        <p:cNvPr id="1" name=""/>
        <p:cNvGrpSpPr/>
        <p:nvPr/>
      </p:nvGrpSpPr>
      <p:grpSpPr>
        <a:xfrm>
          <a:off x="0" y="0"/>
          <a:ext cx="0" cy="0"/>
          <a:chOff x="0" y="0"/>
          <a:chExt cx="0" cy="0"/>
        </a:xfrm>
      </p:grpSpPr>
      <p:sp>
        <p:nvSpPr>
          <p:cNvPr name="AutoShape 2" id="2"/>
          <p:cNvSpPr/>
          <p:nvPr/>
        </p:nvSpPr>
        <p:spPr>
          <a:xfrm>
            <a:off x="1182666" y="1282127"/>
            <a:ext cx="16076634"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15887851" y="8635999"/>
            <a:ext cx="1086558" cy="622301"/>
          </a:xfrm>
          <a:custGeom>
            <a:avLst/>
            <a:gdLst/>
            <a:ahLst/>
            <a:cxnLst/>
            <a:rect r="r" b="b" t="t" l="l"/>
            <a:pathLst>
              <a:path h="622301" w="1086558">
                <a:moveTo>
                  <a:pt x="0" y="0"/>
                </a:moveTo>
                <a:lnTo>
                  <a:pt x="1086558" y="0"/>
                </a:lnTo>
                <a:lnTo>
                  <a:pt x="1086558" y="622301"/>
                </a:lnTo>
                <a:lnTo>
                  <a:pt x="0" y="6223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899809" y="3505438"/>
            <a:ext cx="6488383" cy="1137455"/>
          </a:xfrm>
          <a:prstGeom prst="rect">
            <a:avLst/>
          </a:prstGeom>
        </p:spPr>
        <p:txBody>
          <a:bodyPr anchor="t" rtlCol="false" tIns="0" lIns="0" bIns="0" rIns="0">
            <a:spAutoFit/>
          </a:bodyPr>
          <a:lstStyle/>
          <a:p>
            <a:pPr algn="ctr">
              <a:lnSpc>
                <a:spcPts val="9230"/>
              </a:lnSpc>
            </a:pPr>
            <a:r>
              <a:rPr lang="en-US" sz="6593">
                <a:solidFill>
                  <a:srgbClr val="F7F3F2"/>
                </a:solidFill>
                <a:latin typeface="Lexend Deca"/>
                <a:ea typeface="Lexend Deca"/>
                <a:cs typeface="Lexend Deca"/>
                <a:sym typeface="Lexend Deca"/>
              </a:rPr>
              <a:t>FOTBALIST</a:t>
            </a:r>
          </a:p>
        </p:txBody>
      </p:sp>
      <p:sp>
        <p:nvSpPr>
          <p:cNvPr name="TextBox 5" id="5"/>
          <p:cNvSpPr txBox="true"/>
          <p:nvPr/>
        </p:nvSpPr>
        <p:spPr>
          <a:xfrm rot="0">
            <a:off x="4459945" y="4508098"/>
            <a:ext cx="9368110" cy="1137455"/>
          </a:xfrm>
          <a:prstGeom prst="rect">
            <a:avLst/>
          </a:prstGeom>
        </p:spPr>
        <p:txBody>
          <a:bodyPr anchor="t" rtlCol="false" tIns="0" lIns="0" bIns="0" rIns="0">
            <a:spAutoFit/>
          </a:bodyPr>
          <a:lstStyle/>
          <a:p>
            <a:pPr algn="ctr">
              <a:lnSpc>
                <a:spcPts val="9230"/>
              </a:lnSpc>
            </a:pPr>
            <a:r>
              <a:rPr lang="en-US" sz="6593">
                <a:solidFill>
                  <a:srgbClr val="6DBAD6"/>
                </a:solidFill>
                <a:latin typeface="Lexend Deca"/>
                <a:ea typeface="Lexend Deca"/>
                <a:cs typeface="Lexend Deca"/>
                <a:sym typeface="Lexend Deca"/>
              </a:rPr>
              <a:t>PROIECT SINCRETIC I</a:t>
            </a:r>
          </a:p>
        </p:txBody>
      </p:sp>
      <p:sp>
        <p:nvSpPr>
          <p:cNvPr name="TextBox 6" id="6"/>
          <p:cNvSpPr txBox="true"/>
          <p:nvPr/>
        </p:nvSpPr>
        <p:spPr>
          <a:xfrm rot="0">
            <a:off x="11117031" y="6916373"/>
            <a:ext cx="6142269" cy="701674"/>
          </a:xfrm>
          <a:prstGeom prst="rect">
            <a:avLst/>
          </a:prstGeom>
        </p:spPr>
        <p:txBody>
          <a:bodyPr anchor="t" rtlCol="false" tIns="0" lIns="0" bIns="0" rIns="0">
            <a:spAutoFit/>
          </a:bodyPr>
          <a:lstStyle/>
          <a:p>
            <a:pPr algn="r">
              <a:lnSpc>
                <a:spcPts val="2800"/>
              </a:lnSpc>
            </a:pPr>
            <a:r>
              <a:rPr lang="en-US" sz="2000">
                <a:solidFill>
                  <a:srgbClr val="FFFFFF"/>
                </a:solidFill>
                <a:latin typeface="Lexend Deca"/>
                <a:ea typeface="Lexend Deca"/>
                <a:cs typeface="Lexend Deca"/>
                <a:sym typeface="Lexend Deca"/>
              </a:rPr>
              <a:t>AUTORI: </a:t>
            </a:r>
            <a:r>
              <a:rPr lang="en-US" sz="2000">
                <a:solidFill>
                  <a:srgbClr val="6DBAD6"/>
                </a:solidFill>
                <a:latin typeface="Lexend Deca"/>
                <a:ea typeface="Lexend Deca"/>
                <a:cs typeface="Lexend Deca"/>
                <a:sym typeface="Lexend Deca"/>
              </a:rPr>
              <a:t>Dumitrescu Iasmina-Andreea </a:t>
            </a:r>
          </a:p>
          <a:p>
            <a:pPr algn="r">
              <a:lnSpc>
                <a:spcPts val="2800"/>
              </a:lnSpc>
            </a:pPr>
            <a:r>
              <a:rPr lang="en-US" sz="2000">
                <a:solidFill>
                  <a:srgbClr val="6DBAD6"/>
                </a:solidFill>
                <a:latin typeface="Lexend Deca"/>
                <a:ea typeface="Lexend Deca"/>
                <a:cs typeface="Lexend Deca"/>
                <a:sym typeface="Lexend Deca"/>
              </a:rPr>
              <a:t>Jiva Iulia-Maria</a:t>
            </a:r>
          </a:p>
        </p:txBody>
      </p:sp>
      <p:sp>
        <p:nvSpPr>
          <p:cNvPr name="TextBox 7" id="7"/>
          <p:cNvSpPr txBox="true"/>
          <p:nvPr/>
        </p:nvSpPr>
        <p:spPr>
          <a:xfrm rot="0">
            <a:off x="1182666" y="6916373"/>
            <a:ext cx="6142269" cy="701674"/>
          </a:xfrm>
          <a:prstGeom prst="rect">
            <a:avLst/>
          </a:prstGeom>
        </p:spPr>
        <p:txBody>
          <a:bodyPr anchor="t" rtlCol="false" tIns="0" lIns="0" bIns="0" rIns="0">
            <a:spAutoFit/>
          </a:bodyPr>
          <a:lstStyle/>
          <a:p>
            <a:pPr algn="r">
              <a:lnSpc>
                <a:spcPts val="2800"/>
              </a:lnSpc>
            </a:pPr>
            <a:r>
              <a:rPr lang="en-US" sz="2000">
                <a:solidFill>
                  <a:srgbClr val="FFFFFF"/>
                </a:solidFill>
                <a:latin typeface="Lexend Deca"/>
                <a:ea typeface="Lexend Deca"/>
                <a:cs typeface="Lexend Deca"/>
                <a:sym typeface="Lexend Deca"/>
              </a:rPr>
              <a:t>COORDONATORI: </a:t>
            </a:r>
            <a:r>
              <a:rPr lang="en-US" sz="2000">
                <a:solidFill>
                  <a:srgbClr val="6DBAD6"/>
                </a:solidFill>
                <a:latin typeface="Lexend Deca"/>
                <a:ea typeface="Lexend Deca"/>
                <a:cs typeface="Lexend Deca"/>
                <a:sym typeface="Lexend Deca"/>
              </a:rPr>
              <a:t>Conf.Dr.Ing. Florin Drăgan</a:t>
            </a:r>
          </a:p>
          <a:p>
            <a:pPr algn="r">
              <a:lnSpc>
                <a:spcPts val="2800"/>
              </a:lnSpc>
            </a:pPr>
            <a:r>
              <a:rPr lang="en-US" sz="2000">
                <a:solidFill>
                  <a:srgbClr val="6DBAD6"/>
                </a:solidFill>
                <a:latin typeface="Lexend Deca"/>
                <a:ea typeface="Lexend Deca"/>
                <a:cs typeface="Lexend Deca"/>
                <a:sym typeface="Lexend Deca"/>
              </a:rPr>
              <a:t>As.Ing. Emil Voișan</a:t>
            </a:r>
          </a:p>
        </p:txBody>
      </p:sp>
      <p:sp>
        <p:nvSpPr>
          <p:cNvPr name="TextBox 8" id="8"/>
          <p:cNvSpPr txBox="true"/>
          <p:nvPr/>
        </p:nvSpPr>
        <p:spPr>
          <a:xfrm rot="0">
            <a:off x="5386985" y="266700"/>
            <a:ext cx="7514030" cy="762000"/>
          </a:xfrm>
          <a:prstGeom prst="rect">
            <a:avLst/>
          </a:prstGeom>
        </p:spPr>
        <p:txBody>
          <a:bodyPr anchor="t" rtlCol="false" tIns="0" lIns="0" bIns="0" rIns="0">
            <a:spAutoFit/>
          </a:bodyPr>
          <a:lstStyle/>
          <a:p>
            <a:pPr algn="ctr">
              <a:lnSpc>
                <a:spcPts val="2099"/>
              </a:lnSpc>
            </a:pPr>
            <a:r>
              <a:rPr lang="en-US" sz="1499">
                <a:solidFill>
                  <a:srgbClr val="F7F3F2"/>
                </a:solidFill>
                <a:latin typeface="Lexend Deca"/>
                <a:ea typeface="Lexend Deca"/>
                <a:cs typeface="Lexend Deca"/>
                <a:sym typeface="Lexend Deca"/>
              </a:rPr>
              <a:t>UNIVERSITATEA “POLITEHNICA” DIN TIMIȘOARA </a:t>
            </a:r>
          </a:p>
          <a:p>
            <a:pPr algn="ctr">
              <a:lnSpc>
                <a:spcPts val="2099"/>
              </a:lnSpc>
            </a:pPr>
            <a:r>
              <a:rPr lang="en-US" sz="1499">
                <a:solidFill>
                  <a:srgbClr val="F7F3F2"/>
                </a:solidFill>
                <a:latin typeface="Lexend Deca"/>
                <a:ea typeface="Lexend Deca"/>
                <a:cs typeface="Lexend Deca"/>
                <a:sym typeface="Lexend Deca"/>
              </a:rPr>
              <a:t>           FACULTATEA DE AUTOMATICĂ ŞI CALCULATOARE</a:t>
            </a:r>
          </a:p>
          <a:p>
            <a:pPr algn="ctr">
              <a:lnSpc>
                <a:spcPts val="2099"/>
              </a:lnSpc>
            </a:pPr>
            <a:r>
              <a:rPr lang="en-US" sz="1499">
                <a:solidFill>
                  <a:srgbClr val="F7F3F2"/>
                </a:solidFill>
                <a:latin typeface="Lexend Deca"/>
                <a:ea typeface="Lexend Deca"/>
                <a:cs typeface="Lexend Deca"/>
                <a:sym typeface="Lexend Deca"/>
              </a:rPr>
              <a:t> DEPARTAMENTUL AUTOMATICĂ ŞI INFORMATICĂ APLICATĂ</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grpSp>
        <p:nvGrpSpPr>
          <p:cNvPr name="Group 2" id="2"/>
          <p:cNvGrpSpPr/>
          <p:nvPr/>
        </p:nvGrpSpPr>
        <p:grpSpPr>
          <a:xfrm rot="0">
            <a:off x="3831275" y="3572424"/>
            <a:ext cx="3086100" cy="579174"/>
            <a:chOff x="0" y="0"/>
            <a:chExt cx="812800" cy="152540"/>
          </a:xfrm>
        </p:grpSpPr>
        <p:sp>
          <p:nvSpPr>
            <p:cNvPr name="Freeform 3" id="3"/>
            <p:cNvSpPr/>
            <p:nvPr/>
          </p:nvSpPr>
          <p:spPr>
            <a:xfrm flipH="false" flipV="false" rot="0">
              <a:off x="0" y="0"/>
              <a:ext cx="812800" cy="152540"/>
            </a:xfrm>
            <a:custGeom>
              <a:avLst/>
              <a:gdLst/>
              <a:ahLst/>
              <a:cxnLst/>
              <a:rect r="r" b="b" t="t" l="l"/>
              <a:pathLst>
                <a:path h="152540" w="812800">
                  <a:moveTo>
                    <a:pt x="22578" y="0"/>
                  </a:moveTo>
                  <a:lnTo>
                    <a:pt x="790222" y="0"/>
                  </a:lnTo>
                  <a:cubicBezTo>
                    <a:pt x="802692" y="0"/>
                    <a:pt x="812800" y="10108"/>
                    <a:pt x="812800" y="22578"/>
                  </a:cubicBezTo>
                  <a:lnTo>
                    <a:pt x="812800" y="129962"/>
                  </a:lnTo>
                  <a:cubicBezTo>
                    <a:pt x="812800" y="135950"/>
                    <a:pt x="810421" y="141693"/>
                    <a:pt x="806187" y="145927"/>
                  </a:cubicBezTo>
                  <a:cubicBezTo>
                    <a:pt x="801953" y="150161"/>
                    <a:pt x="796210" y="152540"/>
                    <a:pt x="790222" y="152540"/>
                  </a:cubicBezTo>
                  <a:lnTo>
                    <a:pt x="22578" y="152540"/>
                  </a:lnTo>
                  <a:cubicBezTo>
                    <a:pt x="10108" y="152540"/>
                    <a:pt x="0" y="142431"/>
                    <a:pt x="0" y="129962"/>
                  </a:cubicBezTo>
                  <a:lnTo>
                    <a:pt x="0" y="22578"/>
                  </a:lnTo>
                  <a:cubicBezTo>
                    <a:pt x="0" y="10108"/>
                    <a:pt x="10108" y="0"/>
                    <a:pt x="22578" y="0"/>
                  </a:cubicBezTo>
                  <a:close/>
                </a:path>
              </a:pathLst>
            </a:custGeom>
            <a:solidFill>
              <a:srgbClr val="6DBAD6"/>
            </a:solidFill>
          </p:spPr>
        </p:sp>
        <p:sp>
          <p:nvSpPr>
            <p:cNvPr name="TextBox 4" id="4"/>
            <p:cNvSpPr txBox="true"/>
            <p:nvPr/>
          </p:nvSpPr>
          <p:spPr>
            <a:xfrm>
              <a:off x="0" y="-38100"/>
              <a:ext cx="812800" cy="190640"/>
            </a:xfrm>
            <a:prstGeom prst="rect">
              <a:avLst/>
            </a:prstGeom>
          </p:spPr>
          <p:txBody>
            <a:bodyPr anchor="ctr" rtlCol="false" tIns="50800" lIns="50800" bIns="50800" rIns="50800"/>
            <a:lstStyle/>
            <a:p>
              <a:pPr algn="ctr">
                <a:lnSpc>
                  <a:spcPts val="2107"/>
                </a:lnSpc>
              </a:pPr>
            </a:p>
          </p:txBody>
        </p:sp>
      </p:grpSp>
      <p:grpSp>
        <p:nvGrpSpPr>
          <p:cNvPr name="Group 5" id="5"/>
          <p:cNvGrpSpPr/>
          <p:nvPr/>
        </p:nvGrpSpPr>
        <p:grpSpPr>
          <a:xfrm rot="0">
            <a:off x="7601534" y="3572424"/>
            <a:ext cx="3086100" cy="579174"/>
            <a:chOff x="0" y="0"/>
            <a:chExt cx="812800" cy="152540"/>
          </a:xfrm>
        </p:grpSpPr>
        <p:sp>
          <p:nvSpPr>
            <p:cNvPr name="Freeform 6" id="6"/>
            <p:cNvSpPr/>
            <p:nvPr/>
          </p:nvSpPr>
          <p:spPr>
            <a:xfrm flipH="false" flipV="false" rot="0">
              <a:off x="0" y="0"/>
              <a:ext cx="812800" cy="152540"/>
            </a:xfrm>
            <a:custGeom>
              <a:avLst/>
              <a:gdLst/>
              <a:ahLst/>
              <a:cxnLst/>
              <a:rect r="r" b="b" t="t" l="l"/>
              <a:pathLst>
                <a:path h="152540" w="812800">
                  <a:moveTo>
                    <a:pt x="22578" y="0"/>
                  </a:moveTo>
                  <a:lnTo>
                    <a:pt x="790222" y="0"/>
                  </a:lnTo>
                  <a:cubicBezTo>
                    <a:pt x="802692" y="0"/>
                    <a:pt x="812800" y="10108"/>
                    <a:pt x="812800" y="22578"/>
                  </a:cubicBezTo>
                  <a:lnTo>
                    <a:pt x="812800" y="129962"/>
                  </a:lnTo>
                  <a:cubicBezTo>
                    <a:pt x="812800" y="135950"/>
                    <a:pt x="810421" y="141693"/>
                    <a:pt x="806187" y="145927"/>
                  </a:cubicBezTo>
                  <a:cubicBezTo>
                    <a:pt x="801953" y="150161"/>
                    <a:pt x="796210" y="152540"/>
                    <a:pt x="790222" y="152540"/>
                  </a:cubicBezTo>
                  <a:lnTo>
                    <a:pt x="22578" y="152540"/>
                  </a:lnTo>
                  <a:cubicBezTo>
                    <a:pt x="10108" y="152540"/>
                    <a:pt x="0" y="142431"/>
                    <a:pt x="0" y="129962"/>
                  </a:cubicBezTo>
                  <a:lnTo>
                    <a:pt x="0" y="22578"/>
                  </a:lnTo>
                  <a:cubicBezTo>
                    <a:pt x="0" y="10108"/>
                    <a:pt x="10108" y="0"/>
                    <a:pt x="22578" y="0"/>
                  </a:cubicBezTo>
                  <a:close/>
                </a:path>
              </a:pathLst>
            </a:custGeom>
            <a:solidFill>
              <a:srgbClr val="6DBAD6"/>
            </a:solidFill>
          </p:spPr>
        </p:sp>
        <p:sp>
          <p:nvSpPr>
            <p:cNvPr name="TextBox 7" id="7"/>
            <p:cNvSpPr txBox="true"/>
            <p:nvPr/>
          </p:nvSpPr>
          <p:spPr>
            <a:xfrm>
              <a:off x="0" y="-38100"/>
              <a:ext cx="812800" cy="190640"/>
            </a:xfrm>
            <a:prstGeom prst="rect">
              <a:avLst/>
            </a:prstGeom>
          </p:spPr>
          <p:txBody>
            <a:bodyPr anchor="ctr" rtlCol="false" tIns="50800" lIns="50800" bIns="50800" rIns="50800"/>
            <a:lstStyle/>
            <a:p>
              <a:pPr algn="ctr">
                <a:lnSpc>
                  <a:spcPts val="2107"/>
                </a:lnSpc>
              </a:pPr>
            </a:p>
          </p:txBody>
        </p:sp>
      </p:grpSp>
      <p:grpSp>
        <p:nvGrpSpPr>
          <p:cNvPr name="Group 8" id="8"/>
          <p:cNvGrpSpPr/>
          <p:nvPr/>
        </p:nvGrpSpPr>
        <p:grpSpPr>
          <a:xfrm rot="0">
            <a:off x="11370625" y="3572424"/>
            <a:ext cx="3086100" cy="579174"/>
            <a:chOff x="0" y="0"/>
            <a:chExt cx="812800" cy="152540"/>
          </a:xfrm>
        </p:grpSpPr>
        <p:sp>
          <p:nvSpPr>
            <p:cNvPr name="Freeform 9" id="9"/>
            <p:cNvSpPr/>
            <p:nvPr/>
          </p:nvSpPr>
          <p:spPr>
            <a:xfrm flipH="false" flipV="false" rot="0">
              <a:off x="0" y="0"/>
              <a:ext cx="812800" cy="152540"/>
            </a:xfrm>
            <a:custGeom>
              <a:avLst/>
              <a:gdLst/>
              <a:ahLst/>
              <a:cxnLst/>
              <a:rect r="r" b="b" t="t" l="l"/>
              <a:pathLst>
                <a:path h="152540" w="812800">
                  <a:moveTo>
                    <a:pt x="22578" y="0"/>
                  </a:moveTo>
                  <a:lnTo>
                    <a:pt x="790222" y="0"/>
                  </a:lnTo>
                  <a:cubicBezTo>
                    <a:pt x="802692" y="0"/>
                    <a:pt x="812800" y="10108"/>
                    <a:pt x="812800" y="22578"/>
                  </a:cubicBezTo>
                  <a:lnTo>
                    <a:pt x="812800" y="129962"/>
                  </a:lnTo>
                  <a:cubicBezTo>
                    <a:pt x="812800" y="135950"/>
                    <a:pt x="810421" y="141693"/>
                    <a:pt x="806187" y="145927"/>
                  </a:cubicBezTo>
                  <a:cubicBezTo>
                    <a:pt x="801953" y="150161"/>
                    <a:pt x="796210" y="152540"/>
                    <a:pt x="790222" y="152540"/>
                  </a:cubicBezTo>
                  <a:lnTo>
                    <a:pt x="22578" y="152540"/>
                  </a:lnTo>
                  <a:cubicBezTo>
                    <a:pt x="10108" y="152540"/>
                    <a:pt x="0" y="142431"/>
                    <a:pt x="0" y="129962"/>
                  </a:cubicBezTo>
                  <a:lnTo>
                    <a:pt x="0" y="22578"/>
                  </a:lnTo>
                  <a:cubicBezTo>
                    <a:pt x="0" y="10108"/>
                    <a:pt x="10108" y="0"/>
                    <a:pt x="22578" y="0"/>
                  </a:cubicBezTo>
                  <a:close/>
                </a:path>
              </a:pathLst>
            </a:custGeom>
            <a:solidFill>
              <a:srgbClr val="6DBAD6"/>
            </a:solidFill>
          </p:spPr>
        </p:sp>
        <p:sp>
          <p:nvSpPr>
            <p:cNvPr name="TextBox 10" id="10"/>
            <p:cNvSpPr txBox="true"/>
            <p:nvPr/>
          </p:nvSpPr>
          <p:spPr>
            <a:xfrm>
              <a:off x="0" y="-38100"/>
              <a:ext cx="812800" cy="190640"/>
            </a:xfrm>
            <a:prstGeom prst="rect">
              <a:avLst/>
            </a:prstGeom>
          </p:spPr>
          <p:txBody>
            <a:bodyPr anchor="ctr" rtlCol="false" tIns="50800" lIns="50800" bIns="50800" rIns="50800"/>
            <a:lstStyle/>
            <a:p>
              <a:pPr algn="ctr">
                <a:lnSpc>
                  <a:spcPts val="2107"/>
                </a:lnSpc>
              </a:pPr>
            </a:p>
          </p:txBody>
        </p:sp>
      </p:grpSp>
      <p:grpSp>
        <p:nvGrpSpPr>
          <p:cNvPr name="Group 11" id="11"/>
          <p:cNvGrpSpPr/>
          <p:nvPr/>
        </p:nvGrpSpPr>
        <p:grpSpPr>
          <a:xfrm rot="0">
            <a:off x="3831275" y="4507485"/>
            <a:ext cx="3086100" cy="3728663"/>
            <a:chOff x="0" y="0"/>
            <a:chExt cx="812800" cy="982035"/>
          </a:xfrm>
        </p:grpSpPr>
        <p:sp>
          <p:nvSpPr>
            <p:cNvPr name="Freeform 12" id="12"/>
            <p:cNvSpPr/>
            <p:nvPr/>
          </p:nvSpPr>
          <p:spPr>
            <a:xfrm flipH="false" flipV="false" rot="0">
              <a:off x="0" y="0"/>
              <a:ext cx="812800" cy="982035"/>
            </a:xfrm>
            <a:custGeom>
              <a:avLst/>
              <a:gdLst/>
              <a:ahLst/>
              <a:cxnLst/>
              <a:rect r="r" b="b" t="t" l="l"/>
              <a:pathLst>
                <a:path h="982035" w="812800">
                  <a:moveTo>
                    <a:pt x="22578" y="0"/>
                  </a:moveTo>
                  <a:lnTo>
                    <a:pt x="790222" y="0"/>
                  </a:lnTo>
                  <a:cubicBezTo>
                    <a:pt x="802692" y="0"/>
                    <a:pt x="812800" y="10108"/>
                    <a:pt x="812800" y="22578"/>
                  </a:cubicBezTo>
                  <a:lnTo>
                    <a:pt x="812800" y="959457"/>
                  </a:lnTo>
                  <a:cubicBezTo>
                    <a:pt x="812800" y="971926"/>
                    <a:pt x="802692" y="982035"/>
                    <a:pt x="790222" y="982035"/>
                  </a:cubicBezTo>
                  <a:lnTo>
                    <a:pt x="22578" y="982035"/>
                  </a:lnTo>
                  <a:cubicBezTo>
                    <a:pt x="10108" y="982035"/>
                    <a:pt x="0" y="971926"/>
                    <a:pt x="0" y="959457"/>
                  </a:cubicBezTo>
                  <a:lnTo>
                    <a:pt x="0" y="22578"/>
                  </a:lnTo>
                  <a:cubicBezTo>
                    <a:pt x="0" y="10108"/>
                    <a:pt x="10108" y="0"/>
                    <a:pt x="22578" y="0"/>
                  </a:cubicBezTo>
                  <a:close/>
                </a:path>
              </a:pathLst>
            </a:custGeom>
            <a:solidFill>
              <a:srgbClr val="000000">
                <a:alpha val="0"/>
              </a:srgbClr>
            </a:solidFill>
            <a:ln w="28575" cap="sq">
              <a:solidFill>
                <a:srgbClr val="FFFFFF"/>
              </a:solidFill>
              <a:prstDash val="solid"/>
              <a:miter/>
            </a:ln>
          </p:spPr>
        </p:sp>
        <p:sp>
          <p:nvSpPr>
            <p:cNvPr name="TextBox 13" id="13"/>
            <p:cNvSpPr txBox="true"/>
            <p:nvPr/>
          </p:nvSpPr>
          <p:spPr>
            <a:xfrm>
              <a:off x="0" y="-38100"/>
              <a:ext cx="812800" cy="1020135"/>
            </a:xfrm>
            <a:prstGeom prst="rect">
              <a:avLst/>
            </a:prstGeom>
          </p:spPr>
          <p:txBody>
            <a:bodyPr anchor="ctr" rtlCol="false" tIns="50800" lIns="50800" bIns="50800" rIns="50800"/>
            <a:lstStyle/>
            <a:p>
              <a:pPr algn="ctr">
                <a:lnSpc>
                  <a:spcPts val="2107"/>
                </a:lnSpc>
              </a:pPr>
            </a:p>
          </p:txBody>
        </p:sp>
      </p:grpSp>
      <p:grpSp>
        <p:nvGrpSpPr>
          <p:cNvPr name="Group 14" id="14"/>
          <p:cNvGrpSpPr/>
          <p:nvPr/>
        </p:nvGrpSpPr>
        <p:grpSpPr>
          <a:xfrm rot="0">
            <a:off x="7601534" y="4507485"/>
            <a:ext cx="3086100" cy="3728663"/>
            <a:chOff x="0" y="0"/>
            <a:chExt cx="812800" cy="982035"/>
          </a:xfrm>
        </p:grpSpPr>
        <p:sp>
          <p:nvSpPr>
            <p:cNvPr name="Freeform 15" id="15"/>
            <p:cNvSpPr/>
            <p:nvPr/>
          </p:nvSpPr>
          <p:spPr>
            <a:xfrm flipH="false" flipV="false" rot="0">
              <a:off x="0" y="0"/>
              <a:ext cx="812800" cy="982035"/>
            </a:xfrm>
            <a:custGeom>
              <a:avLst/>
              <a:gdLst/>
              <a:ahLst/>
              <a:cxnLst/>
              <a:rect r="r" b="b" t="t" l="l"/>
              <a:pathLst>
                <a:path h="982035" w="812800">
                  <a:moveTo>
                    <a:pt x="22578" y="0"/>
                  </a:moveTo>
                  <a:lnTo>
                    <a:pt x="790222" y="0"/>
                  </a:lnTo>
                  <a:cubicBezTo>
                    <a:pt x="802692" y="0"/>
                    <a:pt x="812800" y="10108"/>
                    <a:pt x="812800" y="22578"/>
                  </a:cubicBezTo>
                  <a:lnTo>
                    <a:pt x="812800" y="959457"/>
                  </a:lnTo>
                  <a:cubicBezTo>
                    <a:pt x="812800" y="971926"/>
                    <a:pt x="802692" y="982035"/>
                    <a:pt x="790222" y="982035"/>
                  </a:cubicBezTo>
                  <a:lnTo>
                    <a:pt x="22578" y="982035"/>
                  </a:lnTo>
                  <a:cubicBezTo>
                    <a:pt x="10108" y="982035"/>
                    <a:pt x="0" y="971926"/>
                    <a:pt x="0" y="959457"/>
                  </a:cubicBezTo>
                  <a:lnTo>
                    <a:pt x="0" y="22578"/>
                  </a:lnTo>
                  <a:cubicBezTo>
                    <a:pt x="0" y="10108"/>
                    <a:pt x="10108" y="0"/>
                    <a:pt x="22578" y="0"/>
                  </a:cubicBezTo>
                  <a:close/>
                </a:path>
              </a:pathLst>
            </a:custGeom>
            <a:solidFill>
              <a:srgbClr val="000000">
                <a:alpha val="0"/>
              </a:srgbClr>
            </a:solidFill>
            <a:ln w="28575" cap="sq">
              <a:solidFill>
                <a:srgbClr val="FFFFFF"/>
              </a:solidFill>
              <a:prstDash val="solid"/>
              <a:miter/>
            </a:ln>
          </p:spPr>
        </p:sp>
        <p:sp>
          <p:nvSpPr>
            <p:cNvPr name="TextBox 16" id="16"/>
            <p:cNvSpPr txBox="true"/>
            <p:nvPr/>
          </p:nvSpPr>
          <p:spPr>
            <a:xfrm>
              <a:off x="0" y="-38100"/>
              <a:ext cx="812800" cy="1020135"/>
            </a:xfrm>
            <a:prstGeom prst="rect">
              <a:avLst/>
            </a:prstGeom>
          </p:spPr>
          <p:txBody>
            <a:bodyPr anchor="ctr" rtlCol="false" tIns="50800" lIns="50800" bIns="50800" rIns="50800"/>
            <a:lstStyle/>
            <a:p>
              <a:pPr algn="ctr">
                <a:lnSpc>
                  <a:spcPts val="2107"/>
                </a:lnSpc>
              </a:pPr>
            </a:p>
          </p:txBody>
        </p:sp>
      </p:grpSp>
      <p:grpSp>
        <p:nvGrpSpPr>
          <p:cNvPr name="Group 17" id="17"/>
          <p:cNvGrpSpPr/>
          <p:nvPr/>
        </p:nvGrpSpPr>
        <p:grpSpPr>
          <a:xfrm rot="0">
            <a:off x="11370625" y="4507485"/>
            <a:ext cx="3086100" cy="3728663"/>
            <a:chOff x="0" y="0"/>
            <a:chExt cx="812800" cy="982035"/>
          </a:xfrm>
        </p:grpSpPr>
        <p:sp>
          <p:nvSpPr>
            <p:cNvPr name="Freeform 18" id="18"/>
            <p:cNvSpPr/>
            <p:nvPr/>
          </p:nvSpPr>
          <p:spPr>
            <a:xfrm flipH="false" flipV="false" rot="0">
              <a:off x="0" y="0"/>
              <a:ext cx="812800" cy="982035"/>
            </a:xfrm>
            <a:custGeom>
              <a:avLst/>
              <a:gdLst/>
              <a:ahLst/>
              <a:cxnLst/>
              <a:rect r="r" b="b" t="t" l="l"/>
              <a:pathLst>
                <a:path h="982035" w="812800">
                  <a:moveTo>
                    <a:pt x="22578" y="0"/>
                  </a:moveTo>
                  <a:lnTo>
                    <a:pt x="790222" y="0"/>
                  </a:lnTo>
                  <a:cubicBezTo>
                    <a:pt x="802692" y="0"/>
                    <a:pt x="812800" y="10108"/>
                    <a:pt x="812800" y="22578"/>
                  </a:cubicBezTo>
                  <a:lnTo>
                    <a:pt x="812800" y="959457"/>
                  </a:lnTo>
                  <a:cubicBezTo>
                    <a:pt x="812800" y="971926"/>
                    <a:pt x="802692" y="982035"/>
                    <a:pt x="790222" y="982035"/>
                  </a:cubicBezTo>
                  <a:lnTo>
                    <a:pt x="22578" y="982035"/>
                  </a:lnTo>
                  <a:cubicBezTo>
                    <a:pt x="10108" y="982035"/>
                    <a:pt x="0" y="971926"/>
                    <a:pt x="0" y="959457"/>
                  </a:cubicBezTo>
                  <a:lnTo>
                    <a:pt x="0" y="22578"/>
                  </a:lnTo>
                  <a:cubicBezTo>
                    <a:pt x="0" y="10108"/>
                    <a:pt x="10108" y="0"/>
                    <a:pt x="22578" y="0"/>
                  </a:cubicBezTo>
                  <a:close/>
                </a:path>
              </a:pathLst>
            </a:custGeom>
            <a:solidFill>
              <a:srgbClr val="000000">
                <a:alpha val="0"/>
              </a:srgbClr>
            </a:solidFill>
            <a:ln w="28575" cap="sq">
              <a:solidFill>
                <a:srgbClr val="FFFFFF"/>
              </a:solidFill>
              <a:prstDash val="solid"/>
              <a:miter/>
            </a:ln>
          </p:spPr>
        </p:sp>
        <p:sp>
          <p:nvSpPr>
            <p:cNvPr name="TextBox 19" id="19"/>
            <p:cNvSpPr txBox="true"/>
            <p:nvPr/>
          </p:nvSpPr>
          <p:spPr>
            <a:xfrm>
              <a:off x="0" y="-38100"/>
              <a:ext cx="812800" cy="1020135"/>
            </a:xfrm>
            <a:prstGeom prst="rect">
              <a:avLst/>
            </a:prstGeom>
          </p:spPr>
          <p:txBody>
            <a:bodyPr anchor="ctr" rtlCol="false" tIns="50800" lIns="50800" bIns="50800" rIns="50800"/>
            <a:lstStyle/>
            <a:p>
              <a:pPr algn="ctr">
                <a:lnSpc>
                  <a:spcPts val="2107"/>
                </a:lnSpc>
              </a:pPr>
            </a:p>
          </p:txBody>
        </p:sp>
      </p:grpSp>
      <p:sp>
        <p:nvSpPr>
          <p:cNvPr name="TextBox 20" id="20"/>
          <p:cNvSpPr txBox="true"/>
          <p:nvPr/>
        </p:nvSpPr>
        <p:spPr>
          <a:xfrm rot="0">
            <a:off x="4155273" y="4875603"/>
            <a:ext cx="2438106" cy="2935277"/>
          </a:xfrm>
          <a:prstGeom prst="rect">
            <a:avLst/>
          </a:prstGeom>
        </p:spPr>
        <p:txBody>
          <a:bodyPr anchor="t" rtlCol="false" tIns="0" lIns="0" bIns="0" rIns="0">
            <a:spAutoFit/>
          </a:bodyPr>
          <a:lstStyle/>
          <a:p>
            <a:pPr algn="ctr">
              <a:lnSpc>
                <a:spcPts val="2350"/>
              </a:lnSpc>
            </a:pPr>
            <a:r>
              <a:rPr lang="en-US" sz="1468">
                <a:solidFill>
                  <a:srgbClr val="DAD1E6"/>
                </a:solidFill>
                <a:latin typeface="Montserrat"/>
                <a:ea typeface="Montserrat"/>
                <a:cs typeface="Montserrat"/>
                <a:sym typeface="Montserrat"/>
              </a:rPr>
              <a:t>Tehnologia de azi se referă la utilizarea avansată a instrumentelor, mașinilor și sistemelor electronice pentru a îmbunătăți viața cotidiană, a optimiza procesele industriale și a rezolva probleme complexe.</a:t>
            </a:r>
          </a:p>
        </p:txBody>
      </p:sp>
      <p:sp>
        <p:nvSpPr>
          <p:cNvPr name="TextBox 21" id="21"/>
          <p:cNvSpPr txBox="true"/>
          <p:nvPr/>
        </p:nvSpPr>
        <p:spPr>
          <a:xfrm rot="0">
            <a:off x="8002072" y="5466153"/>
            <a:ext cx="2285024" cy="1754177"/>
          </a:xfrm>
          <a:prstGeom prst="rect">
            <a:avLst/>
          </a:prstGeom>
        </p:spPr>
        <p:txBody>
          <a:bodyPr anchor="t" rtlCol="false" tIns="0" lIns="0" bIns="0" rIns="0">
            <a:spAutoFit/>
          </a:bodyPr>
          <a:lstStyle/>
          <a:p>
            <a:pPr algn="ctr">
              <a:lnSpc>
                <a:spcPts val="2350"/>
              </a:lnSpc>
            </a:pPr>
            <a:r>
              <a:rPr lang="en-US" sz="1468">
                <a:solidFill>
                  <a:srgbClr val="DAD1E6"/>
                </a:solidFill>
                <a:latin typeface="Montserrat"/>
                <a:ea typeface="Montserrat"/>
                <a:cs typeface="Montserrat"/>
                <a:sym typeface="Montserrat"/>
              </a:rPr>
              <a:t>Proiectul are la bază simularea jocului de fotbal, în care robotul va trebui să își găsească calea spre cele două porți statice și a înscrie.</a:t>
            </a:r>
          </a:p>
        </p:txBody>
      </p:sp>
      <p:sp>
        <p:nvSpPr>
          <p:cNvPr name="TextBox 22" id="22"/>
          <p:cNvSpPr txBox="true"/>
          <p:nvPr/>
        </p:nvSpPr>
        <p:spPr>
          <a:xfrm rot="0">
            <a:off x="11633559" y="4727966"/>
            <a:ext cx="2560230" cy="3230552"/>
          </a:xfrm>
          <a:prstGeom prst="rect">
            <a:avLst/>
          </a:prstGeom>
        </p:spPr>
        <p:txBody>
          <a:bodyPr anchor="t" rtlCol="false" tIns="0" lIns="0" bIns="0" rIns="0">
            <a:spAutoFit/>
          </a:bodyPr>
          <a:lstStyle/>
          <a:p>
            <a:pPr algn="ctr">
              <a:lnSpc>
                <a:spcPts val="2350"/>
              </a:lnSpc>
            </a:pPr>
            <a:r>
              <a:rPr lang="en-US" sz="1468">
                <a:solidFill>
                  <a:srgbClr val="DAD1E6"/>
                </a:solidFill>
                <a:latin typeface="Montserrat"/>
                <a:ea typeface="Montserrat"/>
                <a:cs typeface="Montserrat"/>
                <a:sym typeface="Montserrat"/>
              </a:rPr>
              <a:t>În realizarea proiectului, s-a folosit mediul de lucru open-source ROS2, dezvoltată pentru aplicațiile robotice. De asemenea, simularea nu s-ar fi putut realiza fără ajutorul platformei Gazebo care dispune de un mediu 3D realist, dotat cu diferite modele fizice.</a:t>
            </a:r>
          </a:p>
        </p:txBody>
      </p:sp>
      <p:sp>
        <p:nvSpPr>
          <p:cNvPr name="TextBox 23" id="23"/>
          <p:cNvSpPr txBox="true"/>
          <p:nvPr/>
        </p:nvSpPr>
        <p:spPr>
          <a:xfrm rot="0">
            <a:off x="3599318" y="3680261"/>
            <a:ext cx="3550016" cy="334924"/>
          </a:xfrm>
          <a:prstGeom prst="rect">
            <a:avLst/>
          </a:prstGeom>
        </p:spPr>
        <p:txBody>
          <a:bodyPr anchor="t" rtlCol="false" tIns="0" lIns="0" bIns="0" rIns="0">
            <a:spAutoFit/>
          </a:bodyPr>
          <a:lstStyle/>
          <a:p>
            <a:pPr algn="ctr">
              <a:lnSpc>
                <a:spcPts val="2816"/>
              </a:lnSpc>
            </a:pPr>
            <a:r>
              <a:rPr lang="en-US" sz="2011">
                <a:solidFill>
                  <a:srgbClr val="F7F3F2"/>
                </a:solidFill>
                <a:latin typeface="Lexend Deca"/>
                <a:ea typeface="Lexend Deca"/>
                <a:cs typeface="Lexend Deca"/>
                <a:sym typeface="Lexend Deca"/>
              </a:rPr>
              <a:t>DEFINIȚIE</a:t>
            </a:r>
          </a:p>
        </p:txBody>
      </p:sp>
      <p:sp>
        <p:nvSpPr>
          <p:cNvPr name="TextBox 24" id="24"/>
          <p:cNvSpPr txBox="true"/>
          <p:nvPr/>
        </p:nvSpPr>
        <p:spPr>
          <a:xfrm rot="0">
            <a:off x="3311342" y="1941957"/>
            <a:ext cx="11665316" cy="754079"/>
          </a:xfrm>
          <a:prstGeom prst="rect">
            <a:avLst/>
          </a:prstGeom>
        </p:spPr>
        <p:txBody>
          <a:bodyPr anchor="t" rtlCol="false" tIns="0" lIns="0" bIns="0" rIns="0">
            <a:spAutoFit/>
          </a:bodyPr>
          <a:lstStyle/>
          <a:p>
            <a:pPr algn="ctr">
              <a:lnSpc>
                <a:spcPts val="6211"/>
              </a:lnSpc>
            </a:pPr>
            <a:r>
              <a:rPr lang="en-US" sz="4436">
                <a:solidFill>
                  <a:srgbClr val="F7F3F2"/>
                </a:solidFill>
                <a:latin typeface="Lexend Deca"/>
                <a:ea typeface="Lexend Deca"/>
                <a:cs typeface="Lexend Deca"/>
                <a:sym typeface="Lexend Deca"/>
              </a:rPr>
              <a:t>INTRODUCERE</a:t>
            </a:r>
          </a:p>
        </p:txBody>
      </p:sp>
      <p:sp>
        <p:nvSpPr>
          <p:cNvPr name="TextBox 25" id="25"/>
          <p:cNvSpPr txBox="true"/>
          <p:nvPr/>
        </p:nvSpPr>
        <p:spPr>
          <a:xfrm rot="0">
            <a:off x="7484971" y="3680261"/>
            <a:ext cx="3318058" cy="329946"/>
          </a:xfrm>
          <a:prstGeom prst="rect">
            <a:avLst/>
          </a:prstGeom>
        </p:spPr>
        <p:txBody>
          <a:bodyPr anchor="t" rtlCol="false" tIns="0" lIns="0" bIns="0" rIns="0">
            <a:spAutoFit/>
          </a:bodyPr>
          <a:lstStyle/>
          <a:p>
            <a:pPr algn="ctr">
              <a:lnSpc>
                <a:spcPts val="2814"/>
              </a:lnSpc>
            </a:pPr>
            <a:r>
              <a:rPr lang="en-US" sz="2010">
                <a:solidFill>
                  <a:srgbClr val="F7F3F2"/>
                </a:solidFill>
                <a:latin typeface="Lexend Deca"/>
                <a:ea typeface="Lexend Deca"/>
                <a:cs typeface="Lexend Deca"/>
                <a:sym typeface="Lexend Deca"/>
              </a:rPr>
              <a:t>TEMA PROIECTULUI</a:t>
            </a:r>
          </a:p>
        </p:txBody>
      </p:sp>
      <p:sp>
        <p:nvSpPr>
          <p:cNvPr name="TextBox 26" id="26"/>
          <p:cNvSpPr txBox="true"/>
          <p:nvPr/>
        </p:nvSpPr>
        <p:spPr>
          <a:xfrm rot="0">
            <a:off x="11138667" y="3680261"/>
            <a:ext cx="3550016" cy="334924"/>
          </a:xfrm>
          <a:prstGeom prst="rect">
            <a:avLst/>
          </a:prstGeom>
        </p:spPr>
        <p:txBody>
          <a:bodyPr anchor="t" rtlCol="false" tIns="0" lIns="0" bIns="0" rIns="0">
            <a:spAutoFit/>
          </a:bodyPr>
          <a:lstStyle/>
          <a:p>
            <a:pPr algn="ctr">
              <a:lnSpc>
                <a:spcPts val="2816"/>
              </a:lnSpc>
            </a:pPr>
            <a:r>
              <a:rPr lang="en-US" sz="2011">
                <a:solidFill>
                  <a:srgbClr val="F7F3F2"/>
                </a:solidFill>
                <a:latin typeface="Lexend Deca"/>
                <a:ea typeface="Lexend Deca"/>
                <a:cs typeface="Lexend Deca"/>
                <a:sym typeface="Lexend Deca"/>
              </a:rPr>
              <a:t>PLATFORME UTILIZATE</a:t>
            </a:r>
          </a:p>
        </p:txBody>
      </p:sp>
      <p:sp>
        <p:nvSpPr>
          <p:cNvPr name="AutoShape 27" id="27"/>
          <p:cNvSpPr/>
          <p:nvPr/>
        </p:nvSpPr>
        <p:spPr>
          <a:xfrm>
            <a:off x="1105683" y="1155413"/>
            <a:ext cx="16076634" cy="0"/>
          </a:xfrm>
          <a:prstGeom prst="line">
            <a:avLst/>
          </a:prstGeom>
          <a:ln cap="flat" w="38100">
            <a:solidFill>
              <a:srgbClr val="FFFFFF"/>
            </a:solidFill>
            <a:prstDash val="solid"/>
            <a:headEnd type="none" len="sm" w="sm"/>
            <a:tailEnd type="none" len="sm" w="sm"/>
          </a:ln>
        </p:spPr>
      </p:sp>
      <p:sp>
        <p:nvSpPr>
          <p:cNvPr name="AutoShape 28" id="28"/>
          <p:cNvSpPr/>
          <p:nvPr/>
        </p:nvSpPr>
        <p:spPr>
          <a:xfrm>
            <a:off x="1105683" y="9131587"/>
            <a:ext cx="16076634"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sp>
        <p:nvSpPr>
          <p:cNvPr name="TextBox 2" id="2"/>
          <p:cNvSpPr txBox="true"/>
          <p:nvPr/>
        </p:nvSpPr>
        <p:spPr>
          <a:xfrm rot="0">
            <a:off x="2952586" y="3199465"/>
            <a:ext cx="3550016" cy="382270"/>
          </a:xfrm>
          <a:prstGeom prst="rect">
            <a:avLst/>
          </a:prstGeom>
        </p:spPr>
        <p:txBody>
          <a:bodyPr anchor="t" rtlCol="false" tIns="0" lIns="0" bIns="0" rIns="0">
            <a:spAutoFit/>
          </a:bodyPr>
          <a:lstStyle/>
          <a:p>
            <a:pPr algn="l">
              <a:lnSpc>
                <a:spcPts val="3079"/>
              </a:lnSpc>
            </a:pPr>
            <a:r>
              <a:rPr lang="en-US" sz="2199">
                <a:solidFill>
                  <a:srgbClr val="F7F3F2"/>
                </a:solidFill>
                <a:latin typeface="Lexend Deca"/>
                <a:ea typeface="Lexend Deca"/>
                <a:cs typeface="Lexend Deca"/>
                <a:sym typeface="Lexend Deca"/>
              </a:rPr>
              <a:t>INTRODUCERE</a:t>
            </a:r>
          </a:p>
        </p:txBody>
      </p:sp>
      <p:sp>
        <p:nvSpPr>
          <p:cNvPr name="TextBox 3" id="3"/>
          <p:cNvSpPr txBox="true"/>
          <p:nvPr/>
        </p:nvSpPr>
        <p:spPr>
          <a:xfrm rot="0">
            <a:off x="4060311" y="1368828"/>
            <a:ext cx="7147942" cy="1001994"/>
          </a:xfrm>
          <a:prstGeom prst="rect">
            <a:avLst/>
          </a:prstGeom>
        </p:spPr>
        <p:txBody>
          <a:bodyPr anchor="t" rtlCol="false" tIns="0" lIns="0" bIns="0" rIns="0">
            <a:spAutoFit/>
          </a:bodyPr>
          <a:lstStyle/>
          <a:p>
            <a:pPr algn="ctr">
              <a:lnSpc>
                <a:spcPts val="8296"/>
              </a:lnSpc>
            </a:pPr>
            <a:r>
              <a:rPr lang="en-US" sz="5926">
                <a:solidFill>
                  <a:srgbClr val="F7F3F2"/>
                </a:solidFill>
                <a:latin typeface="Lexend Deca"/>
                <a:ea typeface="Lexend Deca"/>
                <a:cs typeface="Lexend Deca"/>
                <a:sym typeface="Lexend Deca"/>
              </a:rPr>
              <a:t>DESPRE</a:t>
            </a:r>
          </a:p>
        </p:txBody>
      </p:sp>
      <p:sp>
        <p:nvSpPr>
          <p:cNvPr name="TextBox 4" id="4"/>
          <p:cNvSpPr txBox="true"/>
          <p:nvPr/>
        </p:nvSpPr>
        <p:spPr>
          <a:xfrm rot="0">
            <a:off x="8352486" y="1368828"/>
            <a:ext cx="4227613" cy="1001994"/>
          </a:xfrm>
          <a:prstGeom prst="rect">
            <a:avLst/>
          </a:prstGeom>
        </p:spPr>
        <p:txBody>
          <a:bodyPr anchor="t" rtlCol="false" tIns="0" lIns="0" bIns="0" rIns="0">
            <a:spAutoFit/>
          </a:bodyPr>
          <a:lstStyle/>
          <a:p>
            <a:pPr algn="ctr">
              <a:lnSpc>
                <a:spcPts val="8296"/>
              </a:lnSpc>
            </a:pPr>
            <a:r>
              <a:rPr lang="en-US" sz="5926">
                <a:solidFill>
                  <a:srgbClr val="6DBAD6"/>
                </a:solidFill>
                <a:latin typeface="Lexend Deca"/>
                <a:ea typeface="Lexend Deca"/>
                <a:cs typeface="Lexend Deca"/>
                <a:sym typeface="Lexend Deca"/>
              </a:rPr>
              <a:t>ROS2</a:t>
            </a:r>
          </a:p>
        </p:txBody>
      </p:sp>
      <p:sp>
        <p:nvSpPr>
          <p:cNvPr name="TextBox 5" id="5"/>
          <p:cNvSpPr txBox="true"/>
          <p:nvPr/>
        </p:nvSpPr>
        <p:spPr>
          <a:xfrm rot="0">
            <a:off x="2952586" y="6524991"/>
            <a:ext cx="3550016" cy="382270"/>
          </a:xfrm>
          <a:prstGeom prst="rect">
            <a:avLst/>
          </a:prstGeom>
        </p:spPr>
        <p:txBody>
          <a:bodyPr anchor="t" rtlCol="false" tIns="0" lIns="0" bIns="0" rIns="0">
            <a:spAutoFit/>
          </a:bodyPr>
          <a:lstStyle/>
          <a:p>
            <a:pPr algn="l">
              <a:lnSpc>
                <a:spcPts val="3079"/>
              </a:lnSpc>
            </a:pPr>
            <a:r>
              <a:rPr lang="en-US" sz="2199">
                <a:solidFill>
                  <a:srgbClr val="F7F3F2"/>
                </a:solidFill>
                <a:latin typeface="Lexend Deca"/>
                <a:ea typeface="Lexend Deca"/>
                <a:cs typeface="Lexend Deca"/>
                <a:sym typeface="Lexend Deca"/>
              </a:rPr>
              <a:t>INSTALARE</a:t>
            </a:r>
          </a:p>
        </p:txBody>
      </p:sp>
      <p:grpSp>
        <p:nvGrpSpPr>
          <p:cNvPr name="Group 6" id="6"/>
          <p:cNvGrpSpPr/>
          <p:nvPr/>
        </p:nvGrpSpPr>
        <p:grpSpPr>
          <a:xfrm rot="0">
            <a:off x="2131960" y="3155977"/>
            <a:ext cx="820625" cy="500067"/>
            <a:chOff x="0" y="0"/>
            <a:chExt cx="1094167" cy="666756"/>
          </a:xfrm>
        </p:grpSpPr>
        <p:grpSp>
          <p:nvGrpSpPr>
            <p:cNvPr name="Group 7" id="7"/>
            <p:cNvGrpSpPr/>
            <p:nvPr/>
          </p:nvGrpSpPr>
          <p:grpSpPr>
            <a:xfrm rot="0">
              <a:off x="172205" y="0"/>
              <a:ext cx="749756" cy="666756"/>
              <a:chOff x="0" y="0"/>
              <a:chExt cx="205664" cy="182896"/>
            </a:xfrm>
          </p:grpSpPr>
          <p:sp>
            <p:nvSpPr>
              <p:cNvPr name="Freeform 8" id="8"/>
              <p:cNvSpPr/>
              <p:nvPr/>
            </p:nvSpPr>
            <p:spPr>
              <a:xfrm flipH="false" flipV="false" rot="0">
                <a:off x="0" y="0"/>
                <a:ext cx="205664" cy="182896"/>
              </a:xfrm>
              <a:custGeom>
                <a:avLst/>
                <a:gdLst/>
                <a:ahLst/>
                <a:cxnLst/>
                <a:rect r="r" b="b" t="t" l="l"/>
                <a:pathLst>
                  <a:path h="182896" w="205664">
                    <a:moveTo>
                      <a:pt x="91448" y="0"/>
                    </a:moveTo>
                    <a:lnTo>
                      <a:pt x="114216" y="0"/>
                    </a:lnTo>
                    <a:cubicBezTo>
                      <a:pt x="164721" y="0"/>
                      <a:pt x="205664" y="40943"/>
                      <a:pt x="205664" y="91448"/>
                    </a:cubicBezTo>
                    <a:lnTo>
                      <a:pt x="205664" y="91448"/>
                    </a:lnTo>
                    <a:cubicBezTo>
                      <a:pt x="205664" y="141954"/>
                      <a:pt x="164721" y="182896"/>
                      <a:pt x="114216" y="182896"/>
                    </a:cubicBezTo>
                    <a:lnTo>
                      <a:pt x="91448" y="182896"/>
                    </a:lnTo>
                    <a:cubicBezTo>
                      <a:pt x="40943" y="182896"/>
                      <a:pt x="0" y="141954"/>
                      <a:pt x="0" y="91448"/>
                    </a:cubicBezTo>
                    <a:lnTo>
                      <a:pt x="0" y="91448"/>
                    </a:lnTo>
                    <a:cubicBezTo>
                      <a:pt x="0" y="40943"/>
                      <a:pt x="40943" y="0"/>
                      <a:pt x="91448" y="0"/>
                    </a:cubicBezTo>
                    <a:close/>
                  </a:path>
                </a:pathLst>
              </a:custGeom>
              <a:solidFill>
                <a:srgbClr val="6DBAD6"/>
              </a:solidFill>
              <a:ln w="38100" cap="sq">
                <a:solidFill>
                  <a:srgbClr val="FFFFFF"/>
                </a:solidFill>
                <a:prstDash val="solid"/>
                <a:miter/>
              </a:ln>
            </p:spPr>
          </p:sp>
          <p:sp>
            <p:nvSpPr>
              <p:cNvPr name="TextBox 9" id="9"/>
              <p:cNvSpPr txBox="true"/>
              <p:nvPr/>
            </p:nvSpPr>
            <p:spPr>
              <a:xfrm>
                <a:off x="0" y="-38100"/>
                <a:ext cx="205664" cy="220996"/>
              </a:xfrm>
              <a:prstGeom prst="rect">
                <a:avLst/>
              </a:prstGeom>
            </p:spPr>
            <p:txBody>
              <a:bodyPr anchor="ctr" rtlCol="false" tIns="50800" lIns="50800" bIns="50800" rIns="50800"/>
              <a:lstStyle/>
              <a:p>
                <a:pPr algn="ctr">
                  <a:lnSpc>
                    <a:spcPts val="2107"/>
                  </a:lnSpc>
                </a:pPr>
              </a:p>
            </p:txBody>
          </p:sp>
        </p:grpSp>
        <p:sp>
          <p:nvSpPr>
            <p:cNvPr name="TextBox 10" id="10"/>
            <p:cNvSpPr txBox="true"/>
            <p:nvPr/>
          </p:nvSpPr>
          <p:spPr>
            <a:xfrm rot="0">
              <a:off x="0" y="51042"/>
              <a:ext cx="1094167" cy="517046"/>
            </a:xfrm>
            <a:prstGeom prst="rect">
              <a:avLst/>
            </a:prstGeom>
          </p:spPr>
          <p:txBody>
            <a:bodyPr anchor="t" rtlCol="false" tIns="0" lIns="0" bIns="0" rIns="0">
              <a:spAutoFit/>
            </a:bodyPr>
            <a:lstStyle/>
            <a:p>
              <a:pPr algn="ctr">
                <a:lnSpc>
                  <a:spcPts val="3290"/>
                </a:lnSpc>
              </a:pPr>
              <a:r>
                <a:rPr lang="en-US" sz="2350">
                  <a:solidFill>
                    <a:srgbClr val="F7F3F2"/>
                  </a:solidFill>
                  <a:latin typeface="Lexend Deca"/>
                  <a:ea typeface="Lexend Deca"/>
                  <a:cs typeface="Lexend Deca"/>
                  <a:sym typeface="Lexend Deca"/>
                </a:rPr>
                <a:t>01</a:t>
              </a:r>
            </a:p>
          </p:txBody>
        </p:sp>
      </p:grpSp>
      <p:grpSp>
        <p:nvGrpSpPr>
          <p:cNvPr name="Group 11" id="11"/>
          <p:cNvGrpSpPr/>
          <p:nvPr/>
        </p:nvGrpSpPr>
        <p:grpSpPr>
          <a:xfrm rot="0">
            <a:off x="2131960" y="6473248"/>
            <a:ext cx="820625" cy="500067"/>
            <a:chOff x="0" y="0"/>
            <a:chExt cx="1094167" cy="666756"/>
          </a:xfrm>
        </p:grpSpPr>
        <p:grpSp>
          <p:nvGrpSpPr>
            <p:cNvPr name="Group 12" id="12"/>
            <p:cNvGrpSpPr/>
            <p:nvPr/>
          </p:nvGrpSpPr>
          <p:grpSpPr>
            <a:xfrm rot="0">
              <a:off x="172205" y="0"/>
              <a:ext cx="749756" cy="666756"/>
              <a:chOff x="0" y="0"/>
              <a:chExt cx="205664" cy="182896"/>
            </a:xfrm>
          </p:grpSpPr>
          <p:sp>
            <p:nvSpPr>
              <p:cNvPr name="Freeform 13" id="13"/>
              <p:cNvSpPr/>
              <p:nvPr/>
            </p:nvSpPr>
            <p:spPr>
              <a:xfrm flipH="false" flipV="false" rot="0">
                <a:off x="0" y="0"/>
                <a:ext cx="205664" cy="182896"/>
              </a:xfrm>
              <a:custGeom>
                <a:avLst/>
                <a:gdLst/>
                <a:ahLst/>
                <a:cxnLst/>
                <a:rect r="r" b="b" t="t" l="l"/>
                <a:pathLst>
                  <a:path h="182896" w="205664">
                    <a:moveTo>
                      <a:pt x="91448" y="0"/>
                    </a:moveTo>
                    <a:lnTo>
                      <a:pt x="114216" y="0"/>
                    </a:lnTo>
                    <a:cubicBezTo>
                      <a:pt x="164721" y="0"/>
                      <a:pt x="205664" y="40943"/>
                      <a:pt x="205664" y="91448"/>
                    </a:cubicBezTo>
                    <a:lnTo>
                      <a:pt x="205664" y="91448"/>
                    </a:lnTo>
                    <a:cubicBezTo>
                      <a:pt x="205664" y="141954"/>
                      <a:pt x="164721" y="182896"/>
                      <a:pt x="114216" y="182896"/>
                    </a:cubicBezTo>
                    <a:lnTo>
                      <a:pt x="91448" y="182896"/>
                    </a:lnTo>
                    <a:cubicBezTo>
                      <a:pt x="40943" y="182896"/>
                      <a:pt x="0" y="141954"/>
                      <a:pt x="0" y="91448"/>
                    </a:cubicBezTo>
                    <a:lnTo>
                      <a:pt x="0" y="91448"/>
                    </a:lnTo>
                    <a:cubicBezTo>
                      <a:pt x="0" y="40943"/>
                      <a:pt x="40943" y="0"/>
                      <a:pt x="91448" y="0"/>
                    </a:cubicBezTo>
                    <a:close/>
                  </a:path>
                </a:pathLst>
              </a:custGeom>
              <a:solidFill>
                <a:srgbClr val="6DBAD6"/>
              </a:solidFill>
              <a:ln w="38100" cap="sq">
                <a:solidFill>
                  <a:srgbClr val="FFFFFF"/>
                </a:solidFill>
                <a:prstDash val="solid"/>
                <a:miter/>
              </a:ln>
            </p:spPr>
          </p:sp>
          <p:sp>
            <p:nvSpPr>
              <p:cNvPr name="TextBox 14" id="14"/>
              <p:cNvSpPr txBox="true"/>
              <p:nvPr/>
            </p:nvSpPr>
            <p:spPr>
              <a:xfrm>
                <a:off x="0" y="-38100"/>
                <a:ext cx="205664" cy="220996"/>
              </a:xfrm>
              <a:prstGeom prst="rect">
                <a:avLst/>
              </a:prstGeom>
            </p:spPr>
            <p:txBody>
              <a:bodyPr anchor="ctr" rtlCol="false" tIns="50800" lIns="50800" bIns="50800" rIns="50800"/>
              <a:lstStyle/>
              <a:p>
                <a:pPr algn="ctr">
                  <a:lnSpc>
                    <a:spcPts val="2107"/>
                  </a:lnSpc>
                </a:pPr>
              </a:p>
            </p:txBody>
          </p:sp>
        </p:grpSp>
        <p:sp>
          <p:nvSpPr>
            <p:cNvPr name="TextBox 15" id="15"/>
            <p:cNvSpPr txBox="true"/>
            <p:nvPr/>
          </p:nvSpPr>
          <p:spPr>
            <a:xfrm rot="0">
              <a:off x="0" y="51042"/>
              <a:ext cx="1094167" cy="517046"/>
            </a:xfrm>
            <a:prstGeom prst="rect">
              <a:avLst/>
            </a:prstGeom>
          </p:spPr>
          <p:txBody>
            <a:bodyPr anchor="t" rtlCol="false" tIns="0" lIns="0" bIns="0" rIns="0">
              <a:spAutoFit/>
            </a:bodyPr>
            <a:lstStyle/>
            <a:p>
              <a:pPr algn="ctr">
                <a:lnSpc>
                  <a:spcPts val="3290"/>
                </a:lnSpc>
              </a:pPr>
              <a:r>
                <a:rPr lang="en-US" sz="2350">
                  <a:solidFill>
                    <a:srgbClr val="F7F3F2"/>
                  </a:solidFill>
                  <a:latin typeface="Lexend Deca"/>
                  <a:ea typeface="Lexend Deca"/>
                  <a:cs typeface="Lexend Deca"/>
                  <a:sym typeface="Lexend Deca"/>
                </a:rPr>
                <a:t>02</a:t>
              </a:r>
            </a:p>
          </p:txBody>
        </p:sp>
      </p:grpSp>
      <p:grpSp>
        <p:nvGrpSpPr>
          <p:cNvPr name="Group 16" id="16"/>
          <p:cNvGrpSpPr/>
          <p:nvPr/>
        </p:nvGrpSpPr>
        <p:grpSpPr>
          <a:xfrm rot="0">
            <a:off x="10690783" y="3155977"/>
            <a:ext cx="6177176" cy="4871735"/>
            <a:chOff x="0" y="0"/>
            <a:chExt cx="8236234" cy="6495647"/>
          </a:xfrm>
        </p:grpSpPr>
        <p:sp>
          <p:nvSpPr>
            <p:cNvPr name="TextBox 17" id="17"/>
            <p:cNvSpPr txBox="true"/>
            <p:nvPr/>
          </p:nvSpPr>
          <p:spPr>
            <a:xfrm rot="0">
              <a:off x="1094167" y="73859"/>
              <a:ext cx="6141706" cy="493818"/>
            </a:xfrm>
            <a:prstGeom prst="rect">
              <a:avLst/>
            </a:prstGeom>
          </p:spPr>
          <p:txBody>
            <a:bodyPr anchor="t" rtlCol="false" tIns="0" lIns="0" bIns="0" rIns="0">
              <a:spAutoFit/>
            </a:bodyPr>
            <a:lstStyle/>
            <a:p>
              <a:pPr algn="l">
                <a:lnSpc>
                  <a:spcPts val="3079"/>
                </a:lnSpc>
              </a:pPr>
              <a:r>
                <a:rPr lang="en-US" sz="2199">
                  <a:solidFill>
                    <a:srgbClr val="F7F3F2"/>
                  </a:solidFill>
                  <a:latin typeface="Lexend Deca"/>
                  <a:ea typeface="Lexend Deca"/>
                  <a:cs typeface="Lexend Deca"/>
                  <a:sym typeface="Lexend Deca"/>
                </a:rPr>
                <a:t>CONCEPTE</a:t>
              </a:r>
            </a:p>
          </p:txBody>
        </p:sp>
        <p:grpSp>
          <p:nvGrpSpPr>
            <p:cNvPr name="Group 18" id="18"/>
            <p:cNvGrpSpPr/>
            <p:nvPr/>
          </p:nvGrpSpPr>
          <p:grpSpPr>
            <a:xfrm rot="0">
              <a:off x="172205" y="0"/>
              <a:ext cx="749756" cy="666756"/>
              <a:chOff x="0" y="0"/>
              <a:chExt cx="205664" cy="182896"/>
            </a:xfrm>
          </p:grpSpPr>
          <p:sp>
            <p:nvSpPr>
              <p:cNvPr name="Freeform 19" id="19"/>
              <p:cNvSpPr/>
              <p:nvPr/>
            </p:nvSpPr>
            <p:spPr>
              <a:xfrm flipH="false" flipV="false" rot="0">
                <a:off x="0" y="0"/>
                <a:ext cx="205664" cy="182896"/>
              </a:xfrm>
              <a:custGeom>
                <a:avLst/>
                <a:gdLst/>
                <a:ahLst/>
                <a:cxnLst/>
                <a:rect r="r" b="b" t="t" l="l"/>
                <a:pathLst>
                  <a:path h="182896" w="205664">
                    <a:moveTo>
                      <a:pt x="91448" y="0"/>
                    </a:moveTo>
                    <a:lnTo>
                      <a:pt x="114216" y="0"/>
                    </a:lnTo>
                    <a:cubicBezTo>
                      <a:pt x="164721" y="0"/>
                      <a:pt x="205664" y="40943"/>
                      <a:pt x="205664" y="91448"/>
                    </a:cubicBezTo>
                    <a:lnTo>
                      <a:pt x="205664" y="91448"/>
                    </a:lnTo>
                    <a:cubicBezTo>
                      <a:pt x="205664" y="141954"/>
                      <a:pt x="164721" y="182896"/>
                      <a:pt x="114216" y="182896"/>
                    </a:cubicBezTo>
                    <a:lnTo>
                      <a:pt x="91448" y="182896"/>
                    </a:lnTo>
                    <a:cubicBezTo>
                      <a:pt x="40943" y="182896"/>
                      <a:pt x="0" y="141954"/>
                      <a:pt x="0" y="91448"/>
                    </a:cubicBezTo>
                    <a:lnTo>
                      <a:pt x="0" y="91448"/>
                    </a:lnTo>
                    <a:cubicBezTo>
                      <a:pt x="0" y="40943"/>
                      <a:pt x="40943" y="0"/>
                      <a:pt x="91448" y="0"/>
                    </a:cubicBezTo>
                    <a:close/>
                  </a:path>
                </a:pathLst>
              </a:custGeom>
              <a:solidFill>
                <a:srgbClr val="6DBAD6"/>
              </a:solidFill>
              <a:ln w="38100" cap="sq">
                <a:solidFill>
                  <a:srgbClr val="FFFFFF"/>
                </a:solidFill>
                <a:prstDash val="solid"/>
                <a:miter/>
              </a:ln>
            </p:spPr>
          </p:sp>
          <p:sp>
            <p:nvSpPr>
              <p:cNvPr name="TextBox 20" id="20"/>
              <p:cNvSpPr txBox="true"/>
              <p:nvPr/>
            </p:nvSpPr>
            <p:spPr>
              <a:xfrm>
                <a:off x="0" y="-38100"/>
                <a:ext cx="205664" cy="220996"/>
              </a:xfrm>
              <a:prstGeom prst="rect">
                <a:avLst/>
              </a:prstGeom>
            </p:spPr>
            <p:txBody>
              <a:bodyPr anchor="ctr" rtlCol="false" tIns="50800" lIns="50800" bIns="50800" rIns="50800"/>
              <a:lstStyle/>
              <a:p>
                <a:pPr algn="ctr">
                  <a:lnSpc>
                    <a:spcPts val="2107"/>
                  </a:lnSpc>
                </a:pPr>
              </a:p>
            </p:txBody>
          </p:sp>
        </p:grpSp>
        <p:sp>
          <p:nvSpPr>
            <p:cNvPr name="TextBox 21" id="21"/>
            <p:cNvSpPr txBox="true"/>
            <p:nvPr/>
          </p:nvSpPr>
          <p:spPr>
            <a:xfrm rot="0">
              <a:off x="0" y="51042"/>
              <a:ext cx="1094167" cy="517046"/>
            </a:xfrm>
            <a:prstGeom prst="rect">
              <a:avLst/>
            </a:prstGeom>
          </p:spPr>
          <p:txBody>
            <a:bodyPr anchor="t" rtlCol="false" tIns="0" lIns="0" bIns="0" rIns="0">
              <a:spAutoFit/>
            </a:bodyPr>
            <a:lstStyle/>
            <a:p>
              <a:pPr algn="ctr">
                <a:lnSpc>
                  <a:spcPts val="3290"/>
                </a:lnSpc>
              </a:pPr>
              <a:r>
                <a:rPr lang="en-US" sz="2350">
                  <a:solidFill>
                    <a:srgbClr val="F7F3F2"/>
                  </a:solidFill>
                  <a:latin typeface="Lexend Deca"/>
                  <a:ea typeface="Lexend Deca"/>
                  <a:cs typeface="Lexend Deca"/>
                  <a:sym typeface="Lexend Deca"/>
                </a:rPr>
                <a:t>03</a:t>
              </a:r>
            </a:p>
          </p:txBody>
        </p:sp>
        <p:sp>
          <p:nvSpPr>
            <p:cNvPr name="TextBox 22" id="22"/>
            <p:cNvSpPr txBox="true"/>
            <p:nvPr/>
          </p:nvSpPr>
          <p:spPr>
            <a:xfrm rot="0">
              <a:off x="1094167" y="759692"/>
              <a:ext cx="7142067" cy="5735954"/>
            </a:xfrm>
            <a:prstGeom prst="rect">
              <a:avLst/>
            </a:prstGeom>
          </p:spPr>
          <p:txBody>
            <a:bodyPr anchor="t" rtlCol="false" tIns="0" lIns="0" bIns="0" rIns="0">
              <a:spAutoFit/>
            </a:bodyPr>
            <a:lstStyle/>
            <a:p>
              <a:pPr algn="l">
                <a:lnSpc>
                  <a:spcPts val="2880"/>
                </a:lnSpc>
              </a:pPr>
              <a:r>
                <a:rPr lang="en-US" sz="1800">
                  <a:solidFill>
                    <a:srgbClr val="FFFFFF"/>
                  </a:solidFill>
                  <a:latin typeface="Montserrat"/>
                  <a:ea typeface="Montserrat"/>
                  <a:cs typeface="Montserrat"/>
                  <a:sym typeface="Montserrat"/>
                </a:rPr>
                <a:t>Ros2 dispune de mai multe concepte inițiale care fac posibilă dezvoltarea aplicațiilor robotice. Câteva dintre acestea, folosite în proiect sunt: Noduri (Nodes), Mesaje (Messages), Subiecte (Topics), Servicii (Services), Componente (Components), Lansatoare (Launch Files), Parametri (Parameters) și Sisteme de fișiere (Filesystem).</a:t>
              </a:r>
            </a:p>
            <a:p>
              <a:pPr algn="l">
                <a:lnSpc>
                  <a:spcPts val="2880"/>
                </a:lnSpc>
              </a:pPr>
              <a:r>
                <a:rPr lang="en-US" sz="1800">
                  <a:solidFill>
                    <a:srgbClr val="FFFFFF"/>
                  </a:solidFill>
                  <a:latin typeface="Montserrat"/>
                  <a:ea typeface="Montserrat"/>
                  <a:cs typeface="Montserrat"/>
                  <a:sym typeface="Montserrat"/>
                </a:rPr>
                <a:t>Comunicarea între noduri, manipularea datelor și integrarea hardware-ului se realizează prin aceste instrumente fundamentale.</a:t>
              </a:r>
            </a:p>
          </p:txBody>
        </p:sp>
      </p:grpSp>
      <p:sp>
        <p:nvSpPr>
          <p:cNvPr name="TextBox 23" id="23"/>
          <p:cNvSpPr txBox="true"/>
          <p:nvPr/>
        </p:nvSpPr>
        <p:spPr>
          <a:xfrm rot="0">
            <a:off x="2952586" y="3709077"/>
            <a:ext cx="5785179" cy="2508885"/>
          </a:xfrm>
          <a:prstGeom prst="rect">
            <a:avLst/>
          </a:prstGeom>
        </p:spPr>
        <p:txBody>
          <a:bodyPr anchor="t" rtlCol="false" tIns="0" lIns="0" bIns="0" rIns="0">
            <a:spAutoFit/>
          </a:bodyPr>
          <a:lstStyle/>
          <a:p>
            <a:pPr algn="l">
              <a:lnSpc>
                <a:spcPts val="2879"/>
              </a:lnSpc>
            </a:pPr>
            <a:r>
              <a:rPr lang="en-US" sz="1799">
                <a:solidFill>
                  <a:srgbClr val="FFFFFF"/>
                </a:solidFill>
                <a:latin typeface="Montserrat"/>
                <a:ea typeface="Montserrat"/>
                <a:cs typeface="Montserrat"/>
                <a:sym typeface="Montserrat"/>
              </a:rPr>
              <a:t>The Robot Operating System 2 (ROS2) este un set de biblioteci software și instrumente pentru construirea de aplicații robot. În dezvoltarea proiectului s-a folosit distribuția Humble care îmbunătățește suportul pentru diverse aplicații, cum ar fi robotica industrială, vehiculele autonome și mai multe domenii de cercetare.</a:t>
            </a:r>
          </a:p>
        </p:txBody>
      </p:sp>
      <p:sp>
        <p:nvSpPr>
          <p:cNvPr name="TextBox 24" id="24"/>
          <p:cNvSpPr txBox="true"/>
          <p:nvPr/>
        </p:nvSpPr>
        <p:spPr>
          <a:xfrm rot="0">
            <a:off x="2952586" y="7031086"/>
            <a:ext cx="5647405" cy="2146935"/>
          </a:xfrm>
          <a:prstGeom prst="rect">
            <a:avLst/>
          </a:prstGeom>
        </p:spPr>
        <p:txBody>
          <a:bodyPr anchor="t" rtlCol="false" tIns="0" lIns="0" bIns="0" rIns="0">
            <a:spAutoFit/>
          </a:bodyPr>
          <a:lstStyle/>
          <a:p>
            <a:pPr algn="l">
              <a:lnSpc>
                <a:spcPts val="2879"/>
              </a:lnSpc>
            </a:pPr>
            <a:r>
              <a:rPr lang="en-US" sz="1799">
                <a:solidFill>
                  <a:srgbClr val="FFFFFF"/>
                </a:solidFill>
                <a:latin typeface="Montserrat"/>
                <a:ea typeface="Montserrat"/>
                <a:cs typeface="Montserrat"/>
                <a:sym typeface="Montserrat"/>
              </a:rPr>
              <a:t>Instalarea și utilizarea distribuției a fost realizată pe sistemul de operare Linux Ubuntu 22.04 LTS, sistem care oferă instrumentele necesare; de la simularea și controlul mișcărilor, până la procesarea senzorilor și integrarea robotului într-un mediu cât mai realist.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sp>
        <p:nvSpPr>
          <p:cNvPr name="TextBox 2" id="2"/>
          <p:cNvSpPr txBox="true"/>
          <p:nvPr/>
        </p:nvSpPr>
        <p:spPr>
          <a:xfrm rot="0">
            <a:off x="1048301" y="942975"/>
            <a:ext cx="7025477" cy="811530"/>
          </a:xfrm>
          <a:prstGeom prst="rect">
            <a:avLst/>
          </a:prstGeom>
        </p:spPr>
        <p:txBody>
          <a:bodyPr anchor="t" rtlCol="false" tIns="0" lIns="0" bIns="0" rIns="0">
            <a:spAutoFit/>
          </a:bodyPr>
          <a:lstStyle/>
          <a:p>
            <a:pPr algn="l">
              <a:lnSpc>
                <a:spcPts val="6720"/>
              </a:lnSpc>
            </a:pPr>
            <a:r>
              <a:rPr lang="en-US" sz="4800">
                <a:solidFill>
                  <a:srgbClr val="F7F3F2"/>
                </a:solidFill>
                <a:latin typeface="Lexend Deca"/>
                <a:ea typeface="Lexend Deca"/>
                <a:cs typeface="Lexend Deca"/>
                <a:sym typeface="Lexend Deca"/>
              </a:rPr>
              <a:t>MEDIUL DE SIMULARE</a:t>
            </a:r>
          </a:p>
        </p:txBody>
      </p:sp>
      <p:sp>
        <p:nvSpPr>
          <p:cNvPr name="TextBox 3" id="3"/>
          <p:cNvSpPr txBox="true"/>
          <p:nvPr/>
        </p:nvSpPr>
        <p:spPr>
          <a:xfrm rot="0">
            <a:off x="1028700" y="1615518"/>
            <a:ext cx="7994743" cy="1104265"/>
          </a:xfrm>
          <a:prstGeom prst="rect">
            <a:avLst/>
          </a:prstGeom>
        </p:spPr>
        <p:txBody>
          <a:bodyPr anchor="t" rtlCol="false" tIns="0" lIns="0" bIns="0" rIns="0">
            <a:spAutoFit/>
          </a:bodyPr>
          <a:lstStyle/>
          <a:p>
            <a:pPr algn="l">
              <a:lnSpc>
                <a:spcPts val="8959"/>
              </a:lnSpc>
            </a:pPr>
            <a:r>
              <a:rPr lang="en-US" sz="6399">
                <a:solidFill>
                  <a:srgbClr val="6DBAD6"/>
                </a:solidFill>
                <a:latin typeface="Lexend Deca"/>
                <a:ea typeface="Lexend Deca"/>
                <a:cs typeface="Lexend Deca"/>
                <a:sym typeface="Lexend Deca"/>
              </a:rPr>
              <a:t>GAZEBO</a:t>
            </a:r>
          </a:p>
        </p:txBody>
      </p:sp>
      <p:grpSp>
        <p:nvGrpSpPr>
          <p:cNvPr name="Group 4" id="4"/>
          <p:cNvGrpSpPr/>
          <p:nvPr/>
        </p:nvGrpSpPr>
        <p:grpSpPr>
          <a:xfrm rot="0">
            <a:off x="2484048" y="3341273"/>
            <a:ext cx="820625" cy="500067"/>
            <a:chOff x="0" y="0"/>
            <a:chExt cx="1094167" cy="666756"/>
          </a:xfrm>
        </p:grpSpPr>
        <p:grpSp>
          <p:nvGrpSpPr>
            <p:cNvPr name="Group 5" id="5"/>
            <p:cNvGrpSpPr/>
            <p:nvPr/>
          </p:nvGrpSpPr>
          <p:grpSpPr>
            <a:xfrm rot="0">
              <a:off x="172205" y="0"/>
              <a:ext cx="749756" cy="666756"/>
              <a:chOff x="0" y="0"/>
              <a:chExt cx="205664" cy="182896"/>
            </a:xfrm>
          </p:grpSpPr>
          <p:sp>
            <p:nvSpPr>
              <p:cNvPr name="Freeform 6" id="6"/>
              <p:cNvSpPr/>
              <p:nvPr/>
            </p:nvSpPr>
            <p:spPr>
              <a:xfrm flipH="false" flipV="false" rot="0">
                <a:off x="0" y="0"/>
                <a:ext cx="205664" cy="182896"/>
              </a:xfrm>
              <a:custGeom>
                <a:avLst/>
                <a:gdLst/>
                <a:ahLst/>
                <a:cxnLst/>
                <a:rect r="r" b="b" t="t" l="l"/>
                <a:pathLst>
                  <a:path h="182896" w="205664">
                    <a:moveTo>
                      <a:pt x="91448" y="0"/>
                    </a:moveTo>
                    <a:lnTo>
                      <a:pt x="114216" y="0"/>
                    </a:lnTo>
                    <a:cubicBezTo>
                      <a:pt x="164721" y="0"/>
                      <a:pt x="205664" y="40943"/>
                      <a:pt x="205664" y="91448"/>
                    </a:cubicBezTo>
                    <a:lnTo>
                      <a:pt x="205664" y="91448"/>
                    </a:lnTo>
                    <a:cubicBezTo>
                      <a:pt x="205664" y="141954"/>
                      <a:pt x="164721" y="182896"/>
                      <a:pt x="114216" y="182896"/>
                    </a:cubicBezTo>
                    <a:lnTo>
                      <a:pt x="91448" y="182896"/>
                    </a:lnTo>
                    <a:cubicBezTo>
                      <a:pt x="40943" y="182896"/>
                      <a:pt x="0" y="141954"/>
                      <a:pt x="0" y="91448"/>
                    </a:cubicBezTo>
                    <a:lnTo>
                      <a:pt x="0" y="91448"/>
                    </a:lnTo>
                    <a:cubicBezTo>
                      <a:pt x="0" y="40943"/>
                      <a:pt x="40943" y="0"/>
                      <a:pt x="91448" y="0"/>
                    </a:cubicBezTo>
                    <a:close/>
                  </a:path>
                </a:pathLst>
              </a:custGeom>
              <a:solidFill>
                <a:srgbClr val="6DBAD6"/>
              </a:solidFill>
              <a:ln w="38100" cap="sq">
                <a:solidFill>
                  <a:srgbClr val="FFFFFF"/>
                </a:solidFill>
                <a:prstDash val="solid"/>
                <a:miter/>
              </a:ln>
            </p:spPr>
          </p:sp>
          <p:sp>
            <p:nvSpPr>
              <p:cNvPr name="TextBox 7" id="7"/>
              <p:cNvSpPr txBox="true"/>
              <p:nvPr/>
            </p:nvSpPr>
            <p:spPr>
              <a:xfrm>
                <a:off x="0" y="-38100"/>
                <a:ext cx="205664" cy="220996"/>
              </a:xfrm>
              <a:prstGeom prst="rect">
                <a:avLst/>
              </a:prstGeom>
            </p:spPr>
            <p:txBody>
              <a:bodyPr anchor="ctr" rtlCol="false" tIns="50800" lIns="50800" bIns="50800" rIns="50800"/>
              <a:lstStyle/>
              <a:p>
                <a:pPr algn="ctr">
                  <a:lnSpc>
                    <a:spcPts val="2107"/>
                  </a:lnSpc>
                </a:pPr>
              </a:p>
            </p:txBody>
          </p:sp>
        </p:grpSp>
        <p:sp>
          <p:nvSpPr>
            <p:cNvPr name="TextBox 8" id="8"/>
            <p:cNvSpPr txBox="true"/>
            <p:nvPr/>
          </p:nvSpPr>
          <p:spPr>
            <a:xfrm rot="0">
              <a:off x="0" y="51042"/>
              <a:ext cx="1094167" cy="517046"/>
            </a:xfrm>
            <a:prstGeom prst="rect">
              <a:avLst/>
            </a:prstGeom>
          </p:spPr>
          <p:txBody>
            <a:bodyPr anchor="t" rtlCol="false" tIns="0" lIns="0" bIns="0" rIns="0">
              <a:spAutoFit/>
            </a:bodyPr>
            <a:lstStyle/>
            <a:p>
              <a:pPr algn="ctr">
                <a:lnSpc>
                  <a:spcPts val="3290"/>
                </a:lnSpc>
              </a:pPr>
              <a:r>
                <a:rPr lang="en-US" sz="2350">
                  <a:solidFill>
                    <a:srgbClr val="F7F3F2"/>
                  </a:solidFill>
                  <a:latin typeface="Lexend Deca"/>
                  <a:ea typeface="Lexend Deca"/>
                  <a:cs typeface="Lexend Deca"/>
                  <a:sym typeface="Lexend Deca"/>
                </a:rPr>
                <a:t>01</a:t>
              </a:r>
            </a:p>
          </p:txBody>
        </p:sp>
      </p:grpSp>
      <p:grpSp>
        <p:nvGrpSpPr>
          <p:cNvPr name="Group 9" id="9"/>
          <p:cNvGrpSpPr/>
          <p:nvPr/>
        </p:nvGrpSpPr>
        <p:grpSpPr>
          <a:xfrm rot="0">
            <a:off x="10490221" y="3341273"/>
            <a:ext cx="820625" cy="500067"/>
            <a:chOff x="0" y="0"/>
            <a:chExt cx="1094167" cy="666756"/>
          </a:xfrm>
        </p:grpSpPr>
        <p:grpSp>
          <p:nvGrpSpPr>
            <p:cNvPr name="Group 10" id="10"/>
            <p:cNvGrpSpPr/>
            <p:nvPr/>
          </p:nvGrpSpPr>
          <p:grpSpPr>
            <a:xfrm rot="0">
              <a:off x="172205" y="0"/>
              <a:ext cx="749756" cy="666756"/>
              <a:chOff x="0" y="0"/>
              <a:chExt cx="205664" cy="182896"/>
            </a:xfrm>
          </p:grpSpPr>
          <p:sp>
            <p:nvSpPr>
              <p:cNvPr name="Freeform 11" id="11"/>
              <p:cNvSpPr/>
              <p:nvPr/>
            </p:nvSpPr>
            <p:spPr>
              <a:xfrm flipH="false" flipV="false" rot="0">
                <a:off x="0" y="0"/>
                <a:ext cx="205664" cy="182896"/>
              </a:xfrm>
              <a:custGeom>
                <a:avLst/>
                <a:gdLst/>
                <a:ahLst/>
                <a:cxnLst/>
                <a:rect r="r" b="b" t="t" l="l"/>
                <a:pathLst>
                  <a:path h="182896" w="205664">
                    <a:moveTo>
                      <a:pt x="91448" y="0"/>
                    </a:moveTo>
                    <a:lnTo>
                      <a:pt x="114216" y="0"/>
                    </a:lnTo>
                    <a:cubicBezTo>
                      <a:pt x="164721" y="0"/>
                      <a:pt x="205664" y="40943"/>
                      <a:pt x="205664" y="91448"/>
                    </a:cubicBezTo>
                    <a:lnTo>
                      <a:pt x="205664" y="91448"/>
                    </a:lnTo>
                    <a:cubicBezTo>
                      <a:pt x="205664" y="141954"/>
                      <a:pt x="164721" y="182896"/>
                      <a:pt x="114216" y="182896"/>
                    </a:cubicBezTo>
                    <a:lnTo>
                      <a:pt x="91448" y="182896"/>
                    </a:lnTo>
                    <a:cubicBezTo>
                      <a:pt x="40943" y="182896"/>
                      <a:pt x="0" y="141954"/>
                      <a:pt x="0" y="91448"/>
                    </a:cubicBezTo>
                    <a:lnTo>
                      <a:pt x="0" y="91448"/>
                    </a:lnTo>
                    <a:cubicBezTo>
                      <a:pt x="0" y="40943"/>
                      <a:pt x="40943" y="0"/>
                      <a:pt x="91448" y="0"/>
                    </a:cubicBezTo>
                    <a:close/>
                  </a:path>
                </a:pathLst>
              </a:custGeom>
              <a:solidFill>
                <a:srgbClr val="6DBAD6"/>
              </a:solidFill>
              <a:ln w="38100" cap="sq">
                <a:solidFill>
                  <a:srgbClr val="FFFFFF"/>
                </a:solidFill>
                <a:prstDash val="solid"/>
                <a:miter/>
              </a:ln>
            </p:spPr>
          </p:sp>
          <p:sp>
            <p:nvSpPr>
              <p:cNvPr name="TextBox 12" id="12"/>
              <p:cNvSpPr txBox="true"/>
              <p:nvPr/>
            </p:nvSpPr>
            <p:spPr>
              <a:xfrm>
                <a:off x="0" y="-38100"/>
                <a:ext cx="205664" cy="220996"/>
              </a:xfrm>
              <a:prstGeom prst="rect">
                <a:avLst/>
              </a:prstGeom>
            </p:spPr>
            <p:txBody>
              <a:bodyPr anchor="ctr" rtlCol="false" tIns="50800" lIns="50800" bIns="50800" rIns="50800"/>
              <a:lstStyle/>
              <a:p>
                <a:pPr algn="ctr">
                  <a:lnSpc>
                    <a:spcPts val="2107"/>
                  </a:lnSpc>
                </a:pPr>
              </a:p>
            </p:txBody>
          </p:sp>
        </p:grpSp>
        <p:sp>
          <p:nvSpPr>
            <p:cNvPr name="TextBox 13" id="13"/>
            <p:cNvSpPr txBox="true"/>
            <p:nvPr/>
          </p:nvSpPr>
          <p:spPr>
            <a:xfrm rot="0">
              <a:off x="0" y="51042"/>
              <a:ext cx="1094167" cy="517046"/>
            </a:xfrm>
            <a:prstGeom prst="rect">
              <a:avLst/>
            </a:prstGeom>
          </p:spPr>
          <p:txBody>
            <a:bodyPr anchor="t" rtlCol="false" tIns="0" lIns="0" bIns="0" rIns="0">
              <a:spAutoFit/>
            </a:bodyPr>
            <a:lstStyle/>
            <a:p>
              <a:pPr algn="ctr">
                <a:lnSpc>
                  <a:spcPts val="3290"/>
                </a:lnSpc>
              </a:pPr>
              <a:r>
                <a:rPr lang="en-US" sz="2350">
                  <a:solidFill>
                    <a:srgbClr val="F7F3F2"/>
                  </a:solidFill>
                  <a:latin typeface="Lexend Deca"/>
                  <a:ea typeface="Lexend Deca"/>
                  <a:cs typeface="Lexend Deca"/>
                  <a:sym typeface="Lexend Deca"/>
                </a:rPr>
                <a:t>02</a:t>
              </a:r>
            </a:p>
          </p:txBody>
        </p:sp>
      </p:grpSp>
      <p:sp>
        <p:nvSpPr>
          <p:cNvPr name="TextBox 14" id="14"/>
          <p:cNvSpPr txBox="true"/>
          <p:nvPr/>
        </p:nvSpPr>
        <p:spPr>
          <a:xfrm rot="0">
            <a:off x="3304673" y="3376359"/>
            <a:ext cx="3550016" cy="382270"/>
          </a:xfrm>
          <a:prstGeom prst="rect">
            <a:avLst/>
          </a:prstGeom>
        </p:spPr>
        <p:txBody>
          <a:bodyPr anchor="t" rtlCol="false" tIns="0" lIns="0" bIns="0" rIns="0">
            <a:spAutoFit/>
          </a:bodyPr>
          <a:lstStyle/>
          <a:p>
            <a:pPr algn="l">
              <a:lnSpc>
                <a:spcPts val="3079"/>
              </a:lnSpc>
            </a:pPr>
            <a:r>
              <a:rPr lang="en-US" sz="2199">
                <a:solidFill>
                  <a:srgbClr val="F7F3F2"/>
                </a:solidFill>
                <a:latin typeface="Lexend Deca"/>
                <a:ea typeface="Lexend Deca"/>
                <a:cs typeface="Lexend Deca"/>
                <a:sym typeface="Lexend Deca"/>
              </a:rPr>
              <a:t>INTRODUCERE</a:t>
            </a:r>
          </a:p>
        </p:txBody>
      </p:sp>
      <p:sp>
        <p:nvSpPr>
          <p:cNvPr name="TextBox 15" id="15"/>
          <p:cNvSpPr txBox="true"/>
          <p:nvPr/>
        </p:nvSpPr>
        <p:spPr>
          <a:xfrm rot="0">
            <a:off x="3304673" y="3903370"/>
            <a:ext cx="6229116" cy="3232785"/>
          </a:xfrm>
          <a:prstGeom prst="rect">
            <a:avLst/>
          </a:prstGeom>
        </p:spPr>
        <p:txBody>
          <a:bodyPr anchor="t" rtlCol="false" tIns="0" lIns="0" bIns="0" rIns="0">
            <a:spAutoFit/>
          </a:bodyPr>
          <a:lstStyle/>
          <a:p>
            <a:pPr algn="l">
              <a:lnSpc>
                <a:spcPts val="2879"/>
              </a:lnSpc>
            </a:pPr>
            <a:r>
              <a:rPr lang="en-US" sz="1799">
                <a:solidFill>
                  <a:srgbClr val="FFFFFF"/>
                </a:solidFill>
                <a:latin typeface="Montserrat"/>
                <a:ea typeface="Montserrat"/>
                <a:cs typeface="Montserrat"/>
                <a:sym typeface="Montserrat"/>
              </a:rPr>
              <a:t>Gazebo este un mediu de simulare open-source care oferă posibilitatea de a crea, testa și dezvolta algoritmi și comportamente ale roboților într-un mediu virtual realist. Fiecare bibliotecă din Gazebo a fost proiectată pentru a servi unui anumit scop. Această filozofie reduce aglomerația de coduri, stabilește coerența între biblioteci și simplifică găsirea de soluții. Platforma poate fi integrată cu ROS2, astfel acestea sunt conectate printr-un set de plugin-uri și interfețe. </a:t>
            </a:r>
          </a:p>
        </p:txBody>
      </p:sp>
      <p:sp>
        <p:nvSpPr>
          <p:cNvPr name="TextBox 16" id="16"/>
          <p:cNvSpPr txBox="true"/>
          <p:nvPr/>
        </p:nvSpPr>
        <p:spPr>
          <a:xfrm rot="0">
            <a:off x="11310846" y="3376359"/>
            <a:ext cx="3550016" cy="382270"/>
          </a:xfrm>
          <a:prstGeom prst="rect">
            <a:avLst/>
          </a:prstGeom>
        </p:spPr>
        <p:txBody>
          <a:bodyPr anchor="t" rtlCol="false" tIns="0" lIns="0" bIns="0" rIns="0">
            <a:spAutoFit/>
          </a:bodyPr>
          <a:lstStyle/>
          <a:p>
            <a:pPr algn="l">
              <a:lnSpc>
                <a:spcPts val="3079"/>
              </a:lnSpc>
            </a:pPr>
            <a:r>
              <a:rPr lang="en-US" sz="2199">
                <a:solidFill>
                  <a:srgbClr val="F7F3F2"/>
                </a:solidFill>
                <a:latin typeface="Lexend Deca"/>
                <a:ea typeface="Lexend Deca"/>
                <a:cs typeface="Lexend Deca"/>
                <a:sym typeface="Lexend Deca"/>
              </a:rPr>
              <a:t>UTILIZĂRI</a:t>
            </a:r>
          </a:p>
        </p:txBody>
      </p:sp>
      <p:sp>
        <p:nvSpPr>
          <p:cNvPr name="TextBox 17" id="17"/>
          <p:cNvSpPr txBox="true"/>
          <p:nvPr/>
        </p:nvSpPr>
        <p:spPr>
          <a:xfrm rot="0">
            <a:off x="11310846" y="3903370"/>
            <a:ext cx="5948454" cy="2870835"/>
          </a:xfrm>
          <a:prstGeom prst="rect">
            <a:avLst/>
          </a:prstGeom>
        </p:spPr>
        <p:txBody>
          <a:bodyPr anchor="t" rtlCol="false" tIns="0" lIns="0" bIns="0" rIns="0">
            <a:spAutoFit/>
          </a:bodyPr>
          <a:lstStyle/>
          <a:p>
            <a:pPr algn="l">
              <a:lnSpc>
                <a:spcPts val="2879"/>
              </a:lnSpc>
            </a:pPr>
            <a:r>
              <a:rPr lang="en-US" sz="1799">
                <a:solidFill>
                  <a:srgbClr val="FFFFFF"/>
                </a:solidFill>
                <a:latin typeface="Montserrat"/>
                <a:ea typeface="Montserrat"/>
                <a:cs typeface="Montserrat"/>
                <a:sym typeface="Montserrat"/>
              </a:rPr>
              <a:t>Gazebo dispune de un set de utilizări care îl fac extrem de util în domeniul roboticii. Utilizările includ: simularea roboților mobili, testarea algoritmilor de navigație autonomă (SLAM - Simultaneous Localization and Mapping), simularea brațelor robotice, simularea roboților umanoizi,  dezvoltarea și testarea dronelor, testarea colaborării între roboți, educație și cercetare.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F0F0F"/>
        </a:solidFill>
      </p:bgPr>
    </p:bg>
    <p:spTree>
      <p:nvGrpSpPr>
        <p:cNvPr id="1" name=""/>
        <p:cNvGrpSpPr/>
        <p:nvPr/>
      </p:nvGrpSpPr>
      <p:grpSpPr>
        <a:xfrm>
          <a:off x="0" y="0"/>
          <a:ext cx="0" cy="0"/>
          <a:chOff x="0" y="0"/>
          <a:chExt cx="0" cy="0"/>
        </a:xfrm>
      </p:grpSpPr>
      <p:grpSp>
        <p:nvGrpSpPr>
          <p:cNvPr name="Group 2" id="2"/>
          <p:cNvGrpSpPr/>
          <p:nvPr/>
        </p:nvGrpSpPr>
        <p:grpSpPr>
          <a:xfrm rot="0">
            <a:off x="1226619" y="2835027"/>
            <a:ext cx="5566023" cy="5745007"/>
            <a:chOff x="0" y="0"/>
            <a:chExt cx="1465949" cy="1513088"/>
          </a:xfrm>
        </p:grpSpPr>
        <p:sp>
          <p:nvSpPr>
            <p:cNvPr name="Freeform 3" id="3"/>
            <p:cNvSpPr/>
            <p:nvPr/>
          </p:nvSpPr>
          <p:spPr>
            <a:xfrm flipH="false" flipV="false" rot="0">
              <a:off x="0" y="0"/>
              <a:ext cx="1465949" cy="1513088"/>
            </a:xfrm>
            <a:custGeom>
              <a:avLst/>
              <a:gdLst/>
              <a:ahLst/>
              <a:cxnLst/>
              <a:rect r="r" b="b" t="t" l="l"/>
              <a:pathLst>
                <a:path h="1513088" w="1465949">
                  <a:moveTo>
                    <a:pt x="12518" y="0"/>
                  </a:moveTo>
                  <a:lnTo>
                    <a:pt x="1453430" y="0"/>
                  </a:lnTo>
                  <a:cubicBezTo>
                    <a:pt x="1460344" y="0"/>
                    <a:pt x="1465949" y="5605"/>
                    <a:pt x="1465949" y="12518"/>
                  </a:cubicBezTo>
                  <a:lnTo>
                    <a:pt x="1465949" y="1500570"/>
                  </a:lnTo>
                  <a:cubicBezTo>
                    <a:pt x="1465949" y="1503890"/>
                    <a:pt x="1464630" y="1507074"/>
                    <a:pt x="1462282" y="1509422"/>
                  </a:cubicBezTo>
                  <a:cubicBezTo>
                    <a:pt x="1459934" y="1511769"/>
                    <a:pt x="1456750" y="1513088"/>
                    <a:pt x="1453430" y="1513088"/>
                  </a:cubicBezTo>
                  <a:lnTo>
                    <a:pt x="12518" y="1513088"/>
                  </a:lnTo>
                  <a:cubicBezTo>
                    <a:pt x="5605" y="1513088"/>
                    <a:pt x="0" y="1507484"/>
                    <a:pt x="0" y="1500570"/>
                  </a:cubicBezTo>
                  <a:lnTo>
                    <a:pt x="0" y="12518"/>
                  </a:lnTo>
                  <a:cubicBezTo>
                    <a:pt x="0" y="9198"/>
                    <a:pt x="1319" y="6014"/>
                    <a:pt x="3667" y="3667"/>
                  </a:cubicBezTo>
                  <a:cubicBezTo>
                    <a:pt x="6014" y="1319"/>
                    <a:pt x="9198" y="0"/>
                    <a:pt x="12518" y="0"/>
                  </a:cubicBezTo>
                  <a:close/>
                </a:path>
              </a:pathLst>
            </a:custGeom>
            <a:solidFill>
              <a:srgbClr val="000000">
                <a:alpha val="0"/>
              </a:srgbClr>
            </a:solidFill>
            <a:ln w="28575" cap="sq">
              <a:solidFill>
                <a:srgbClr val="FFFFFF"/>
              </a:solidFill>
              <a:prstDash val="solid"/>
              <a:miter/>
            </a:ln>
          </p:spPr>
        </p:sp>
        <p:sp>
          <p:nvSpPr>
            <p:cNvPr name="TextBox 4" id="4"/>
            <p:cNvSpPr txBox="true"/>
            <p:nvPr/>
          </p:nvSpPr>
          <p:spPr>
            <a:xfrm>
              <a:off x="0" y="-38100"/>
              <a:ext cx="1465949" cy="1551188"/>
            </a:xfrm>
            <a:prstGeom prst="rect">
              <a:avLst/>
            </a:prstGeom>
          </p:spPr>
          <p:txBody>
            <a:bodyPr anchor="ctr" rtlCol="false" tIns="50800" lIns="50800" bIns="50800" rIns="50800"/>
            <a:lstStyle/>
            <a:p>
              <a:pPr algn="ctr">
                <a:lnSpc>
                  <a:spcPts val="2107"/>
                </a:lnSpc>
              </a:pPr>
            </a:p>
          </p:txBody>
        </p:sp>
      </p:grpSp>
      <p:sp>
        <p:nvSpPr>
          <p:cNvPr name="AutoShape 5" id="5"/>
          <p:cNvSpPr/>
          <p:nvPr/>
        </p:nvSpPr>
        <p:spPr>
          <a:xfrm>
            <a:off x="1105683" y="1155413"/>
            <a:ext cx="16076634" cy="0"/>
          </a:xfrm>
          <a:prstGeom prst="line">
            <a:avLst/>
          </a:prstGeom>
          <a:ln cap="flat" w="38100">
            <a:solidFill>
              <a:srgbClr val="FFFFFF"/>
            </a:solidFill>
            <a:prstDash val="solid"/>
            <a:headEnd type="none" len="sm" w="sm"/>
            <a:tailEnd type="none" len="sm" w="sm"/>
          </a:ln>
        </p:spPr>
      </p:sp>
      <p:sp>
        <p:nvSpPr>
          <p:cNvPr name="AutoShape 6" id="6"/>
          <p:cNvSpPr/>
          <p:nvPr/>
        </p:nvSpPr>
        <p:spPr>
          <a:xfrm>
            <a:off x="1105683" y="9131587"/>
            <a:ext cx="16076634"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7075048" y="2983774"/>
            <a:ext cx="10184252" cy="5447514"/>
          </a:xfrm>
          <a:custGeom>
            <a:avLst/>
            <a:gdLst/>
            <a:ahLst/>
            <a:cxnLst/>
            <a:rect r="r" b="b" t="t" l="l"/>
            <a:pathLst>
              <a:path h="5447514" w="10184252">
                <a:moveTo>
                  <a:pt x="0" y="0"/>
                </a:moveTo>
                <a:lnTo>
                  <a:pt x="10184252" y="0"/>
                </a:lnTo>
                <a:lnTo>
                  <a:pt x="10184252" y="5447514"/>
                </a:lnTo>
                <a:lnTo>
                  <a:pt x="0" y="5447514"/>
                </a:lnTo>
                <a:lnTo>
                  <a:pt x="0" y="0"/>
                </a:lnTo>
                <a:close/>
              </a:path>
            </a:pathLst>
          </a:custGeom>
          <a:blipFill>
            <a:blip r:embed="rId2"/>
            <a:stretch>
              <a:fillRect l="0" t="0" r="0" b="0"/>
            </a:stretch>
          </a:blipFill>
        </p:spPr>
      </p:sp>
      <p:sp>
        <p:nvSpPr>
          <p:cNvPr name="TextBox 8" id="8"/>
          <p:cNvSpPr txBox="true"/>
          <p:nvPr/>
        </p:nvSpPr>
        <p:spPr>
          <a:xfrm rot="0">
            <a:off x="1617740" y="1709123"/>
            <a:ext cx="15052520" cy="754079"/>
          </a:xfrm>
          <a:prstGeom prst="rect">
            <a:avLst/>
          </a:prstGeom>
        </p:spPr>
        <p:txBody>
          <a:bodyPr anchor="t" rtlCol="false" tIns="0" lIns="0" bIns="0" rIns="0">
            <a:spAutoFit/>
          </a:bodyPr>
          <a:lstStyle/>
          <a:p>
            <a:pPr algn="ctr">
              <a:lnSpc>
                <a:spcPts val="6211"/>
              </a:lnSpc>
            </a:pPr>
            <a:r>
              <a:rPr lang="en-US" sz="4436">
                <a:solidFill>
                  <a:srgbClr val="F7F3F2"/>
                </a:solidFill>
                <a:latin typeface="Lexend Deca"/>
                <a:ea typeface="Lexend Deca"/>
                <a:cs typeface="Lexend Deca"/>
                <a:sym typeface="Lexend Deca"/>
              </a:rPr>
              <a:t>INTERFAȚA </a:t>
            </a:r>
            <a:r>
              <a:rPr lang="en-US" sz="4436">
                <a:solidFill>
                  <a:srgbClr val="6DBAD6"/>
                </a:solidFill>
                <a:latin typeface="Lexend Deca"/>
                <a:ea typeface="Lexend Deca"/>
                <a:cs typeface="Lexend Deca"/>
                <a:sym typeface="Lexend Deca"/>
              </a:rPr>
              <a:t>SIMULĂRII</a:t>
            </a:r>
          </a:p>
        </p:txBody>
      </p:sp>
      <p:sp>
        <p:nvSpPr>
          <p:cNvPr name="TextBox 9" id="9"/>
          <p:cNvSpPr txBox="true"/>
          <p:nvPr/>
        </p:nvSpPr>
        <p:spPr>
          <a:xfrm rot="0">
            <a:off x="1384934" y="2971951"/>
            <a:ext cx="5249393" cy="5404485"/>
          </a:xfrm>
          <a:prstGeom prst="rect">
            <a:avLst/>
          </a:prstGeom>
        </p:spPr>
        <p:txBody>
          <a:bodyPr anchor="t" rtlCol="false" tIns="0" lIns="0" bIns="0" rIns="0">
            <a:spAutoFit/>
          </a:bodyPr>
          <a:lstStyle/>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În contextul simulării jocului de fotbal, ROS2 vine în ajutor prin crearea unui sistem robotic care imită comportamentul unui fotbalist, iar mediul de lucru Gazebo face ca simularea să prindă viață. </a:t>
            </a:r>
          </a:p>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Simularea se defășoară pe un teren de fotbal, cu câte 2 cuburi roșii ce determină conturul porții și un element de culoare neagră ce sugerează că mingea a ajuns în poartă, iar robotul a înscris. </a:t>
            </a:r>
          </a:p>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Mingea este o sferă de culoare albastră, atent manevrată de către robot. Prima acțiune a acestuia este chiar detectarea mingii.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F0F0F"/>
        </a:solidFill>
      </p:bgPr>
    </p:bg>
    <p:spTree>
      <p:nvGrpSpPr>
        <p:cNvPr id="1" name=""/>
        <p:cNvGrpSpPr/>
        <p:nvPr/>
      </p:nvGrpSpPr>
      <p:grpSpPr>
        <a:xfrm>
          <a:off x="0" y="0"/>
          <a:ext cx="0" cy="0"/>
          <a:chOff x="0" y="0"/>
          <a:chExt cx="0" cy="0"/>
        </a:xfrm>
      </p:grpSpPr>
      <p:sp>
        <p:nvSpPr>
          <p:cNvPr name="AutoShape 2" id="2"/>
          <p:cNvSpPr/>
          <p:nvPr/>
        </p:nvSpPr>
        <p:spPr>
          <a:xfrm>
            <a:off x="1105683" y="1155413"/>
            <a:ext cx="16076634" cy="0"/>
          </a:xfrm>
          <a:prstGeom prst="line">
            <a:avLst/>
          </a:prstGeom>
          <a:ln cap="flat" w="38100">
            <a:solidFill>
              <a:srgbClr val="FFFFFF"/>
            </a:solidFill>
            <a:prstDash val="solid"/>
            <a:headEnd type="none" len="sm" w="sm"/>
            <a:tailEnd type="none" len="sm" w="sm"/>
          </a:ln>
        </p:spPr>
      </p:sp>
      <p:sp>
        <p:nvSpPr>
          <p:cNvPr name="AutoShape 3" id="3"/>
          <p:cNvSpPr/>
          <p:nvPr/>
        </p:nvSpPr>
        <p:spPr>
          <a:xfrm>
            <a:off x="1105683" y="9131587"/>
            <a:ext cx="16076634"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105683" y="3089416"/>
            <a:ext cx="10264836" cy="5490618"/>
          </a:xfrm>
          <a:custGeom>
            <a:avLst/>
            <a:gdLst/>
            <a:ahLst/>
            <a:cxnLst/>
            <a:rect r="r" b="b" t="t" l="l"/>
            <a:pathLst>
              <a:path h="5490618" w="10264836">
                <a:moveTo>
                  <a:pt x="0" y="0"/>
                </a:moveTo>
                <a:lnTo>
                  <a:pt x="10264836" y="0"/>
                </a:lnTo>
                <a:lnTo>
                  <a:pt x="10264836" y="5490618"/>
                </a:lnTo>
                <a:lnTo>
                  <a:pt x="0" y="5490618"/>
                </a:lnTo>
                <a:lnTo>
                  <a:pt x="0" y="0"/>
                </a:lnTo>
                <a:close/>
              </a:path>
            </a:pathLst>
          </a:custGeom>
          <a:blipFill>
            <a:blip r:embed="rId2"/>
            <a:stretch>
              <a:fillRect l="0" t="0" r="0" b="0"/>
            </a:stretch>
          </a:blipFill>
        </p:spPr>
      </p:sp>
      <p:sp>
        <p:nvSpPr>
          <p:cNvPr name="TextBox 5" id="5"/>
          <p:cNvSpPr txBox="true"/>
          <p:nvPr/>
        </p:nvSpPr>
        <p:spPr>
          <a:xfrm rot="0">
            <a:off x="1617740" y="1709123"/>
            <a:ext cx="15052520" cy="754079"/>
          </a:xfrm>
          <a:prstGeom prst="rect">
            <a:avLst/>
          </a:prstGeom>
        </p:spPr>
        <p:txBody>
          <a:bodyPr anchor="t" rtlCol="false" tIns="0" lIns="0" bIns="0" rIns="0">
            <a:spAutoFit/>
          </a:bodyPr>
          <a:lstStyle/>
          <a:p>
            <a:pPr algn="ctr">
              <a:lnSpc>
                <a:spcPts val="6211"/>
              </a:lnSpc>
            </a:pPr>
            <a:r>
              <a:rPr lang="en-US" sz="4436">
                <a:solidFill>
                  <a:srgbClr val="6DBAD6"/>
                </a:solidFill>
                <a:latin typeface="Lexend Deca"/>
                <a:ea typeface="Lexend Deca"/>
                <a:cs typeface="Lexend Deca"/>
                <a:sym typeface="Lexend Deca"/>
              </a:rPr>
              <a:t>SIMULAREA</a:t>
            </a:r>
            <a:r>
              <a:rPr lang="en-US" sz="4436">
                <a:solidFill>
                  <a:srgbClr val="F7F3F2"/>
                </a:solidFill>
                <a:latin typeface="Lexend Deca"/>
                <a:ea typeface="Lexend Deca"/>
                <a:cs typeface="Lexend Deca"/>
                <a:sym typeface="Lexend Deca"/>
              </a:rPr>
              <a:t> PROIECTULUI</a:t>
            </a:r>
          </a:p>
        </p:txBody>
      </p:sp>
      <p:grpSp>
        <p:nvGrpSpPr>
          <p:cNvPr name="Group 6" id="6"/>
          <p:cNvGrpSpPr/>
          <p:nvPr/>
        </p:nvGrpSpPr>
        <p:grpSpPr>
          <a:xfrm rot="0">
            <a:off x="11616293" y="2962222"/>
            <a:ext cx="5566023" cy="5745007"/>
            <a:chOff x="0" y="0"/>
            <a:chExt cx="7421365" cy="7660009"/>
          </a:xfrm>
        </p:grpSpPr>
        <p:grpSp>
          <p:nvGrpSpPr>
            <p:cNvPr name="Group 7" id="7"/>
            <p:cNvGrpSpPr/>
            <p:nvPr/>
          </p:nvGrpSpPr>
          <p:grpSpPr>
            <a:xfrm rot="0">
              <a:off x="0" y="0"/>
              <a:ext cx="7421365" cy="7660009"/>
              <a:chOff x="0" y="0"/>
              <a:chExt cx="1465949" cy="1513088"/>
            </a:xfrm>
          </p:grpSpPr>
          <p:sp>
            <p:nvSpPr>
              <p:cNvPr name="Freeform 8" id="8"/>
              <p:cNvSpPr/>
              <p:nvPr/>
            </p:nvSpPr>
            <p:spPr>
              <a:xfrm flipH="false" flipV="false" rot="0">
                <a:off x="0" y="0"/>
                <a:ext cx="1465949" cy="1513088"/>
              </a:xfrm>
              <a:custGeom>
                <a:avLst/>
                <a:gdLst/>
                <a:ahLst/>
                <a:cxnLst/>
                <a:rect r="r" b="b" t="t" l="l"/>
                <a:pathLst>
                  <a:path h="1513088" w="1465949">
                    <a:moveTo>
                      <a:pt x="12518" y="0"/>
                    </a:moveTo>
                    <a:lnTo>
                      <a:pt x="1453430" y="0"/>
                    </a:lnTo>
                    <a:cubicBezTo>
                      <a:pt x="1460344" y="0"/>
                      <a:pt x="1465949" y="5605"/>
                      <a:pt x="1465949" y="12518"/>
                    </a:cubicBezTo>
                    <a:lnTo>
                      <a:pt x="1465949" y="1500570"/>
                    </a:lnTo>
                    <a:cubicBezTo>
                      <a:pt x="1465949" y="1503890"/>
                      <a:pt x="1464630" y="1507074"/>
                      <a:pt x="1462282" y="1509422"/>
                    </a:cubicBezTo>
                    <a:cubicBezTo>
                      <a:pt x="1459934" y="1511769"/>
                      <a:pt x="1456750" y="1513088"/>
                      <a:pt x="1453430" y="1513088"/>
                    </a:cubicBezTo>
                    <a:lnTo>
                      <a:pt x="12518" y="1513088"/>
                    </a:lnTo>
                    <a:cubicBezTo>
                      <a:pt x="5605" y="1513088"/>
                      <a:pt x="0" y="1507484"/>
                      <a:pt x="0" y="1500570"/>
                    </a:cubicBezTo>
                    <a:lnTo>
                      <a:pt x="0" y="12518"/>
                    </a:lnTo>
                    <a:cubicBezTo>
                      <a:pt x="0" y="9198"/>
                      <a:pt x="1319" y="6014"/>
                      <a:pt x="3667" y="3667"/>
                    </a:cubicBezTo>
                    <a:cubicBezTo>
                      <a:pt x="6014" y="1319"/>
                      <a:pt x="9198" y="0"/>
                      <a:pt x="12518" y="0"/>
                    </a:cubicBezTo>
                    <a:close/>
                  </a:path>
                </a:pathLst>
              </a:custGeom>
              <a:solidFill>
                <a:srgbClr val="000000">
                  <a:alpha val="0"/>
                </a:srgbClr>
              </a:solidFill>
              <a:ln w="28575" cap="sq">
                <a:solidFill>
                  <a:srgbClr val="FFFFFF"/>
                </a:solidFill>
                <a:prstDash val="solid"/>
                <a:miter/>
              </a:ln>
            </p:spPr>
          </p:sp>
          <p:sp>
            <p:nvSpPr>
              <p:cNvPr name="TextBox 9" id="9"/>
              <p:cNvSpPr txBox="true"/>
              <p:nvPr/>
            </p:nvSpPr>
            <p:spPr>
              <a:xfrm>
                <a:off x="0" y="-38100"/>
                <a:ext cx="1465949" cy="1551188"/>
              </a:xfrm>
              <a:prstGeom prst="rect">
                <a:avLst/>
              </a:prstGeom>
            </p:spPr>
            <p:txBody>
              <a:bodyPr anchor="ctr" rtlCol="false" tIns="50800" lIns="50800" bIns="50800" rIns="50800"/>
              <a:lstStyle/>
              <a:p>
                <a:pPr algn="ctr">
                  <a:lnSpc>
                    <a:spcPts val="2107"/>
                  </a:lnSpc>
                </a:pPr>
              </a:p>
            </p:txBody>
          </p:sp>
        </p:grpSp>
        <p:sp>
          <p:nvSpPr>
            <p:cNvPr name="TextBox 10" id="10"/>
            <p:cNvSpPr txBox="true"/>
            <p:nvPr/>
          </p:nvSpPr>
          <p:spPr>
            <a:xfrm rot="0">
              <a:off x="211087" y="687390"/>
              <a:ext cx="6999191" cy="6218554"/>
            </a:xfrm>
            <a:prstGeom prst="rect">
              <a:avLst/>
            </a:prstGeom>
          </p:spPr>
          <p:txBody>
            <a:bodyPr anchor="t" rtlCol="false" tIns="0" lIns="0" bIns="0" rIns="0">
              <a:spAutoFit/>
            </a:bodyPr>
            <a:lstStyle/>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În cazul în care robotul are probleme în detectarea mingii de prima dată, acesta se va roti pe loc 360 de grade în căutarea ei. Odată captată, robotul își va face drum către aceasta.</a:t>
              </a:r>
            </a:p>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Totodată, robotul caută poarta care este cea mai apropiată pentru a înscrie. Astfel, acesta caută centrul sau mijlocul celor mai apropiate 2 cuburi roșii de pe teren.</a:t>
              </a:r>
            </a:p>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Dacă acesta le găsește cu succes, el va vira mingea către poartă și își va continua deplasarea până când mingea se află în interiorul ei.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F0F0F"/>
        </a:solidFill>
      </p:bgPr>
    </p:bg>
    <p:spTree>
      <p:nvGrpSpPr>
        <p:cNvPr id="1" name=""/>
        <p:cNvGrpSpPr/>
        <p:nvPr/>
      </p:nvGrpSpPr>
      <p:grpSpPr>
        <a:xfrm>
          <a:off x="0" y="0"/>
          <a:ext cx="0" cy="0"/>
          <a:chOff x="0" y="0"/>
          <a:chExt cx="0" cy="0"/>
        </a:xfrm>
      </p:grpSpPr>
      <p:grpSp>
        <p:nvGrpSpPr>
          <p:cNvPr name="Group 2" id="2"/>
          <p:cNvGrpSpPr/>
          <p:nvPr/>
        </p:nvGrpSpPr>
        <p:grpSpPr>
          <a:xfrm rot="0">
            <a:off x="1226619" y="2835027"/>
            <a:ext cx="5566023" cy="5745007"/>
            <a:chOff x="0" y="0"/>
            <a:chExt cx="1465949" cy="1513088"/>
          </a:xfrm>
        </p:grpSpPr>
        <p:sp>
          <p:nvSpPr>
            <p:cNvPr name="Freeform 3" id="3"/>
            <p:cNvSpPr/>
            <p:nvPr/>
          </p:nvSpPr>
          <p:spPr>
            <a:xfrm flipH="false" flipV="false" rot="0">
              <a:off x="0" y="0"/>
              <a:ext cx="1465949" cy="1513088"/>
            </a:xfrm>
            <a:custGeom>
              <a:avLst/>
              <a:gdLst/>
              <a:ahLst/>
              <a:cxnLst/>
              <a:rect r="r" b="b" t="t" l="l"/>
              <a:pathLst>
                <a:path h="1513088" w="1465949">
                  <a:moveTo>
                    <a:pt x="12518" y="0"/>
                  </a:moveTo>
                  <a:lnTo>
                    <a:pt x="1453430" y="0"/>
                  </a:lnTo>
                  <a:cubicBezTo>
                    <a:pt x="1460344" y="0"/>
                    <a:pt x="1465949" y="5605"/>
                    <a:pt x="1465949" y="12518"/>
                  </a:cubicBezTo>
                  <a:lnTo>
                    <a:pt x="1465949" y="1500570"/>
                  </a:lnTo>
                  <a:cubicBezTo>
                    <a:pt x="1465949" y="1503890"/>
                    <a:pt x="1464630" y="1507074"/>
                    <a:pt x="1462282" y="1509422"/>
                  </a:cubicBezTo>
                  <a:cubicBezTo>
                    <a:pt x="1459934" y="1511769"/>
                    <a:pt x="1456750" y="1513088"/>
                    <a:pt x="1453430" y="1513088"/>
                  </a:cubicBezTo>
                  <a:lnTo>
                    <a:pt x="12518" y="1513088"/>
                  </a:lnTo>
                  <a:cubicBezTo>
                    <a:pt x="5605" y="1513088"/>
                    <a:pt x="0" y="1507484"/>
                    <a:pt x="0" y="1500570"/>
                  </a:cubicBezTo>
                  <a:lnTo>
                    <a:pt x="0" y="12518"/>
                  </a:lnTo>
                  <a:cubicBezTo>
                    <a:pt x="0" y="9198"/>
                    <a:pt x="1319" y="6014"/>
                    <a:pt x="3667" y="3667"/>
                  </a:cubicBezTo>
                  <a:cubicBezTo>
                    <a:pt x="6014" y="1319"/>
                    <a:pt x="9198" y="0"/>
                    <a:pt x="12518" y="0"/>
                  </a:cubicBezTo>
                  <a:close/>
                </a:path>
              </a:pathLst>
            </a:custGeom>
            <a:solidFill>
              <a:srgbClr val="000000">
                <a:alpha val="0"/>
              </a:srgbClr>
            </a:solidFill>
            <a:ln w="28575" cap="sq">
              <a:solidFill>
                <a:srgbClr val="FFFFFF"/>
              </a:solidFill>
              <a:prstDash val="solid"/>
              <a:miter/>
            </a:ln>
          </p:spPr>
        </p:sp>
        <p:sp>
          <p:nvSpPr>
            <p:cNvPr name="TextBox 4" id="4"/>
            <p:cNvSpPr txBox="true"/>
            <p:nvPr/>
          </p:nvSpPr>
          <p:spPr>
            <a:xfrm>
              <a:off x="0" y="-38100"/>
              <a:ext cx="1465949" cy="1551188"/>
            </a:xfrm>
            <a:prstGeom prst="rect">
              <a:avLst/>
            </a:prstGeom>
          </p:spPr>
          <p:txBody>
            <a:bodyPr anchor="ctr" rtlCol="false" tIns="50800" lIns="50800" bIns="50800" rIns="50800"/>
            <a:lstStyle/>
            <a:p>
              <a:pPr algn="ctr">
                <a:lnSpc>
                  <a:spcPts val="2107"/>
                </a:lnSpc>
              </a:pPr>
            </a:p>
          </p:txBody>
        </p:sp>
      </p:grpSp>
      <p:sp>
        <p:nvSpPr>
          <p:cNvPr name="AutoShape 5" id="5"/>
          <p:cNvSpPr/>
          <p:nvPr/>
        </p:nvSpPr>
        <p:spPr>
          <a:xfrm>
            <a:off x="1105683" y="1155413"/>
            <a:ext cx="16076634" cy="0"/>
          </a:xfrm>
          <a:prstGeom prst="line">
            <a:avLst/>
          </a:prstGeom>
          <a:ln cap="flat" w="38100">
            <a:solidFill>
              <a:srgbClr val="FFFFFF"/>
            </a:solidFill>
            <a:prstDash val="solid"/>
            <a:headEnd type="none" len="sm" w="sm"/>
            <a:tailEnd type="none" len="sm" w="sm"/>
          </a:ln>
        </p:spPr>
      </p:sp>
      <p:sp>
        <p:nvSpPr>
          <p:cNvPr name="AutoShape 6" id="6"/>
          <p:cNvSpPr/>
          <p:nvPr/>
        </p:nvSpPr>
        <p:spPr>
          <a:xfrm>
            <a:off x="1105683" y="9131587"/>
            <a:ext cx="16076634"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7022264" y="3034877"/>
            <a:ext cx="10602263" cy="5345307"/>
          </a:xfrm>
          <a:custGeom>
            <a:avLst/>
            <a:gdLst/>
            <a:ahLst/>
            <a:cxnLst/>
            <a:rect r="r" b="b" t="t" l="l"/>
            <a:pathLst>
              <a:path h="5345307" w="10602263">
                <a:moveTo>
                  <a:pt x="0" y="0"/>
                </a:moveTo>
                <a:lnTo>
                  <a:pt x="10602263" y="0"/>
                </a:lnTo>
                <a:lnTo>
                  <a:pt x="10602263" y="5345307"/>
                </a:lnTo>
                <a:lnTo>
                  <a:pt x="0" y="5345307"/>
                </a:lnTo>
                <a:lnTo>
                  <a:pt x="0" y="0"/>
                </a:lnTo>
                <a:close/>
              </a:path>
            </a:pathLst>
          </a:custGeom>
          <a:blipFill>
            <a:blip r:embed="rId2"/>
            <a:stretch>
              <a:fillRect l="0" t="0" r="0" b="0"/>
            </a:stretch>
          </a:blipFill>
        </p:spPr>
      </p:sp>
      <p:sp>
        <p:nvSpPr>
          <p:cNvPr name="TextBox 8" id="8"/>
          <p:cNvSpPr txBox="true"/>
          <p:nvPr/>
        </p:nvSpPr>
        <p:spPr>
          <a:xfrm rot="0">
            <a:off x="1617740" y="1709123"/>
            <a:ext cx="15052520" cy="754079"/>
          </a:xfrm>
          <a:prstGeom prst="rect">
            <a:avLst/>
          </a:prstGeom>
        </p:spPr>
        <p:txBody>
          <a:bodyPr anchor="t" rtlCol="false" tIns="0" lIns="0" bIns="0" rIns="0">
            <a:spAutoFit/>
          </a:bodyPr>
          <a:lstStyle/>
          <a:p>
            <a:pPr algn="ctr">
              <a:lnSpc>
                <a:spcPts val="6211"/>
              </a:lnSpc>
            </a:pPr>
            <a:r>
              <a:rPr lang="en-US" sz="4436">
                <a:solidFill>
                  <a:srgbClr val="F7F3F2"/>
                </a:solidFill>
                <a:latin typeface="Lexend Deca"/>
                <a:ea typeface="Lexend Deca"/>
                <a:cs typeface="Lexend Deca"/>
                <a:sym typeface="Lexend Deca"/>
              </a:rPr>
              <a:t>FINALIZAREA </a:t>
            </a:r>
            <a:r>
              <a:rPr lang="en-US" sz="4436">
                <a:solidFill>
                  <a:srgbClr val="6DBAD6"/>
                </a:solidFill>
                <a:latin typeface="Lexend Deca"/>
                <a:ea typeface="Lexend Deca"/>
                <a:cs typeface="Lexend Deca"/>
                <a:sym typeface="Lexend Deca"/>
              </a:rPr>
              <a:t>SIMULĂRII</a:t>
            </a:r>
          </a:p>
        </p:txBody>
      </p:sp>
      <p:sp>
        <p:nvSpPr>
          <p:cNvPr name="TextBox 9" id="9"/>
          <p:cNvSpPr txBox="true"/>
          <p:nvPr/>
        </p:nvSpPr>
        <p:spPr>
          <a:xfrm rot="0">
            <a:off x="1384934" y="4312242"/>
            <a:ext cx="5249393" cy="2508885"/>
          </a:xfrm>
          <a:prstGeom prst="rect">
            <a:avLst/>
          </a:prstGeom>
        </p:spPr>
        <p:txBody>
          <a:bodyPr anchor="t" rtlCol="false" tIns="0" lIns="0" bIns="0" rIns="0">
            <a:spAutoFit/>
          </a:bodyPr>
          <a:lstStyle/>
          <a:p>
            <a:pPr algn="ctr" marL="388622" indent="-194311" lvl="1">
              <a:lnSpc>
                <a:spcPts val="2880"/>
              </a:lnSpc>
              <a:buFont typeface="Arial"/>
              <a:buChar char="•"/>
            </a:pPr>
            <a:r>
              <a:rPr lang="en-US" sz="1800">
                <a:solidFill>
                  <a:srgbClr val="FFFFFF"/>
                </a:solidFill>
                <a:latin typeface="Montserrat"/>
                <a:ea typeface="Montserrat"/>
                <a:cs typeface="Montserrat"/>
                <a:sym typeface="Montserrat"/>
              </a:rPr>
              <a:t>Pentru detectarea punctului de oprire și condiției de stop a simulării, mingea va trebui să intre în coliziune cu o suprafață de culoare neagră care sugerează că aceasta a intrat cu succes în poartă, deci robotul și-a îndeplinit cu succes misiunea și își va încheia mișcarea.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sp>
        <p:nvSpPr>
          <p:cNvPr name="TextBox 2" id="2"/>
          <p:cNvSpPr txBox="true"/>
          <p:nvPr/>
        </p:nvSpPr>
        <p:spPr>
          <a:xfrm rot="0">
            <a:off x="1105683" y="1941957"/>
            <a:ext cx="16076634" cy="754079"/>
          </a:xfrm>
          <a:prstGeom prst="rect">
            <a:avLst/>
          </a:prstGeom>
        </p:spPr>
        <p:txBody>
          <a:bodyPr anchor="t" rtlCol="false" tIns="0" lIns="0" bIns="0" rIns="0">
            <a:spAutoFit/>
          </a:bodyPr>
          <a:lstStyle/>
          <a:p>
            <a:pPr algn="ctr">
              <a:lnSpc>
                <a:spcPts val="6211"/>
              </a:lnSpc>
            </a:pPr>
            <a:r>
              <a:rPr lang="en-US" sz="4436">
                <a:solidFill>
                  <a:srgbClr val="F7F3F2"/>
                </a:solidFill>
                <a:latin typeface="Lexend Deca"/>
                <a:ea typeface="Lexend Deca"/>
                <a:cs typeface="Lexend Deca"/>
                <a:sym typeface="Lexend Deca"/>
              </a:rPr>
              <a:t>CONCLUZII</a:t>
            </a:r>
          </a:p>
        </p:txBody>
      </p:sp>
      <p:sp>
        <p:nvSpPr>
          <p:cNvPr name="AutoShape 3" id="3"/>
          <p:cNvSpPr/>
          <p:nvPr/>
        </p:nvSpPr>
        <p:spPr>
          <a:xfrm>
            <a:off x="1105683" y="1155413"/>
            <a:ext cx="16076634" cy="0"/>
          </a:xfrm>
          <a:prstGeom prst="line">
            <a:avLst/>
          </a:prstGeom>
          <a:ln cap="flat" w="38100">
            <a:solidFill>
              <a:srgbClr val="FFFFFF"/>
            </a:solidFill>
            <a:prstDash val="solid"/>
            <a:headEnd type="none" len="sm" w="sm"/>
            <a:tailEnd type="none" len="sm" w="sm"/>
          </a:ln>
        </p:spPr>
      </p:sp>
      <p:sp>
        <p:nvSpPr>
          <p:cNvPr name="AutoShape 4" id="4"/>
          <p:cNvSpPr/>
          <p:nvPr/>
        </p:nvSpPr>
        <p:spPr>
          <a:xfrm>
            <a:off x="1105683" y="9131587"/>
            <a:ext cx="16076634" cy="0"/>
          </a:xfrm>
          <a:prstGeom prst="line">
            <a:avLst/>
          </a:prstGeom>
          <a:ln cap="flat" w="38100">
            <a:solidFill>
              <a:srgbClr val="FFFFFF"/>
            </a:solidFill>
            <a:prstDash val="solid"/>
            <a:headEnd type="none" len="sm" w="sm"/>
            <a:tailEnd type="none" len="sm" w="sm"/>
          </a:ln>
        </p:spPr>
      </p:sp>
      <p:grpSp>
        <p:nvGrpSpPr>
          <p:cNvPr name="Group 5" id="5"/>
          <p:cNvGrpSpPr/>
          <p:nvPr/>
        </p:nvGrpSpPr>
        <p:grpSpPr>
          <a:xfrm rot="0">
            <a:off x="5733353" y="3367656"/>
            <a:ext cx="6821293" cy="4577335"/>
            <a:chOff x="0" y="0"/>
            <a:chExt cx="9095058" cy="6103114"/>
          </a:xfrm>
        </p:grpSpPr>
        <p:grpSp>
          <p:nvGrpSpPr>
            <p:cNvPr name="Group 6" id="6"/>
            <p:cNvGrpSpPr/>
            <p:nvPr/>
          </p:nvGrpSpPr>
          <p:grpSpPr>
            <a:xfrm rot="0">
              <a:off x="0" y="0"/>
              <a:ext cx="9095058" cy="6103114"/>
              <a:chOff x="0" y="0"/>
              <a:chExt cx="1796555" cy="1205553"/>
            </a:xfrm>
          </p:grpSpPr>
          <p:sp>
            <p:nvSpPr>
              <p:cNvPr name="Freeform 7" id="7"/>
              <p:cNvSpPr/>
              <p:nvPr/>
            </p:nvSpPr>
            <p:spPr>
              <a:xfrm flipH="false" flipV="false" rot="0">
                <a:off x="0" y="0"/>
                <a:ext cx="1796555" cy="1205553"/>
              </a:xfrm>
              <a:custGeom>
                <a:avLst/>
                <a:gdLst/>
                <a:ahLst/>
                <a:cxnLst/>
                <a:rect r="r" b="b" t="t" l="l"/>
                <a:pathLst>
                  <a:path h="1205553" w="1796555">
                    <a:moveTo>
                      <a:pt x="10215" y="0"/>
                    </a:moveTo>
                    <a:lnTo>
                      <a:pt x="1786340" y="0"/>
                    </a:lnTo>
                    <a:cubicBezTo>
                      <a:pt x="1789049" y="0"/>
                      <a:pt x="1791647" y="1076"/>
                      <a:pt x="1793563" y="2992"/>
                    </a:cubicBezTo>
                    <a:cubicBezTo>
                      <a:pt x="1795479" y="4907"/>
                      <a:pt x="1796555" y="7506"/>
                      <a:pt x="1796555" y="10215"/>
                    </a:cubicBezTo>
                    <a:lnTo>
                      <a:pt x="1796555" y="1195339"/>
                    </a:lnTo>
                    <a:cubicBezTo>
                      <a:pt x="1796555" y="1200980"/>
                      <a:pt x="1791982" y="1205553"/>
                      <a:pt x="1786340" y="1205553"/>
                    </a:cubicBezTo>
                    <a:lnTo>
                      <a:pt x="10215" y="1205553"/>
                    </a:lnTo>
                    <a:cubicBezTo>
                      <a:pt x="4573" y="1205553"/>
                      <a:pt x="0" y="1200980"/>
                      <a:pt x="0" y="1195339"/>
                    </a:cubicBezTo>
                    <a:lnTo>
                      <a:pt x="0" y="10215"/>
                    </a:lnTo>
                    <a:cubicBezTo>
                      <a:pt x="0" y="4573"/>
                      <a:pt x="4573" y="0"/>
                      <a:pt x="10215" y="0"/>
                    </a:cubicBezTo>
                    <a:close/>
                  </a:path>
                </a:pathLst>
              </a:custGeom>
              <a:solidFill>
                <a:srgbClr val="000000">
                  <a:alpha val="0"/>
                </a:srgbClr>
              </a:solidFill>
              <a:ln w="28575" cap="sq">
                <a:solidFill>
                  <a:srgbClr val="FFFFFF"/>
                </a:solidFill>
                <a:prstDash val="solid"/>
                <a:miter/>
              </a:ln>
            </p:spPr>
          </p:sp>
          <p:sp>
            <p:nvSpPr>
              <p:cNvPr name="TextBox 8" id="8"/>
              <p:cNvSpPr txBox="true"/>
              <p:nvPr/>
            </p:nvSpPr>
            <p:spPr>
              <a:xfrm>
                <a:off x="0" y="-38100"/>
                <a:ext cx="1796555" cy="1243653"/>
              </a:xfrm>
              <a:prstGeom prst="rect">
                <a:avLst/>
              </a:prstGeom>
            </p:spPr>
            <p:txBody>
              <a:bodyPr anchor="ctr" rtlCol="false" tIns="50800" lIns="50800" bIns="50800" rIns="50800"/>
              <a:lstStyle/>
              <a:p>
                <a:pPr algn="l">
                  <a:lnSpc>
                    <a:spcPts val="2107"/>
                  </a:lnSpc>
                </a:pPr>
              </a:p>
            </p:txBody>
          </p:sp>
        </p:grpSp>
        <p:sp>
          <p:nvSpPr>
            <p:cNvPr name="TextBox 9" id="9"/>
            <p:cNvSpPr txBox="true"/>
            <p:nvPr/>
          </p:nvSpPr>
          <p:spPr>
            <a:xfrm rot="0">
              <a:off x="977382" y="499857"/>
              <a:ext cx="7140293" cy="5027199"/>
            </a:xfrm>
            <a:prstGeom prst="rect">
              <a:avLst/>
            </a:prstGeom>
          </p:spPr>
          <p:txBody>
            <a:bodyPr anchor="t" rtlCol="false" tIns="0" lIns="0" bIns="0" rIns="0">
              <a:spAutoFit/>
            </a:bodyPr>
            <a:lstStyle/>
            <a:p>
              <a:pPr algn="ctr">
                <a:lnSpc>
                  <a:spcPts val="3047"/>
                </a:lnSpc>
              </a:pPr>
              <a:r>
                <a:rPr lang="en-US" sz="1904">
                  <a:solidFill>
                    <a:srgbClr val="FFFFFF"/>
                  </a:solidFill>
                  <a:latin typeface="Montserrat"/>
                  <a:ea typeface="Montserrat"/>
                  <a:cs typeface="Montserrat"/>
                  <a:sym typeface="Montserrat"/>
                </a:rPr>
                <a:t>Proiectul Fotbalist, creat cu ajutorul mediului de dezvoltare ROS2, în combinație cu mediul open-source, Gazebo, a demonstrat aplicabilitatea platformelor în simularea și controlul roboților. </a:t>
              </a:r>
            </a:p>
            <a:p>
              <a:pPr algn="ctr">
                <a:lnSpc>
                  <a:spcPts val="3047"/>
                </a:lnSpc>
              </a:pPr>
              <a:r>
                <a:rPr lang="en-US" sz="1904">
                  <a:solidFill>
                    <a:srgbClr val="FFFFFF"/>
                  </a:solidFill>
                  <a:latin typeface="Montserrat"/>
                  <a:ea typeface="Montserrat"/>
                  <a:cs typeface="Montserrat"/>
                  <a:sym typeface="Montserrat"/>
                </a:rPr>
                <a:t>Deși integrarea și simularea au prezentat unele provocări, proiectul s-a finalizat cu succes, prin realizarea unui sistem funcțional, capabil să folosească un robot în simularea comportamentului unui fotbalist.</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sp>
        <p:nvSpPr>
          <p:cNvPr name="TextBox 2" id="2"/>
          <p:cNvSpPr txBox="true"/>
          <p:nvPr/>
        </p:nvSpPr>
        <p:spPr>
          <a:xfrm rot="0">
            <a:off x="1105683" y="3765551"/>
            <a:ext cx="16076634" cy="1377949"/>
          </a:xfrm>
          <a:prstGeom prst="rect">
            <a:avLst/>
          </a:prstGeom>
        </p:spPr>
        <p:txBody>
          <a:bodyPr anchor="t" rtlCol="false" tIns="0" lIns="0" bIns="0" rIns="0">
            <a:spAutoFit/>
          </a:bodyPr>
          <a:lstStyle/>
          <a:p>
            <a:pPr algn="ctr">
              <a:lnSpc>
                <a:spcPts val="11200"/>
              </a:lnSpc>
            </a:pPr>
            <a:r>
              <a:rPr lang="en-US" sz="8000">
                <a:solidFill>
                  <a:srgbClr val="F7F3F2"/>
                </a:solidFill>
                <a:latin typeface="Lexend Deca"/>
                <a:ea typeface="Lexend Deca"/>
                <a:cs typeface="Lexend Deca"/>
                <a:sym typeface="Lexend Deca"/>
              </a:rPr>
              <a:t>VĂ </a:t>
            </a:r>
            <a:r>
              <a:rPr lang="en-US" sz="8000">
                <a:solidFill>
                  <a:srgbClr val="6DBAD6"/>
                </a:solidFill>
                <a:latin typeface="Lexend Deca"/>
                <a:ea typeface="Lexend Deca"/>
                <a:cs typeface="Lexend Deca"/>
                <a:sym typeface="Lexend Deca"/>
              </a:rPr>
              <a:t>MULȚUMIM!</a:t>
            </a:r>
          </a:p>
        </p:txBody>
      </p:sp>
      <p:sp>
        <p:nvSpPr>
          <p:cNvPr name="AutoShape 3" id="3"/>
          <p:cNvSpPr/>
          <p:nvPr/>
        </p:nvSpPr>
        <p:spPr>
          <a:xfrm>
            <a:off x="1105683" y="1155413"/>
            <a:ext cx="16076634" cy="0"/>
          </a:xfrm>
          <a:prstGeom prst="line">
            <a:avLst/>
          </a:prstGeom>
          <a:ln cap="flat" w="38100">
            <a:solidFill>
              <a:srgbClr val="FFFFFF"/>
            </a:solidFill>
            <a:prstDash val="solid"/>
            <a:headEnd type="none" len="sm" w="sm"/>
            <a:tailEnd type="none" len="sm" w="sm"/>
          </a:ln>
        </p:spPr>
      </p:sp>
      <p:sp>
        <p:nvSpPr>
          <p:cNvPr name="AutoShape 4" id="4"/>
          <p:cNvSpPr/>
          <p:nvPr/>
        </p:nvSpPr>
        <p:spPr>
          <a:xfrm>
            <a:off x="1105683" y="9131587"/>
            <a:ext cx="16076634" cy="0"/>
          </a:xfrm>
          <a:prstGeom prst="line">
            <a:avLst/>
          </a:prstGeom>
          <a:ln cap="flat" w="38100">
            <a:solidFill>
              <a:srgbClr val="FFFFF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DAGcu6XPxiI</dc:identifier>
  <dcterms:modified xsi:type="dcterms:W3CDTF">2011-08-01T06:04:30Z</dcterms:modified>
  <cp:revision>1</cp:revision>
  <dc:title>Blue and Black Dark Modern Technology Keynote Presentation</dc:title>
</cp:coreProperties>
</file>