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83" r:id="rId4"/>
    <p:sldId id="284" r:id="rId5"/>
    <p:sldId id="288" r:id="rId6"/>
    <p:sldId id="287" r:id="rId7"/>
    <p:sldId id="286" r:id="rId8"/>
    <p:sldId id="285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son Krommydas" initials="IK" lastIdx="1" clrIdx="0">
    <p:extLst>
      <p:ext uri="{19B8F6BF-5375-455C-9EA6-DF929625EA0E}">
        <p15:presenceInfo xmlns:p15="http://schemas.microsoft.com/office/powerpoint/2012/main" userId="956de9c701b2e6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>
        <p:scale>
          <a:sx n="160" d="100"/>
          <a:sy n="160" d="100"/>
        </p:scale>
        <p:origin x="1648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931381-8C1D-431D-B269-530DC7DFCE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E1D-6417-42BC-9043-BE475ABE1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1DA1-0FF8-4D03-9A2C-2A8FC3AF002F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1EF8-9FD5-429F-8E3B-71CC365B4D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B16F-B67A-493D-907F-9353968EA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9FF0-A74C-444F-966F-8A83B7F38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3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554D-A40D-4640-BD3B-878679F74374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A3D4C-D6F4-45CA-9BF8-56C9744957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A2AE-0433-4680-AC12-BBE1279BB3FB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7056" y="6467310"/>
            <a:ext cx="3617103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Iason Krommydas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0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1AF0-B74F-4CA6-B8E9-D66097A57B57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1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0787-485D-4896-A6E3-FC8457D85423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309-6C2A-4948-A9C8-51040FC54AF6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8241" y="6478382"/>
            <a:ext cx="3617103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Iason Krommydas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6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B7B0-72E9-4D5E-BFBB-BC8CDC555C64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480F-1ED7-4433-826A-574AAA6D6E9D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0031-2D30-47A6-B853-630E43814109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0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563B-8661-41FE-9311-BBB16B074579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2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0F69-EFB2-4466-A8DC-E58C03D5BF26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08241" y="6476330"/>
            <a:ext cx="3617103" cy="365125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Iason Krommydas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337E32-0C26-4BED-9381-12F4DD1A1CEE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Iason Krommydas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119A-C407-4A73-8B05-7A56C78AA5D7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1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2ABC39-0EDD-431C-8140-D16A8AE750B7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Iason Krommydas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doi.org/10.7483/OPENDATA.CMS.JGJX.MS7Q" TargetMode="External"/><Relationship Id="rId4" Type="http://schemas.openxmlformats.org/officeDocument/2006/relationships/hyperlink" Target="http://opendata.cern.ch/record/121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9FB0-96E4-48A4-8F0D-A8B0D788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557" y="642095"/>
            <a:ext cx="7531443" cy="1167713"/>
          </a:xfrm>
        </p:spPr>
        <p:txBody>
          <a:bodyPr>
            <a:normAutofit/>
          </a:bodyPr>
          <a:lstStyle/>
          <a:p>
            <a:pPr algn="ctr"/>
            <a:r>
              <a:rPr lang="en-US" sz="4050" dirty="0" err="1">
                <a:solidFill>
                  <a:schemeClr val="tx1"/>
                </a:solidFill>
              </a:rPr>
              <a:t>Hbb</a:t>
            </a:r>
            <a:r>
              <a:rPr lang="en-US" sz="4050" dirty="0">
                <a:solidFill>
                  <a:schemeClr val="tx1"/>
                </a:solidFill>
              </a:rPr>
              <a:t> jet tagging with CMS open data. Data pipeline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03311-12D1-423D-A5FD-97E537B2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116" y="4456669"/>
            <a:ext cx="7767767" cy="18947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 of physics and astronomy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Rice university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Collin </a:t>
            </a:r>
            <a:r>
              <a:rPr lang="en-US" dirty="0" err="1">
                <a:solidFill>
                  <a:schemeClr val="tx1"/>
                </a:solidFill>
              </a:rPr>
              <a:t>Arbour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iason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krommydas</a:t>
            </a:r>
            <a:r>
              <a:rPr lang="en-US" dirty="0">
                <a:solidFill>
                  <a:schemeClr val="tx1"/>
                </a:solidFill>
              </a:rPr>
              <a:t> , 09/22/2022</a:t>
            </a:r>
          </a:p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24E09F-2167-447A-9F29-58D5FAAC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42A631-52FC-B8A1-65CD-0C3B2E17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3" y="540151"/>
            <a:ext cx="1128531" cy="1371600"/>
          </a:xfrm>
          <a:prstGeom prst="rect">
            <a:avLst/>
          </a:prstGeom>
        </p:spPr>
      </p:pic>
      <p:pic>
        <p:nvPicPr>
          <p:cNvPr id="1032" name="Picture 8" descr="PhysicsResultsJME &lt; CMSPublic &lt; TWiki">
            <a:extLst>
              <a:ext uri="{FF2B5EF4-FFF2-40B4-BE49-F238E27FC236}">
                <a16:creationId xmlns:a16="http://schemas.microsoft.com/office/drawing/2014/main" id="{9E3F2719-7286-DDA6-953E-99696EA8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71" y="1738247"/>
            <a:ext cx="4280014" cy="245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The data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51048-CA48-1175-AC7D-909C8057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77913"/>
            <a:ext cx="7772400" cy="81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410B8-F1F0-C119-BC97-EADD56F0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13220"/>
            <a:ext cx="7772400" cy="2102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F527AD-0216-1FD4-0ECE-468CBDABF4D5}"/>
              </a:ext>
            </a:extLst>
          </p:cNvPr>
          <p:cNvSpPr txBox="1"/>
          <p:nvPr/>
        </p:nvSpPr>
        <p:spPr>
          <a:xfrm>
            <a:off x="685800" y="363227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http://opendata.cern.ch/record/12102</a:t>
            </a:r>
            <a:r>
              <a:rPr lang="en-US" dirty="0"/>
              <a:t> </a:t>
            </a:r>
            <a:r>
              <a:rPr lang="en-US" b="0" i="0" dirty="0">
                <a:solidFill>
                  <a:srgbClr val="2C3E50"/>
                </a:solidFill>
                <a:effectLst/>
                <a:latin typeface="Open Sans" panose="020B0606030504020204" pitchFamily="34" charset="0"/>
              </a:rPr>
              <a:t>DOI:</a:t>
            </a:r>
            <a:r>
              <a:rPr lang="en-US" b="0" i="0" u="none" strike="noStrike" dirty="0">
                <a:solidFill>
                  <a:srgbClr val="3B97D3"/>
                </a:solidFill>
                <a:effectLst/>
                <a:latin typeface="Open Sans" panose="020B0606030504020204" pitchFamily="34" charset="0"/>
                <a:hlinkClick r:id="rId5"/>
              </a:rPr>
              <a:t>10.7483/OPENDATA.CMS.JGJX.MS7Q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24ACFF-3407-A716-0DDF-5CEA95D39D40}"/>
                  </a:ext>
                </a:extLst>
              </p:cNvPr>
              <p:cNvSpPr txBox="1"/>
              <p:nvPr/>
            </p:nvSpPr>
            <p:spPr>
              <a:xfrm>
                <a:off x="685799" y="4442820"/>
                <a:ext cx="7723564" cy="2040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Data consist of simulated jet events with Pythia 8 and </a:t>
                </a:r>
                <a:r>
                  <a:rPr lang="en-US" dirty="0" err="1"/>
                  <a:t>MadGraph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Labelled to be used for ML algorithms to differentiate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regular QCD jets.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Served as ROOT files.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24ACFF-3407-A716-0DDF-5CEA95D3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4442820"/>
                <a:ext cx="7723564" cy="2040495"/>
              </a:xfrm>
              <a:prstGeom prst="rect">
                <a:avLst/>
              </a:prstGeom>
              <a:blipFill>
                <a:blip r:embed="rId6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95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Literature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4AD75-A66F-5E9C-C60C-A890421D0421}"/>
              </a:ext>
            </a:extLst>
          </p:cNvPr>
          <p:cNvSpPr txBox="1"/>
          <p:nvPr/>
        </p:nvSpPr>
        <p:spPr>
          <a:xfrm>
            <a:off x="716943" y="980573"/>
            <a:ext cx="7710113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particular dataset hasn’t been used in the literature.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Generally, a lot of research has been done on jet classification.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b-tagging is very common in the literature.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Hbb</a:t>
            </a:r>
            <a:r>
              <a:rPr lang="en-US" dirty="0"/>
              <a:t>-tagging is slightly less common.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algorithms and architectures used. We couldn’t find a full pipeline ready for use.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not be copying any algorithms.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be using our own methods and architectures.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Data wrangling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F4BAF4-95E5-5D87-6F9A-166E3543627D}"/>
                  </a:ext>
                </a:extLst>
              </p:cNvPr>
              <p:cNvSpPr txBox="1"/>
              <p:nvPr/>
            </p:nvSpPr>
            <p:spPr>
              <a:xfrm>
                <a:off x="503995" y="1081378"/>
                <a:ext cx="8075461" cy="420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Data are spread over 90 ROOT files. 200,000 events each. Roughly 100 GB in total.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Each ROOT files contains a </a:t>
                </a:r>
                <a:r>
                  <a:rPr lang="en-US" dirty="0" err="1"/>
                  <a:t>TTree</a:t>
                </a:r>
                <a:r>
                  <a:rPr lang="en-US" dirty="0"/>
                  <a:t> with all 200,000 event features as </a:t>
                </a:r>
                <a:r>
                  <a:rPr lang="en-US" dirty="0" err="1"/>
                  <a:t>TBranches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Each jet event has multiple features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etc.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Because each jet event has multiple tracks and </a:t>
                </a:r>
                <a:r>
                  <a:rPr lang="en-US" dirty="0" err="1"/>
                  <a:t>subjets</a:t>
                </a:r>
                <a:r>
                  <a:rPr lang="en-US" dirty="0"/>
                  <a:t>, some features are jagged arrays within those </a:t>
                </a:r>
                <a:r>
                  <a:rPr lang="en-US" dirty="0" err="1"/>
                  <a:t>TBranches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We will work in the scikit-hep ecosystem, using tools such as uproot and Awkward Array to manipulate the data.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We will use these tools to extract useful features from the data and bring them to the appropriate dimensions to be used by ML frameworks.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Work needs to be done on how to treat the jagged arrays as features.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F4BAF4-95E5-5D87-6F9A-166E35436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1081378"/>
                <a:ext cx="8075461" cy="4204356"/>
              </a:xfrm>
              <a:prstGeom prst="rect">
                <a:avLst/>
              </a:prstGeom>
              <a:blipFill>
                <a:blip r:embed="rId2"/>
                <a:stretch>
                  <a:fillRect l="-471" r="-1256" b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2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Data wrangling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4BAF4-95E5-5D87-6F9A-166E3543627D}"/>
              </a:ext>
            </a:extLst>
          </p:cNvPr>
          <p:cNvSpPr txBox="1"/>
          <p:nvPr/>
        </p:nvSpPr>
        <p:spPr>
          <a:xfrm>
            <a:off x="416531" y="911323"/>
            <a:ext cx="330424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also try to create jet images to use with image classification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will most likely not be possible with the current state of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have to resort to using the raw </a:t>
            </a:r>
            <a:r>
              <a:rPr lang="en-US" dirty="0" err="1"/>
              <a:t>MiniAOD</a:t>
            </a:r>
            <a:r>
              <a:rPr lang="en-US" dirty="0"/>
              <a:t> files that were used to create this dataset that contain ECAL and HCAL hits.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EF74C-7923-FEA8-B542-28E0EC6A5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241" y="1870031"/>
            <a:ext cx="5119034" cy="2399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41127-9352-2AF3-1768-D99FE4860DDB}"/>
              </a:ext>
            </a:extLst>
          </p:cNvPr>
          <p:cNvSpPr txBox="1"/>
          <p:nvPr/>
        </p:nvSpPr>
        <p:spPr>
          <a:xfrm>
            <a:off x="5077276" y="4375796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0" dirty="0">
                <a:effectLst/>
              </a:rPr>
              <a:t>arXiv:1902.08276</a:t>
            </a:r>
          </a:p>
        </p:txBody>
      </p:sp>
    </p:spTree>
    <p:extLst>
      <p:ext uri="{BB962C8B-B14F-4D97-AF65-F5344CB8AC3E}">
        <p14:creationId xmlns:p14="http://schemas.microsoft.com/office/powerpoint/2010/main" val="314961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Data exploration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53B95-4B06-ED39-6932-9079941E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47" y="721977"/>
            <a:ext cx="6019705" cy="3830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5BCCFA-3CA6-B42C-34AB-4BDA7D3B0328}"/>
              </a:ext>
            </a:extLst>
          </p:cNvPr>
          <p:cNvSpPr txBox="1"/>
          <p:nvPr/>
        </p:nvSpPr>
        <p:spPr>
          <a:xfrm>
            <a:off x="440384" y="4958858"/>
            <a:ext cx="807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firstly plan to use the usual data exploration methods such as: plotting histograms of the features, creating correlation matrices, standard scaling,	PCA, </a:t>
            </a:r>
            <a:r>
              <a:rPr lang="en-US" dirty="0" err="1"/>
              <a:t>eigendecomposition</a:t>
            </a:r>
            <a:r>
              <a:rPr lang="en-US" dirty="0"/>
              <a:t> of the correlation matrix,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divergence.</a:t>
            </a:r>
          </a:p>
        </p:txBody>
      </p:sp>
    </p:spTree>
    <p:extLst>
      <p:ext uri="{BB962C8B-B14F-4D97-AF65-F5344CB8AC3E}">
        <p14:creationId xmlns:p14="http://schemas.microsoft.com/office/powerpoint/2010/main" val="2551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Modelling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E38B5-31FF-B487-D18E-3CDCF7D14A5D}"/>
              </a:ext>
            </a:extLst>
          </p:cNvPr>
          <p:cNvSpPr txBox="1"/>
          <p:nvPr/>
        </p:nvSpPr>
        <p:spPr>
          <a:xfrm>
            <a:off x="482814" y="946206"/>
            <a:ext cx="817837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plan to use Deep Neural Networks and Recurrent Neural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also plan to use simpler binary classification methods such as BDTs and/or Linear, Logistic, Least-squares classifiers.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we also manage to create jet images, we will use Convolutional Neural Networks.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0BEA7-B181-4AD5-BAA9-EAA8C923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2" y="3077306"/>
            <a:ext cx="7273456" cy="28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A1F34-BB8D-42EC-8AE7-3F397BC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9A2F-1698-4E68-8204-10243949ED64}"/>
              </a:ext>
            </a:extLst>
          </p:cNvPr>
          <p:cNvSpPr txBox="1"/>
          <p:nvPr/>
        </p:nvSpPr>
        <p:spPr>
          <a:xfrm>
            <a:off x="1964724" y="170082"/>
            <a:ext cx="5214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spc="-38" dirty="0">
                <a:latin typeface="Calibri Light" panose="020F0302020204030204"/>
                <a:ea typeface="+mj-ea"/>
                <a:cs typeface="+mj-cs"/>
              </a:rPr>
              <a:t>Validation</a:t>
            </a:r>
            <a:endParaRPr lang="en-US" sz="2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4ACB-7C30-41D9-B4AC-E04DCFE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1483D-6AEE-C6B0-C610-265250129613}"/>
              </a:ext>
            </a:extLst>
          </p:cNvPr>
          <p:cNvSpPr txBox="1"/>
          <p:nvPr/>
        </p:nvSpPr>
        <p:spPr>
          <a:xfrm>
            <a:off x="490765" y="1519313"/>
            <a:ext cx="2387607" cy="32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ROC curves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KS plot</a:t>
            </a:r>
          </a:p>
        </p:txBody>
      </p:sp>
      <p:pic>
        <p:nvPicPr>
          <p:cNvPr id="1026" name="Picture 2" descr="Kolmogorov-Smirnov test values - TMVA - ROOT Forum">
            <a:extLst>
              <a:ext uri="{FF2B5EF4-FFF2-40B4-BE49-F238E27FC236}">
                <a16:creationId xmlns:a16="http://schemas.microsoft.com/office/drawing/2014/main" id="{673493DA-EFB9-7E86-EFAC-BF934842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72" y="3833210"/>
            <a:ext cx="3122932" cy="2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onfusion matrix?. Everything you Should Know about… | by  Anuganti Suresh | Analytics Vidhya | Medium">
            <a:extLst>
              <a:ext uri="{FF2B5EF4-FFF2-40B4-BE49-F238E27FC236}">
                <a16:creationId xmlns:a16="http://schemas.microsoft.com/office/drawing/2014/main" id="{557DDF45-5230-2C64-78E5-5FE3354B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49" y="626249"/>
            <a:ext cx="2792377" cy="236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C59E86-FDDD-22EF-03E8-61321C08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1" y="1519313"/>
            <a:ext cx="2886323" cy="28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9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03352-03C3-4E8B-9269-AB4584B2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37738-0F99-416E-82A1-D1723646ABD1}"/>
              </a:ext>
            </a:extLst>
          </p:cNvPr>
          <p:cNvSpPr txBox="1"/>
          <p:nvPr/>
        </p:nvSpPr>
        <p:spPr>
          <a:xfrm>
            <a:off x="2938604" y="2505670"/>
            <a:ext cx="326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7273-923B-494E-82F9-E46DB3B5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Iason Krommydas</a:t>
            </a:r>
          </a:p>
        </p:txBody>
      </p:sp>
    </p:spTree>
    <p:extLst>
      <p:ext uri="{BB962C8B-B14F-4D97-AF65-F5344CB8AC3E}">
        <p14:creationId xmlns:p14="http://schemas.microsoft.com/office/powerpoint/2010/main" val="3069442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202C63"/>
      </a:accent1>
      <a:accent2>
        <a:srgbClr val="202D6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7784</TotalTime>
  <Words>477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Open Sans</vt:lpstr>
      <vt:lpstr>Retrospect</vt:lpstr>
      <vt:lpstr>Hbb jet tagging with CMS open data. Data pipeline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Probing  the Pulsars’ Properties with High Energy Cosmic Rays</dc:title>
  <dc:creator>Iason Krommydas</dc:creator>
  <cp:lastModifiedBy>Iason Krommydas</cp:lastModifiedBy>
  <cp:revision>262</cp:revision>
  <dcterms:created xsi:type="dcterms:W3CDTF">2021-09-19T14:18:27Z</dcterms:created>
  <dcterms:modified xsi:type="dcterms:W3CDTF">2022-09-22T05:41:53Z</dcterms:modified>
</cp:coreProperties>
</file>