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59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8BA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4"/>
    <p:restoredTop sz="94660"/>
  </p:normalViewPr>
  <p:slideViewPr>
    <p:cSldViewPr snapToGrid="0" showGuides="1">
      <p:cViewPr>
        <p:scale>
          <a:sx n="75" d="100"/>
          <a:sy n="75" d="100"/>
        </p:scale>
        <p:origin x="-1890" y="-942"/>
      </p:cViewPr>
      <p:guideLst>
        <p:guide orient="horz" pos="2175"/>
        <p:guide pos="3849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55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BA8CB6-DD89-4312-BED9-2EB435CA93F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BA8CB6-DD89-4312-BED9-2EB435CA93F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BA8CB6-DD89-4312-BED9-2EB435CA93F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BA8CB6-DD89-4312-BED9-2EB435CA93F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BA8CB6-DD89-4312-BED9-2EB435CA93F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BA8CB6-DD89-4312-BED9-2EB435CA93F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BA8CB6-DD89-4312-BED9-2EB435CA93F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BA8CB6-DD89-4312-BED9-2EB435CA93F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BA8CB6-DD89-4312-BED9-2EB435CA93F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BA8CB6-DD89-4312-BED9-2EB435CA93F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BA8CB6-DD89-4312-BED9-2EB435CA93F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8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BA8CB6-DD89-4312-BED9-2EB435CA93F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746125" y="-57150"/>
            <a:ext cx="4162425" cy="3667125"/>
          </a:xfrm>
          <a:custGeom>
            <a:avLst/>
            <a:gdLst>
              <a:gd name="connsiteX0" fmla="*/ 1585913 w 4162425"/>
              <a:gd name="connsiteY0" fmla="*/ 0 h 3667125"/>
              <a:gd name="connsiteX1" fmla="*/ 2576513 w 4162425"/>
              <a:gd name="connsiteY1" fmla="*/ 0 h 3667125"/>
              <a:gd name="connsiteX2" fmla="*/ 4162425 w 4162425"/>
              <a:gd name="connsiteY2" fmla="*/ 1585913 h 3667125"/>
              <a:gd name="connsiteX3" fmla="*/ 2081213 w 4162425"/>
              <a:gd name="connsiteY3" fmla="*/ 3667125 h 3667125"/>
              <a:gd name="connsiteX4" fmla="*/ 0 w 4162425"/>
              <a:gd name="connsiteY4" fmla="*/ 1585913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2425" h="3667125">
                <a:moveTo>
                  <a:pt x="1585913" y="0"/>
                </a:moveTo>
                <a:lnTo>
                  <a:pt x="2576513" y="0"/>
                </a:lnTo>
                <a:lnTo>
                  <a:pt x="4162425" y="1585913"/>
                </a:lnTo>
                <a:lnTo>
                  <a:pt x="2081213" y="3667125"/>
                </a:lnTo>
                <a:lnTo>
                  <a:pt x="0" y="15859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-28575" y="2154238"/>
            <a:ext cx="1933575" cy="3810000"/>
          </a:xfrm>
          <a:custGeom>
            <a:avLst/>
            <a:gdLst>
              <a:gd name="connsiteX0" fmla="*/ 28575 w 1933575"/>
              <a:gd name="connsiteY0" fmla="*/ 0 h 3810000"/>
              <a:gd name="connsiteX1" fmla="*/ 1933575 w 1933575"/>
              <a:gd name="connsiteY1" fmla="*/ 1905000 h 3810000"/>
              <a:gd name="connsiteX2" fmla="*/ 28575 w 1933575"/>
              <a:gd name="connsiteY2" fmla="*/ 3810000 h 3810000"/>
              <a:gd name="connsiteX3" fmla="*/ 0 w 1933575"/>
              <a:gd name="connsiteY3" fmla="*/ 3781425 h 3810000"/>
              <a:gd name="connsiteX4" fmla="*/ 0 w 1933575"/>
              <a:gd name="connsiteY4" fmla="*/ 28575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3575" h="3810000">
                <a:moveTo>
                  <a:pt x="28575" y="0"/>
                </a:moveTo>
                <a:lnTo>
                  <a:pt x="1933575" y="1905000"/>
                </a:lnTo>
                <a:lnTo>
                  <a:pt x="28575" y="3810000"/>
                </a:lnTo>
                <a:lnTo>
                  <a:pt x="0" y="3781425"/>
                </a:lnTo>
                <a:lnTo>
                  <a:pt x="0" y="285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769938" y="4506913"/>
            <a:ext cx="3810000" cy="2351088"/>
          </a:xfrm>
          <a:custGeom>
            <a:avLst/>
            <a:gdLst>
              <a:gd name="connsiteX0" fmla="*/ 1905000 w 3810000"/>
              <a:gd name="connsiteY0" fmla="*/ 0 h 2351881"/>
              <a:gd name="connsiteX1" fmla="*/ 3810000 w 3810000"/>
              <a:gd name="connsiteY1" fmla="*/ 1905000 h 2351881"/>
              <a:gd name="connsiteX2" fmla="*/ 3363119 w 3810000"/>
              <a:gd name="connsiteY2" fmla="*/ 2351881 h 2351881"/>
              <a:gd name="connsiteX3" fmla="*/ 446881 w 3810000"/>
              <a:gd name="connsiteY3" fmla="*/ 2351881 h 2351881"/>
              <a:gd name="connsiteX4" fmla="*/ 0 w 3810000"/>
              <a:gd name="connsiteY4" fmla="*/ 1905000 h 2351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351881">
                <a:moveTo>
                  <a:pt x="1905000" y="0"/>
                </a:moveTo>
                <a:lnTo>
                  <a:pt x="3810000" y="1905000"/>
                </a:lnTo>
                <a:lnTo>
                  <a:pt x="3363119" y="2351881"/>
                </a:lnTo>
                <a:lnTo>
                  <a:pt x="446881" y="2351881"/>
                </a:lnTo>
                <a:lnTo>
                  <a:pt x="0" y="190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9" name="文本框 32"/>
          <p:cNvSpPr txBox="1"/>
          <p:nvPr/>
        </p:nvSpPr>
        <p:spPr>
          <a:xfrm>
            <a:off x="5895975" y="4267200"/>
            <a:ext cx="4884738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dist" eaLnBrk="1" hangingPunct="1"/>
            <a:r>
              <a: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
</a:t>
            </a:r>
            <a:endParaRPr lang="zh-CN" altLang="en-US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610725" y="4765675"/>
            <a:ext cx="166751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 sz="2400"/>
              <a:t>By</a:t>
            </a:r>
            <a:endParaRPr lang="en-GB" altLang="en-US" sz="2400"/>
          </a:p>
          <a:p>
            <a:r>
              <a:rPr lang="en-GB" altLang="en-US" sz="2400"/>
              <a:t>POOJA M</a:t>
            </a:r>
            <a:endParaRPr lang="en-GB" altLang="en-US" sz="2400"/>
          </a:p>
          <a:p>
            <a:r>
              <a:rPr lang="en-GB" altLang="en-US" sz="2400"/>
              <a:t>ECE-III YEAR</a:t>
            </a:r>
            <a:endParaRPr lang="en-GB" alt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6739890" y="499745"/>
            <a:ext cx="4130675" cy="316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GB" altLang="en-US" sz="4000"/>
              <a:t>ELECTRONIC VEHICLES IDENTIFICATION IN THE INTELLIGENT CITY</a:t>
            </a:r>
            <a:endParaRPr lang="en-GB" altLang="en-US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-317" y="0"/>
            <a:ext cx="4092575" cy="4092575"/>
          </a:xfrm>
          <a:prstGeom prst="diamond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IN" altLang="zh-CN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94" name="矩形 13"/>
          <p:cNvSpPr/>
          <p:nvPr/>
        </p:nvSpPr>
        <p:spPr>
          <a:xfrm>
            <a:off x="4459288" y="5054600"/>
            <a:ext cx="3273425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endParaRPr lang="zh-CN" alt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657090" y="516890"/>
            <a:ext cx="47980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3600"/>
              <a:t>Implementation Process:</a:t>
            </a:r>
            <a:endParaRPr lang="en-IN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4944110" y="1802765"/>
            <a:ext cx="675957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400"/>
              <a:t>Pilot phase:</a:t>
            </a:r>
            <a:endParaRPr lang="en-IN" altLang="en-US" sz="2400"/>
          </a:p>
          <a:p>
            <a:r>
              <a:rPr lang="en-IN" altLang="en-US" sz="2400"/>
              <a:t>         Testing the system on  a small scale.</a:t>
            </a:r>
            <a:endParaRPr lang="en-IN" altLang="en-US" sz="2400"/>
          </a:p>
          <a:p>
            <a:endParaRPr lang="en-IN" altLang="en-US" sz="2400"/>
          </a:p>
          <a:p>
            <a:r>
              <a:rPr lang="en-IN" altLang="en-US" sz="2400"/>
              <a:t>Full-scale development:</a:t>
            </a:r>
            <a:br>
              <a:rPr lang="en-IN" altLang="en-US" sz="2400"/>
            </a:br>
            <a:r>
              <a:rPr lang="en-IN" altLang="en-US" sz="2400"/>
              <a:t>         Rolling out the system across targeted locations.</a:t>
            </a:r>
            <a:endParaRPr lang="en-IN" altLang="en-US" sz="2400"/>
          </a:p>
          <a:p>
            <a:endParaRPr lang="en-IN" altLang="en-US" sz="2400"/>
          </a:p>
          <a:p>
            <a:r>
              <a:rPr lang="en-IN" altLang="en-US" sz="2400"/>
              <a:t>Integration with existing infrastructure and systems.</a:t>
            </a:r>
            <a:endParaRPr lang="en-I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3563" y="273050"/>
            <a:ext cx="2260600" cy="43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菱形 3"/>
          <p:cNvSpPr/>
          <p:nvPr/>
        </p:nvSpPr>
        <p:spPr>
          <a:xfrm>
            <a:off x="252413" y="177800"/>
            <a:ext cx="622300" cy="622300"/>
          </a:xfrm>
          <a:prstGeom prst="diamond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355600" y="273050"/>
            <a:ext cx="415925" cy="415925"/>
          </a:xfrm>
          <a:prstGeom prst="diamond">
            <a:avLst/>
          </a:prstGeom>
          <a:solidFill>
            <a:srgbClr val="00B8BA"/>
          </a:solidFill>
          <a:ln>
            <a:noFill/>
          </a:ln>
          <a:effectLst>
            <a:outerShdw blurRad="2159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reeform 64"/>
          <p:cNvSpPr/>
          <p:nvPr/>
        </p:nvSpPr>
        <p:spPr bwMode="auto">
          <a:xfrm>
            <a:off x="4759325" y="2241550"/>
            <a:ext cx="98425" cy="144463"/>
          </a:xfrm>
          <a:custGeom>
            <a:avLst/>
            <a:gdLst>
              <a:gd name="T0" fmla="*/ 28 w 40"/>
              <a:gd name="T1" fmla="*/ 23 h 56"/>
              <a:gd name="T2" fmla="*/ 28 w 40"/>
              <a:gd name="T3" fmla="*/ 8 h 56"/>
              <a:gd name="T4" fmla="*/ 20 w 40"/>
              <a:gd name="T5" fmla="*/ 0 h 56"/>
              <a:gd name="T6" fmla="*/ 12 w 40"/>
              <a:gd name="T7" fmla="*/ 8 h 56"/>
              <a:gd name="T8" fmla="*/ 12 w 40"/>
              <a:gd name="T9" fmla="*/ 23 h 56"/>
              <a:gd name="T10" fmla="*/ 16 w 40"/>
              <a:gd name="T11" fmla="*/ 30 h 56"/>
              <a:gd name="T12" fmla="*/ 16 w 40"/>
              <a:gd name="T13" fmla="*/ 33 h 56"/>
              <a:gd name="T14" fmla="*/ 14 w 40"/>
              <a:gd name="T15" fmla="*/ 35 h 56"/>
              <a:gd name="T16" fmla="*/ 0 w 40"/>
              <a:gd name="T17" fmla="*/ 42 h 56"/>
              <a:gd name="T18" fmla="*/ 0 w 40"/>
              <a:gd name="T19" fmla="*/ 52 h 56"/>
              <a:gd name="T20" fmla="*/ 4 w 40"/>
              <a:gd name="T21" fmla="*/ 56 h 56"/>
              <a:gd name="T22" fmla="*/ 36 w 40"/>
              <a:gd name="T23" fmla="*/ 56 h 56"/>
              <a:gd name="T24" fmla="*/ 40 w 40"/>
              <a:gd name="T25" fmla="*/ 52 h 56"/>
              <a:gd name="T26" fmla="*/ 40 w 40"/>
              <a:gd name="T27" fmla="*/ 42 h 56"/>
              <a:gd name="T28" fmla="*/ 24 w 40"/>
              <a:gd name="T29" fmla="*/ 30 h 56"/>
              <a:gd name="T30" fmla="*/ 28 w 40"/>
              <a:gd name="T31" fmla="*/ 23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" h="56">
                <a:moveTo>
                  <a:pt x="28" y="23"/>
                </a:moveTo>
                <a:cubicBezTo>
                  <a:pt x="28" y="8"/>
                  <a:pt x="28" y="8"/>
                  <a:pt x="28" y="8"/>
                </a:cubicBezTo>
                <a:cubicBezTo>
                  <a:pt x="28" y="3"/>
                  <a:pt x="25" y="0"/>
                  <a:pt x="20" y="0"/>
                </a:cubicBezTo>
                <a:cubicBezTo>
                  <a:pt x="16" y="0"/>
                  <a:pt x="12" y="3"/>
                  <a:pt x="12" y="8"/>
                </a:cubicBezTo>
                <a:cubicBezTo>
                  <a:pt x="12" y="23"/>
                  <a:pt x="12" y="23"/>
                  <a:pt x="12" y="23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1"/>
                  <a:pt x="17" y="32"/>
                  <a:pt x="16" y="33"/>
                </a:cubicBezTo>
                <a:cubicBezTo>
                  <a:pt x="16" y="34"/>
                  <a:pt x="15" y="35"/>
                  <a:pt x="14" y="35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4"/>
                  <a:pt x="2" y="56"/>
                  <a:pt x="4" y="56"/>
                </a:cubicBezTo>
                <a:cubicBezTo>
                  <a:pt x="36" y="56"/>
                  <a:pt x="36" y="56"/>
                  <a:pt x="36" y="56"/>
                </a:cubicBezTo>
                <a:cubicBezTo>
                  <a:pt x="38" y="56"/>
                  <a:pt x="40" y="54"/>
                  <a:pt x="40" y="52"/>
                </a:cubicBezTo>
                <a:cubicBezTo>
                  <a:pt x="40" y="42"/>
                  <a:pt x="40" y="42"/>
                  <a:pt x="40" y="42"/>
                </a:cubicBezTo>
                <a:cubicBezTo>
                  <a:pt x="24" y="30"/>
                  <a:pt x="24" y="30"/>
                  <a:pt x="24" y="30"/>
                </a:cubicBezTo>
                <a:lnTo>
                  <a:pt x="28" y="23"/>
                </a:lnTo>
                <a:close/>
              </a:path>
            </a:pathLst>
          </a:custGeom>
          <a:solidFill>
            <a:srgbClr val="00B8BA"/>
          </a:solidFill>
          <a:ln>
            <a:noFill/>
          </a:ln>
        </p:spPr>
        <p:txBody>
          <a:bodyPr lIns="80296" tIns="40148" rIns="80296" bIns="4014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80" b="0" i="0" u="none" strike="noStrike" kern="1200" cap="none" spc="0" normalizeH="0" baseline="0" noProof="0">
              <a:ln>
                <a:noFill/>
              </a:ln>
              <a:solidFill>
                <a:srgbClr val="00B8B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21" name="矩形 10"/>
          <p:cNvSpPr/>
          <p:nvPr/>
        </p:nvSpPr>
        <p:spPr>
          <a:xfrm>
            <a:off x="4543425" y="2574290"/>
            <a:ext cx="341884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00B8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 here to add your text content. all the material and logical diagrams of this template can be freely edited and replaced and moved.</a:t>
            </a:r>
            <a:endParaRPr lang="en-US" altLang="zh-CN" sz="1400" dirty="0">
              <a:solidFill>
                <a:srgbClr val="00B8B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323" name="矩形 12"/>
          <p:cNvSpPr/>
          <p:nvPr/>
        </p:nvSpPr>
        <p:spPr>
          <a:xfrm>
            <a:off x="8321675" y="2590800"/>
            <a:ext cx="360235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00B8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 here to add your text content. all the material and logical diagrams of this template can be freely edited and replaced and moved.</a:t>
            </a:r>
            <a:endParaRPr lang="en-US" altLang="zh-CN" sz="1400" dirty="0">
              <a:solidFill>
                <a:srgbClr val="00B8B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324" name="矩形 22"/>
          <p:cNvSpPr/>
          <p:nvPr/>
        </p:nvSpPr>
        <p:spPr>
          <a:xfrm>
            <a:off x="8321675" y="2379980"/>
            <a:ext cx="153416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B8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zh-CN" altLang="en-US" sz="1800" b="1" dirty="0">
              <a:solidFill>
                <a:srgbClr val="00B8B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Freeform 96"/>
          <p:cNvSpPr>
            <a:spLocks noEditPoints="1"/>
          </p:cNvSpPr>
          <p:nvPr/>
        </p:nvSpPr>
        <p:spPr bwMode="auto">
          <a:xfrm>
            <a:off x="8496300" y="1894205"/>
            <a:ext cx="252413" cy="501650"/>
          </a:xfrm>
          <a:custGeom>
            <a:avLst/>
            <a:gdLst>
              <a:gd name="T0" fmla="*/ 128 w 128"/>
              <a:gd name="T1" fmla="*/ 68 h 192"/>
              <a:gd name="T2" fmla="*/ 112 w 128"/>
              <a:gd name="T3" fmla="*/ 64 h 192"/>
              <a:gd name="T4" fmla="*/ 64 w 128"/>
              <a:gd name="T5" fmla="*/ 0 h 192"/>
              <a:gd name="T6" fmla="*/ 16 w 128"/>
              <a:gd name="T7" fmla="*/ 64 h 192"/>
              <a:gd name="T8" fmla="*/ 0 w 128"/>
              <a:gd name="T9" fmla="*/ 68 h 192"/>
              <a:gd name="T10" fmla="*/ 60 w 128"/>
              <a:gd name="T11" fmla="*/ 152 h 192"/>
              <a:gd name="T12" fmla="*/ 28 w 128"/>
              <a:gd name="T13" fmla="*/ 160 h 192"/>
              <a:gd name="T14" fmla="*/ 8 w 128"/>
              <a:gd name="T15" fmla="*/ 188 h 192"/>
              <a:gd name="T16" fmla="*/ 116 w 128"/>
              <a:gd name="T17" fmla="*/ 192 h 192"/>
              <a:gd name="T18" fmla="*/ 120 w 128"/>
              <a:gd name="T19" fmla="*/ 180 h 192"/>
              <a:gd name="T20" fmla="*/ 68 w 128"/>
              <a:gd name="T21" fmla="*/ 160 h 192"/>
              <a:gd name="T22" fmla="*/ 128 w 128"/>
              <a:gd name="T23" fmla="*/ 88 h 192"/>
              <a:gd name="T24" fmla="*/ 84 w 128"/>
              <a:gd name="T25" fmla="*/ 32 h 192"/>
              <a:gd name="T26" fmla="*/ 88 w 128"/>
              <a:gd name="T27" fmla="*/ 100 h 192"/>
              <a:gd name="T28" fmla="*/ 80 w 128"/>
              <a:gd name="T29" fmla="*/ 100 h 192"/>
              <a:gd name="T30" fmla="*/ 28 w 128"/>
              <a:gd name="T31" fmla="*/ 32 h 192"/>
              <a:gd name="T32" fmla="*/ 56 w 128"/>
              <a:gd name="T33" fmla="*/ 36 h 192"/>
              <a:gd name="T34" fmla="*/ 25 w 128"/>
              <a:gd name="T35" fmla="*/ 40 h 192"/>
              <a:gd name="T36" fmla="*/ 24 w 128"/>
              <a:gd name="T37" fmla="*/ 48 h 192"/>
              <a:gd name="T38" fmla="*/ 56 w 128"/>
              <a:gd name="T39" fmla="*/ 52 h 192"/>
              <a:gd name="T40" fmla="*/ 24 w 128"/>
              <a:gd name="T41" fmla="*/ 56 h 192"/>
              <a:gd name="T42" fmla="*/ 24 w 128"/>
              <a:gd name="T43" fmla="*/ 64 h 192"/>
              <a:gd name="T44" fmla="*/ 56 w 128"/>
              <a:gd name="T45" fmla="*/ 68 h 192"/>
              <a:gd name="T46" fmla="*/ 24 w 128"/>
              <a:gd name="T47" fmla="*/ 72 h 192"/>
              <a:gd name="T48" fmla="*/ 24 w 128"/>
              <a:gd name="T49" fmla="*/ 80 h 192"/>
              <a:gd name="T50" fmla="*/ 56 w 128"/>
              <a:gd name="T51" fmla="*/ 84 h 192"/>
              <a:gd name="T52" fmla="*/ 24 w 128"/>
              <a:gd name="T53" fmla="*/ 88 h 192"/>
              <a:gd name="T54" fmla="*/ 56 w 128"/>
              <a:gd name="T55" fmla="*/ 100 h 192"/>
              <a:gd name="T56" fmla="*/ 27 w 128"/>
              <a:gd name="T57" fmla="*/ 104 h 192"/>
              <a:gd name="T58" fmla="*/ 52 w 128"/>
              <a:gd name="T59" fmla="*/ 96 h 192"/>
              <a:gd name="T60" fmla="*/ 64 w 128"/>
              <a:gd name="T61" fmla="*/ 144 h 192"/>
              <a:gd name="T62" fmla="*/ 8 w 128"/>
              <a:gd name="T63" fmla="*/ 72 h 192"/>
              <a:gd name="T64" fmla="*/ 16 w 128"/>
              <a:gd name="T65" fmla="*/ 88 h 192"/>
              <a:gd name="T66" fmla="*/ 112 w 128"/>
              <a:gd name="T67" fmla="*/ 88 h 192"/>
              <a:gd name="T68" fmla="*/ 120 w 128"/>
              <a:gd name="T69" fmla="*/ 72 h 192"/>
              <a:gd name="T70" fmla="*/ 64 w 128"/>
              <a:gd name="T71" fmla="*/ 14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8" h="192">
                <a:moveTo>
                  <a:pt x="128" y="88"/>
                </a:moveTo>
                <a:cubicBezTo>
                  <a:pt x="128" y="68"/>
                  <a:pt x="128" y="68"/>
                  <a:pt x="128" y="68"/>
                </a:cubicBezTo>
                <a:cubicBezTo>
                  <a:pt x="128" y="66"/>
                  <a:pt x="126" y="64"/>
                  <a:pt x="124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8" y="0"/>
                  <a:pt x="16" y="21"/>
                  <a:pt x="16" y="48"/>
                </a:cubicBezTo>
                <a:cubicBezTo>
                  <a:pt x="16" y="64"/>
                  <a:pt x="16" y="64"/>
                  <a:pt x="16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6"/>
                  <a:pt x="0" y="68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122"/>
                  <a:pt x="27" y="150"/>
                  <a:pt x="60" y="152"/>
                </a:cubicBezTo>
                <a:cubicBezTo>
                  <a:pt x="60" y="160"/>
                  <a:pt x="60" y="160"/>
                  <a:pt x="60" y="160"/>
                </a:cubicBezTo>
                <a:cubicBezTo>
                  <a:pt x="28" y="160"/>
                  <a:pt x="28" y="160"/>
                  <a:pt x="28" y="160"/>
                </a:cubicBezTo>
                <a:cubicBezTo>
                  <a:pt x="17" y="160"/>
                  <a:pt x="8" y="169"/>
                  <a:pt x="8" y="180"/>
                </a:cubicBezTo>
                <a:cubicBezTo>
                  <a:pt x="8" y="188"/>
                  <a:pt x="8" y="188"/>
                  <a:pt x="8" y="188"/>
                </a:cubicBezTo>
                <a:cubicBezTo>
                  <a:pt x="8" y="190"/>
                  <a:pt x="10" y="192"/>
                  <a:pt x="12" y="192"/>
                </a:cubicBezTo>
                <a:cubicBezTo>
                  <a:pt x="116" y="192"/>
                  <a:pt x="116" y="192"/>
                  <a:pt x="116" y="192"/>
                </a:cubicBezTo>
                <a:cubicBezTo>
                  <a:pt x="118" y="192"/>
                  <a:pt x="120" y="190"/>
                  <a:pt x="120" y="188"/>
                </a:cubicBezTo>
                <a:cubicBezTo>
                  <a:pt x="120" y="180"/>
                  <a:pt x="120" y="180"/>
                  <a:pt x="120" y="180"/>
                </a:cubicBezTo>
                <a:cubicBezTo>
                  <a:pt x="120" y="169"/>
                  <a:pt x="111" y="160"/>
                  <a:pt x="100" y="160"/>
                </a:cubicBezTo>
                <a:cubicBezTo>
                  <a:pt x="68" y="160"/>
                  <a:pt x="68" y="160"/>
                  <a:pt x="68" y="160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102" y="150"/>
                  <a:pt x="128" y="122"/>
                  <a:pt x="128" y="88"/>
                </a:cubicBezTo>
                <a:close/>
                <a:moveTo>
                  <a:pt x="80" y="36"/>
                </a:moveTo>
                <a:cubicBezTo>
                  <a:pt x="80" y="34"/>
                  <a:pt x="82" y="32"/>
                  <a:pt x="84" y="32"/>
                </a:cubicBezTo>
                <a:cubicBezTo>
                  <a:pt x="86" y="32"/>
                  <a:pt x="88" y="34"/>
                  <a:pt x="88" y="36"/>
                </a:cubicBezTo>
                <a:cubicBezTo>
                  <a:pt x="88" y="100"/>
                  <a:pt x="88" y="100"/>
                  <a:pt x="88" y="100"/>
                </a:cubicBezTo>
                <a:cubicBezTo>
                  <a:pt x="88" y="103"/>
                  <a:pt x="86" y="104"/>
                  <a:pt x="84" y="104"/>
                </a:cubicBezTo>
                <a:cubicBezTo>
                  <a:pt x="82" y="104"/>
                  <a:pt x="80" y="103"/>
                  <a:pt x="80" y="100"/>
                </a:cubicBezTo>
                <a:lnTo>
                  <a:pt x="80" y="36"/>
                </a:lnTo>
                <a:close/>
                <a:moveTo>
                  <a:pt x="28" y="32"/>
                </a:moveTo>
                <a:cubicBezTo>
                  <a:pt x="52" y="32"/>
                  <a:pt x="52" y="32"/>
                  <a:pt x="52" y="32"/>
                </a:cubicBezTo>
                <a:cubicBezTo>
                  <a:pt x="54" y="32"/>
                  <a:pt x="56" y="34"/>
                  <a:pt x="56" y="36"/>
                </a:cubicBezTo>
                <a:cubicBezTo>
                  <a:pt x="56" y="38"/>
                  <a:pt x="54" y="40"/>
                  <a:pt x="52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6" y="37"/>
                  <a:pt x="26" y="34"/>
                  <a:pt x="28" y="32"/>
                </a:cubicBezTo>
                <a:close/>
                <a:moveTo>
                  <a:pt x="24" y="48"/>
                </a:moveTo>
                <a:cubicBezTo>
                  <a:pt x="52" y="48"/>
                  <a:pt x="52" y="48"/>
                  <a:pt x="52" y="48"/>
                </a:cubicBezTo>
                <a:cubicBezTo>
                  <a:pt x="54" y="48"/>
                  <a:pt x="56" y="50"/>
                  <a:pt x="56" y="52"/>
                </a:cubicBezTo>
                <a:cubicBezTo>
                  <a:pt x="56" y="54"/>
                  <a:pt x="54" y="56"/>
                  <a:pt x="52" y="56"/>
                </a:cubicBezTo>
                <a:cubicBezTo>
                  <a:pt x="24" y="56"/>
                  <a:pt x="24" y="56"/>
                  <a:pt x="24" y="56"/>
                </a:cubicBezTo>
                <a:lnTo>
                  <a:pt x="24" y="48"/>
                </a:lnTo>
                <a:close/>
                <a:moveTo>
                  <a:pt x="24" y="64"/>
                </a:moveTo>
                <a:cubicBezTo>
                  <a:pt x="52" y="64"/>
                  <a:pt x="52" y="64"/>
                  <a:pt x="52" y="64"/>
                </a:cubicBezTo>
                <a:cubicBezTo>
                  <a:pt x="54" y="64"/>
                  <a:pt x="56" y="66"/>
                  <a:pt x="56" y="68"/>
                </a:cubicBezTo>
                <a:cubicBezTo>
                  <a:pt x="56" y="70"/>
                  <a:pt x="54" y="72"/>
                  <a:pt x="52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64"/>
                </a:lnTo>
                <a:close/>
                <a:moveTo>
                  <a:pt x="24" y="80"/>
                </a:moveTo>
                <a:cubicBezTo>
                  <a:pt x="52" y="80"/>
                  <a:pt x="52" y="80"/>
                  <a:pt x="52" y="80"/>
                </a:cubicBezTo>
                <a:cubicBezTo>
                  <a:pt x="54" y="80"/>
                  <a:pt x="56" y="82"/>
                  <a:pt x="56" y="84"/>
                </a:cubicBezTo>
                <a:cubicBezTo>
                  <a:pt x="56" y="86"/>
                  <a:pt x="54" y="88"/>
                  <a:pt x="52" y="88"/>
                </a:cubicBezTo>
                <a:cubicBezTo>
                  <a:pt x="24" y="88"/>
                  <a:pt x="24" y="88"/>
                  <a:pt x="24" y="88"/>
                </a:cubicBezTo>
                <a:lnTo>
                  <a:pt x="24" y="80"/>
                </a:lnTo>
                <a:close/>
                <a:moveTo>
                  <a:pt x="56" y="100"/>
                </a:moveTo>
                <a:cubicBezTo>
                  <a:pt x="56" y="102"/>
                  <a:pt x="54" y="104"/>
                  <a:pt x="52" y="104"/>
                </a:cubicBezTo>
                <a:cubicBezTo>
                  <a:pt x="27" y="104"/>
                  <a:pt x="27" y="104"/>
                  <a:pt x="27" y="104"/>
                </a:cubicBezTo>
                <a:cubicBezTo>
                  <a:pt x="26" y="101"/>
                  <a:pt x="25" y="99"/>
                  <a:pt x="25" y="96"/>
                </a:cubicBezTo>
                <a:cubicBezTo>
                  <a:pt x="52" y="96"/>
                  <a:pt x="52" y="96"/>
                  <a:pt x="52" y="96"/>
                </a:cubicBezTo>
                <a:cubicBezTo>
                  <a:pt x="54" y="96"/>
                  <a:pt x="56" y="98"/>
                  <a:pt x="56" y="100"/>
                </a:cubicBezTo>
                <a:close/>
                <a:moveTo>
                  <a:pt x="64" y="144"/>
                </a:moveTo>
                <a:cubicBezTo>
                  <a:pt x="33" y="144"/>
                  <a:pt x="8" y="119"/>
                  <a:pt x="8" y="88"/>
                </a:cubicBezTo>
                <a:cubicBezTo>
                  <a:pt x="8" y="72"/>
                  <a:pt x="8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88"/>
                  <a:pt x="16" y="88"/>
                  <a:pt x="16" y="88"/>
                </a:cubicBezTo>
                <a:cubicBezTo>
                  <a:pt x="16" y="115"/>
                  <a:pt x="38" y="136"/>
                  <a:pt x="64" y="136"/>
                </a:cubicBezTo>
                <a:cubicBezTo>
                  <a:pt x="91" y="136"/>
                  <a:pt x="112" y="115"/>
                  <a:pt x="112" y="8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20" y="72"/>
                  <a:pt x="120" y="72"/>
                  <a:pt x="120" y="72"/>
                </a:cubicBezTo>
                <a:cubicBezTo>
                  <a:pt x="120" y="88"/>
                  <a:pt x="120" y="88"/>
                  <a:pt x="120" y="88"/>
                </a:cubicBezTo>
                <a:cubicBezTo>
                  <a:pt x="120" y="119"/>
                  <a:pt x="95" y="144"/>
                  <a:pt x="64" y="144"/>
                </a:cubicBezTo>
                <a:close/>
              </a:path>
            </a:pathLst>
          </a:custGeom>
          <a:solidFill>
            <a:srgbClr val="00B8BA"/>
          </a:solidFill>
          <a:ln>
            <a:noFill/>
          </a:ln>
        </p:spPr>
        <p:txBody>
          <a:bodyPr lIns="80296" tIns="40148" rIns="80296" bIns="4014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80" b="0" i="0" u="none" strike="noStrike" kern="1200" cap="none" spc="0" normalizeH="0" baseline="0" noProof="0">
              <a:ln>
                <a:noFill/>
              </a:ln>
              <a:solidFill>
                <a:srgbClr val="00B8B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26" name="矩形 15"/>
          <p:cNvSpPr/>
          <p:nvPr/>
        </p:nvSpPr>
        <p:spPr>
          <a:xfrm>
            <a:off x="4543425" y="4747895"/>
            <a:ext cx="357187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00B8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 here to add your text content. all the material and logical diagrams of this template can be freely edited and replaced and moved.</a:t>
            </a:r>
            <a:endParaRPr lang="en-US" altLang="zh-CN" sz="1400" dirty="0">
              <a:solidFill>
                <a:srgbClr val="00B8B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327" name="矩形 25"/>
          <p:cNvSpPr/>
          <p:nvPr/>
        </p:nvSpPr>
        <p:spPr>
          <a:xfrm>
            <a:off x="4543425" y="4537075"/>
            <a:ext cx="153416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B8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zh-CN" altLang="en-US" sz="1800" b="1" dirty="0">
              <a:solidFill>
                <a:srgbClr val="00B8B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Freeform 45"/>
          <p:cNvSpPr>
            <a:spLocks noEditPoints="1"/>
          </p:cNvSpPr>
          <p:nvPr/>
        </p:nvSpPr>
        <p:spPr bwMode="auto">
          <a:xfrm>
            <a:off x="4651375" y="4198938"/>
            <a:ext cx="334963" cy="290513"/>
          </a:xfrm>
          <a:custGeom>
            <a:avLst/>
            <a:gdLst>
              <a:gd name="T0" fmla="*/ 116 w 136"/>
              <a:gd name="T1" fmla="*/ 0 h 112"/>
              <a:gd name="T2" fmla="*/ 96 w 136"/>
              <a:gd name="T3" fmla="*/ 0 h 112"/>
              <a:gd name="T4" fmla="*/ 40 w 136"/>
              <a:gd name="T5" fmla="*/ 0 h 112"/>
              <a:gd name="T6" fmla="*/ 20 w 136"/>
              <a:gd name="T7" fmla="*/ 0 h 112"/>
              <a:gd name="T8" fmla="*/ 0 w 136"/>
              <a:gd name="T9" fmla="*/ 20 h 112"/>
              <a:gd name="T10" fmla="*/ 0 w 136"/>
              <a:gd name="T11" fmla="*/ 92 h 112"/>
              <a:gd name="T12" fmla="*/ 20 w 136"/>
              <a:gd name="T13" fmla="*/ 112 h 112"/>
              <a:gd name="T14" fmla="*/ 116 w 136"/>
              <a:gd name="T15" fmla="*/ 112 h 112"/>
              <a:gd name="T16" fmla="*/ 136 w 136"/>
              <a:gd name="T17" fmla="*/ 92 h 112"/>
              <a:gd name="T18" fmla="*/ 136 w 136"/>
              <a:gd name="T19" fmla="*/ 20 h 112"/>
              <a:gd name="T20" fmla="*/ 116 w 136"/>
              <a:gd name="T21" fmla="*/ 0 h 112"/>
              <a:gd name="T22" fmla="*/ 108 w 136"/>
              <a:gd name="T23" fmla="*/ 88 h 112"/>
              <a:gd name="T24" fmla="*/ 28 w 136"/>
              <a:gd name="T25" fmla="*/ 88 h 112"/>
              <a:gd name="T26" fmla="*/ 16 w 136"/>
              <a:gd name="T27" fmla="*/ 76 h 112"/>
              <a:gd name="T28" fmla="*/ 28 w 136"/>
              <a:gd name="T29" fmla="*/ 64 h 112"/>
              <a:gd name="T30" fmla="*/ 108 w 136"/>
              <a:gd name="T31" fmla="*/ 64 h 112"/>
              <a:gd name="T32" fmla="*/ 120 w 136"/>
              <a:gd name="T33" fmla="*/ 76 h 112"/>
              <a:gd name="T34" fmla="*/ 108 w 136"/>
              <a:gd name="T35" fmla="*/ 88 h 112"/>
              <a:gd name="T36" fmla="*/ 116 w 136"/>
              <a:gd name="T37" fmla="*/ 32 h 112"/>
              <a:gd name="T38" fmla="*/ 100 w 136"/>
              <a:gd name="T39" fmla="*/ 32 h 112"/>
              <a:gd name="T40" fmla="*/ 96 w 136"/>
              <a:gd name="T41" fmla="*/ 28 h 112"/>
              <a:gd name="T42" fmla="*/ 100 w 136"/>
              <a:gd name="T43" fmla="*/ 24 h 112"/>
              <a:gd name="T44" fmla="*/ 116 w 136"/>
              <a:gd name="T45" fmla="*/ 24 h 112"/>
              <a:gd name="T46" fmla="*/ 120 w 136"/>
              <a:gd name="T47" fmla="*/ 28 h 112"/>
              <a:gd name="T48" fmla="*/ 116 w 136"/>
              <a:gd name="T49" fmla="*/ 3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6" h="112">
                <a:moveTo>
                  <a:pt x="116" y="0"/>
                </a:moveTo>
                <a:cubicBezTo>
                  <a:pt x="96" y="0"/>
                  <a:pt x="96" y="0"/>
                  <a:pt x="96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103"/>
                  <a:pt x="9" y="112"/>
                  <a:pt x="20" y="112"/>
                </a:cubicBezTo>
                <a:cubicBezTo>
                  <a:pt x="116" y="112"/>
                  <a:pt x="116" y="112"/>
                  <a:pt x="116" y="112"/>
                </a:cubicBezTo>
                <a:cubicBezTo>
                  <a:pt x="127" y="112"/>
                  <a:pt x="136" y="103"/>
                  <a:pt x="136" y="92"/>
                </a:cubicBezTo>
                <a:cubicBezTo>
                  <a:pt x="136" y="20"/>
                  <a:pt x="136" y="20"/>
                  <a:pt x="136" y="20"/>
                </a:cubicBezTo>
                <a:cubicBezTo>
                  <a:pt x="136" y="9"/>
                  <a:pt x="127" y="0"/>
                  <a:pt x="116" y="0"/>
                </a:cubicBezTo>
                <a:close/>
                <a:moveTo>
                  <a:pt x="108" y="88"/>
                </a:moveTo>
                <a:cubicBezTo>
                  <a:pt x="28" y="88"/>
                  <a:pt x="28" y="88"/>
                  <a:pt x="28" y="88"/>
                </a:cubicBezTo>
                <a:cubicBezTo>
                  <a:pt x="22" y="88"/>
                  <a:pt x="16" y="82"/>
                  <a:pt x="16" y="76"/>
                </a:cubicBezTo>
                <a:cubicBezTo>
                  <a:pt x="16" y="69"/>
                  <a:pt x="22" y="64"/>
                  <a:pt x="28" y="64"/>
                </a:cubicBezTo>
                <a:cubicBezTo>
                  <a:pt x="108" y="64"/>
                  <a:pt x="108" y="64"/>
                  <a:pt x="108" y="64"/>
                </a:cubicBezTo>
                <a:cubicBezTo>
                  <a:pt x="115" y="64"/>
                  <a:pt x="120" y="69"/>
                  <a:pt x="120" y="76"/>
                </a:cubicBezTo>
                <a:cubicBezTo>
                  <a:pt x="120" y="82"/>
                  <a:pt x="115" y="88"/>
                  <a:pt x="108" y="88"/>
                </a:cubicBezTo>
                <a:close/>
                <a:moveTo>
                  <a:pt x="116" y="32"/>
                </a:moveTo>
                <a:cubicBezTo>
                  <a:pt x="100" y="32"/>
                  <a:pt x="100" y="32"/>
                  <a:pt x="100" y="32"/>
                </a:cubicBezTo>
                <a:cubicBezTo>
                  <a:pt x="98" y="32"/>
                  <a:pt x="96" y="30"/>
                  <a:pt x="96" y="28"/>
                </a:cubicBezTo>
                <a:cubicBezTo>
                  <a:pt x="96" y="26"/>
                  <a:pt x="98" y="24"/>
                  <a:pt x="100" y="24"/>
                </a:cubicBezTo>
                <a:cubicBezTo>
                  <a:pt x="116" y="24"/>
                  <a:pt x="116" y="24"/>
                  <a:pt x="116" y="24"/>
                </a:cubicBezTo>
                <a:cubicBezTo>
                  <a:pt x="118" y="24"/>
                  <a:pt x="120" y="26"/>
                  <a:pt x="120" y="28"/>
                </a:cubicBezTo>
                <a:cubicBezTo>
                  <a:pt x="120" y="30"/>
                  <a:pt x="118" y="32"/>
                  <a:pt x="116" y="32"/>
                </a:cubicBezTo>
                <a:close/>
              </a:path>
            </a:pathLst>
          </a:custGeom>
          <a:solidFill>
            <a:srgbClr val="00B8BA"/>
          </a:solidFill>
          <a:ln>
            <a:noFill/>
          </a:ln>
        </p:spPr>
        <p:txBody>
          <a:bodyPr lIns="80296" tIns="40148" rIns="80296" bIns="4014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80" b="0" i="0" u="none" strike="noStrike" kern="1200" cap="none" spc="0" normalizeH="0" baseline="0" noProof="0">
              <a:ln>
                <a:noFill/>
              </a:ln>
              <a:solidFill>
                <a:srgbClr val="00B8B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Freeform 48"/>
          <p:cNvSpPr/>
          <p:nvPr/>
        </p:nvSpPr>
        <p:spPr bwMode="auto">
          <a:xfrm>
            <a:off x="5006975" y="4219575"/>
            <a:ext cx="117475" cy="249238"/>
          </a:xfrm>
          <a:custGeom>
            <a:avLst/>
            <a:gdLst>
              <a:gd name="T0" fmla="*/ 47 w 48"/>
              <a:gd name="T1" fmla="*/ 1 h 96"/>
              <a:gd name="T2" fmla="*/ 43 w 48"/>
              <a:gd name="T3" fmla="*/ 0 h 96"/>
              <a:gd name="T4" fmla="*/ 0 w 48"/>
              <a:gd name="T5" fmla="*/ 12 h 96"/>
              <a:gd name="T6" fmla="*/ 0 w 48"/>
              <a:gd name="T7" fmla="*/ 20 h 96"/>
              <a:gd name="T8" fmla="*/ 0 w 48"/>
              <a:gd name="T9" fmla="*/ 21 h 96"/>
              <a:gd name="T10" fmla="*/ 0 w 48"/>
              <a:gd name="T11" fmla="*/ 75 h 96"/>
              <a:gd name="T12" fmla="*/ 0 w 48"/>
              <a:gd name="T13" fmla="*/ 83 h 96"/>
              <a:gd name="T14" fmla="*/ 43 w 48"/>
              <a:gd name="T15" fmla="*/ 96 h 96"/>
              <a:gd name="T16" fmla="*/ 44 w 48"/>
              <a:gd name="T17" fmla="*/ 96 h 96"/>
              <a:gd name="T18" fmla="*/ 47 w 48"/>
              <a:gd name="T19" fmla="*/ 95 h 96"/>
              <a:gd name="T20" fmla="*/ 48 w 48"/>
              <a:gd name="T21" fmla="*/ 92 h 96"/>
              <a:gd name="T22" fmla="*/ 48 w 48"/>
              <a:gd name="T23" fmla="*/ 4 h 96"/>
              <a:gd name="T24" fmla="*/ 47 w 48"/>
              <a:gd name="T25" fmla="*/ 1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" h="96">
                <a:moveTo>
                  <a:pt x="47" y="1"/>
                </a:moveTo>
                <a:cubicBezTo>
                  <a:pt x="46" y="0"/>
                  <a:pt x="44" y="0"/>
                  <a:pt x="43" y="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83"/>
                  <a:pt x="0" y="83"/>
                  <a:pt x="0" y="83"/>
                </a:cubicBezTo>
                <a:cubicBezTo>
                  <a:pt x="43" y="96"/>
                  <a:pt x="43" y="96"/>
                  <a:pt x="43" y="96"/>
                </a:cubicBezTo>
                <a:cubicBezTo>
                  <a:pt x="43" y="96"/>
                  <a:pt x="44" y="96"/>
                  <a:pt x="44" y="96"/>
                </a:cubicBezTo>
                <a:cubicBezTo>
                  <a:pt x="45" y="96"/>
                  <a:pt x="46" y="96"/>
                  <a:pt x="47" y="95"/>
                </a:cubicBezTo>
                <a:cubicBezTo>
                  <a:pt x="48" y="94"/>
                  <a:pt x="48" y="93"/>
                  <a:pt x="48" y="9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3"/>
                  <a:pt x="48" y="1"/>
                  <a:pt x="47" y="1"/>
                </a:cubicBezTo>
                <a:close/>
              </a:path>
            </a:pathLst>
          </a:custGeom>
          <a:solidFill>
            <a:srgbClr val="00B8BA"/>
          </a:solidFill>
          <a:ln>
            <a:noFill/>
          </a:ln>
        </p:spPr>
        <p:txBody>
          <a:bodyPr lIns="80296" tIns="40148" rIns="80296" bIns="4014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80" b="0" i="0" u="none" strike="noStrike" kern="1200" cap="none" spc="0" normalizeH="0" baseline="0" noProof="0">
              <a:ln>
                <a:noFill/>
              </a:ln>
              <a:solidFill>
                <a:srgbClr val="00B8B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32" name="矩形 21"/>
          <p:cNvSpPr/>
          <p:nvPr/>
        </p:nvSpPr>
        <p:spPr>
          <a:xfrm>
            <a:off x="8321675" y="4797425"/>
            <a:ext cx="367284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00B8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 here to add your text content. all the material and logical diagrams of this template can be freely edited and replaced and moved.</a:t>
            </a:r>
            <a:endParaRPr lang="en-US" altLang="zh-CN" sz="1400" dirty="0">
              <a:solidFill>
                <a:srgbClr val="00B8B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333" name="矩形 31"/>
          <p:cNvSpPr/>
          <p:nvPr/>
        </p:nvSpPr>
        <p:spPr>
          <a:xfrm>
            <a:off x="8321675" y="4585335"/>
            <a:ext cx="153416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B8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zh-CN" altLang="en-US" sz="1800" b="1" dirty="0">
              <a:solidFill>
                <a:srgbClr val="00B8B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8648700" y="4506913"/>
            <a:ext cx="20638" cy="61913"/>
          </a:xfrm>
          <a:prstGeom prst="rect">
            <a:avLst/>
          </a:prstGeom>
          <a:solidFill>
            <a:srgbClr val="00B8BA"/>
          </a:solidFill>
          <a:ln>
            <a:noFill/>
          </a:ln>
        </p:spPr>
        <p:txBody>
          <a:bodyPr lIns="80296" tIns="40148" rIns="80296" bIns="4014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80" b="0" i="0" u="none" strike="noStrike" kern="1200" cap="none" spc="0" normalizeH="0" baseline="0" noProof="0">
              <a:ln>
                <a:noFill/>
              </a:ln>
              <a:solidFill>
                <a:srgbClr val="00B8B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Freeform 13"/>
          <p:cNvSpPr/>
          <p:nvPr/>
        </p:nvSpPr>
        <p:spPr bwMode="auto">
          <a:xfrm>
            <a:off x="8412163" y="4077018"/>
            <a:ext cx="434975" cy="290513"/>
          </a:xfrm>
          <a:custGeom>
            <a:avLst/>
            <a:gdLst>
              <a:gd name="T0" fmla="*/ 172 w 176"/>
              <a:gd name="T1" fmla="*/ 80 h 112"/>
              <a:gd name="T2" fmla="*/ 176 w 176"/>
              <a:gd name="T3" fmla="*/ 80 h 112"/>
              <a:gd name="T4" fmla="*/ 176 w 176"/>
              <a:gd name="T5" fmla="*/ 12 h 112"/>
              <a:gd name="T6" fmla="*/ 164 w 176"/>
              <a:gd name="T7" fmla="*/ 0 h 112"/>
              <a:gd name="T8" fmla="*/ 12 w 176"/>
              <a:gd name="T9" fmla="*/ 0 h 112"/>
              <a:gd name="T10" fmla="*/ 0 w 176"/>
              <a:gd name="T11" fmla="*/ 12 h 112"/>
              <a:gd name="T12" fmla="*/ 0 w 176"/>
              <a:gd name="T13" fmla="*/ 48 h 112"/>
              <a:gd name="T14" fmla="*/ 4 w 176"/>
              <a:gd name="T15" fmla="*/ 48 h 112"/>
              <a:gd name="T16" fmla="*/ 76 w 176"/>
              <a:gd name="T17" fmla="*/ 48 h 112"/>
              <a:gd name="T18" fmla="*/ 96 w 176"/>
              <a:gd name="T19" fmla="*/ 68 h 112"/>
              <a:gd name="T20" fmla="*/ 96 w 176"/>
              <a:gd name="T21" fmla="*/ 112 h 112"/>
              <a:gd name="T22" fmla="*/ 104 w 176"/>
              <a:gd name="T23" fmla="*/ 112 h 112"/>
              <a:gd name="T24" fmla="*/ 104 w 176"/>
              <a:gd name="T25" fmla="*/ 100 h 112"/>
              <a:gd name="T26" fmla="*/ 124 w 176"/>
              <a:gd name="T27" fmla="*/ 80 h 112"/>
              <a:gd name="T28" fmla="*/ 172 w 176"/>
              <a:gd name="T29" fmla="*/ 8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6" h="112">
                <a:moveTo>
                  <a:pt x="172" y="80"/>
                </a:moveTo>
                <a:cubicBezTo>
                  <a:pt x="174" y="80"/>
                  <a:pt x="175" y="80"/>
                  <a:pt x="176" y="80"/>
                </a:cubicBezTo>
                <a:cubicBezTo>
                  <a:pt x="176" y="12"/>
                  <a:pt x="176" y="12"/>
                  <a:pt x="176" y="12"/>
                </a:cubicBezTo>
                <a:cubicBezTo>
                  <a:pt x="176" y="5"/>
                  <a:pt x="171" y="0"/>
                  <a:pt x="164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48"/>
                  <a:pt x="0" y="48"/>
                  <a:pt x="0" y="48"/>
                </a:cubicBezTo>
                <a:cubicBezTo>
                  <a:pt x="1" y="48"/>
                  <a:pt x="3" y="48"/>
                  <a:pt x="4" y="48"/>
                </a:cubicBezTo>
                <a:cubicBezTo>
                  <a:pt x="76" y="48"/>
                  <a:pt x="76" y="48"/>
                  <a:pt x="76" y="48"/>
                </a:cubicBezTo>
                <a:cubicBezTo>
                  <a:pt x="87" y="48"/>
                  <a:pt x="96" y="57"/>
                  <a:pt x="96" y="68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104" y="112"/>
                  <a:pt x="104" y="112"/>
                  <a:pt x="104" y="112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104" y="89"/>
                  <a:pt x="113" y="80"/>
                  <a:pt x="124" y="80"/>
                </a:cubicBezTo>
                <a:lnTo>
                  <a:pt x="172" y="80"/>
                </a:lnTo>
                <a:close/>
              </a:path>
            </a:pathLst>
          </a:custGeom>
          <a:solidFill>
            <a:srgbClr val="00B8BA"/>
          </a:solidFill>
          <a:ln>
            <a:noFill/>
          </a:ln>
        </p:spPr>
        <p:txBody>
          <a:bodyPr lIns="80296" tIns="40148" rIns="80296" bIns="4014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80" b="0" i="0" u="none" strike="noStrike" kern="1200" cap="none" spc="0" normalizeH="0" baseline="0" noProof="0">
              <a:ln>
                <a:noFill/>
              </a:ln>
              <a:solidFill>
                <a:srgbClr val="00B8B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Freeform 14"/>
          <p:cNvSpPr>
            <a:spLocks noEditPoints="1"/>
          </p:cNvSpPr>
          <p:nvPr/>
        </p:nvSpPr>
        <p:spPr bwMode="auto">
          <a:xfrm>
            <a:off x="8393113" y="4211955"/>
            <a:ext cx="236538" cy="352425"/>
          </a:xfrm>
          <a:custGeom>
            <a:avLst/>
            <a:gdLst>
              <a:gd name="T0" fmla="*/ 84 w 96"/>
              <a:gd name="T1" fmla="*/ 0 h 136"/>
              <a:gd name="T2" fmla="*/ 12 w 96"/>
              <a:gd name="T3" fmla="*/ 0 h 136"/>
              <a:gd name="T4" fmla="*/ 0 w 96"/>
              <a:gd name="T5" fmla="*/ 12 h 136"/>
              <a:gd name="T6" fmla="*/ 0 w 96"/>
              <a:gd name="T7" fmla="*/ 56 h 136"/>
              <a:gd name="T8" fmla="*/ 0 w 96"/>
              <a:gd name="T9" fmla="*/ 64 h 136"/>
              <a:gd name="T10" fmla="*/ 0 w 96"/>
              <a:gd name="T11" fmla="*/ 124 h 136"/>
              <a:gd name="T12" fmla="*/ 12 w 96"/>
              <a:gd name="T13" fmla="*/ 136 h 136"/>
              <a:gd name="T14" fmla="*/ 84 w 96"/>
              <a:gd name="T15" fmla="*/ 136 h 136"/>
              <a:gd name="T16" fmla="*/ 96 w 96"/>
              <a:gd name="T17" fmla="*/ 124 h 136"/>
              <a:gd name="T18" fmla="*/ 96 w 96"/>
              <a:gd name="T19" fmla="*/ 12 h 136"/>
              <a:gd name="T20" fmla="*/ 84 w 96"/>
              <a:gd name="T21" fmla="*/ 0 h 136"/>
              <a:gd name="T22" fmla="*/ 51 w 96"/>
              <a:gd name="T23" fmla="*/ 119 h 136"/>
              <a:gd name="T24" fmla="*/ 48 w 96"/>
              <a:gd name="T25" fmla="*/ 120 h 136"/>
              <a:gd name="T26" fmla="*/ 45 w 96"/>
              <a:gd name="T27" fmla="*/ 119 h 136"/>
              <a:gd name="T28" fmla="*/ 44 w 96"/>
              <a:gd name="T29" fmla="*/ 116 h 136"/>
              <a:gd name="T30" fmla="*/ 45 w 96"/>
              <a:gd name="T31" fmla="*/ 113 h 136"/>
              <a:gd name="T32" fmla="*/ 51 w 96"/>
              <a:gd name="T33" fmla="*/ 113 h 136"/>
              <a:gd name="T34" fmla="*/ 52 w 96"/>
              <a:gd name="T35" fmla="*/ 116 h 136"/>
              <a:gd name="T36" fmla="*/ 51 w 96"/>
              <a:gd name="T37" fmla="*/ 119 h 136"/>
              <a:gd name="T38" fmla="*/ 80 w 96"/>
              <a:gd name="T39" fmla="*/ 100 h 136"/>
              <a:gd name="T40" fmla="*/ 76 w 96"/>
              <a:gd name="T41" fmla="*/ 104 h 136"/>
              <a:gd name="T42" fmla="*/ 20 w 96"/>
              <a:gd name="T43" fmla="*/ 104 h 136"/>
              <a:gd name="T44" fmla="*/ 16 w 96"/>
              <a:gd name="T45" fmla="*/ 100 h 136"/>
              <a:gd name="T46" fmla="*/ 16 w 96"/>
              <a:gd name="T47" fmla="*/ 20 h 136"/>
              <a:gd name="T48" fmla="*/ 20 w 96"/>
              <a:gd name="T49" fmla="*/ 16 h 136"/>
              <a:gd name="T50" fmla="*/ 76 w 96"/>
              <a:gd name="T51" fmla="*/ 16 h 136"/>
              <a:gd name="T52" fmla="*/ 80 w 96"/>
              <a:gd name="T53" fmla="*/ 20 h 136"/>
              <a:gd name="T54" fmla="*/ 80 w 96"/>
              <a:gd name="T55" fmla="*/ 10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6" h="136">
                <a:moveTo>
                  <a:pt x="84" y="0"/>
                </a:move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30"/>
                  <a:pt x="6" y="136"/>
                  <a:pt x="12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91" y="136"/>
                  <a:pt x="96" y="130"/>
                  <a:pt x="96" y="124"/>
                </a:cubicBezTo>
                <a:cubicBezTo>
                  <a:pt x="96" y="12"/>
                  <a:pt x="96" y="12"/>
                  <a:pt x="96" y="12"/>
                </a:cubicBezTo>
                <a:cubicBezTo>
                  <a:pt x="96" y="5"/>
                  <a:pt x="91" y="0"/>
                  <a:pt x="84" y="0"/>
                </a:cubicBezTo>
                <a:close/>
                <a:moveTo>
                  <a:pt x="51" y="119"/>
                </a:moveTo>
                <a:cubicBezTo>
                  <a:pt x="50" y="119"/>
                  <a:pt x="49" y="120"/>
                  <a:pt x="48" y="120"/>
                </a:cubicBezTo>
                <a:cubicBezTo>
                  <a:pt x="47" y="120"/>
                  <a:pt x="46" y="119"/>
                  <a:pt x="45" y="119"/>
                </a:cubicBezTo>
                <a:cubicBezTo>
                  <a:pt x="45" y="118"/>
                  <a:pt x="44" y="117"/>
                  <a:pt x="44" y="116"/>
                </a:cubicBezTo>
                <a:cubicBezTo>
                  <a:pt x="44" y="115"/>
                  <a:pt x="45" y="114"/>
                  <a:pt x="45" y="113"/>
                </a:cubicBezTo>
                <a:cubicBezTo>
                  <a:pt x="47" y="112"/>
                  <a:pt x="49" y="112"/>
                  <a:pt x="51" y="113"/>
                </a:cubicBezTo>
                <a:cubicBezTo>
                  <a:pt x="52" y="114"/>
                  <a:pt x="52" y="115"/>
                  <a:pt x="52" y="116"/>
                </a:cubicBezTo>
                <a:cubicBezTo>
                  <a:pt x="52" y="117"/>
                  <a:pt x="52" y="118"/>
                  <a:pt x="51" y="119"/>
                </a:cubicBezTo>
                <a:close/>
                <a:moveTo>
                  <a:pt x="80" y="100"/>
                </a:moveTo>
                <a:cubicBezTo>
                  <a:pt x="80" y="102"/>
                  <a:pt x="78" y="104"/>
                  <a:pt x="76" y="104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18" y="104"/>
                  <a:pt x="16" y="102"/>
                  <a:pt x="16" y="10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18"/>
                  <a:pt x="18" y="16"/>
                  <a:pt x="20" y="16"/>
                </a:cubicBezTo>
                <a:cubicBezTo>
                  <a:pt x="76" y="16"/>
                  <a:pt x="76" y="16"/>
                  <a:pt x="76" y="16"/>
                </a:cubicBezTo>
                <a:cubicBezTo>
                  <a:pt x="78" y="16"/>
                  <a:pt x="80" y="18"/>
                  <a:pt x="80" y="20"/>
                </a:cubicBezTo>
                <a:lnTo>
                  <a:pt x="80" y="100"/>
                </a:lnTo>
                <a:close/>
              </a:path>
            </a:pathLst>
          </a:custGeom>
          <a:solidFill>
            <a:srgbClr val="00B8BA"/>
          </a:solidFill>
          <a:ln>
            <a:noFill/>
          </a:ln>
        </p:spPr>
        <p:txBody>
          <a:bodyPr lIns="80296" tIns="40148" rIns="80296" bIns="4014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80" b="0" i="0" u="none" strike="noStrike" kern="1200" cap="none" spc="0" normalizeH="0" baseline="0" noProof="0">
              <a:ln>
                <a:noFill/>
              </a:ln>
              <a:solidFill>
                <a:srgbClr val="00B8B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Freeform 15"/>
          <p:cNvSpPr>
            <a:spLocks noEditPoints="1"/>
          </p:cNvSpPr>
          <p:nvPr/>
        </p:nvSpPr>
        <p:spPr bwMode="auto">
          <a:xfrm>
            <a:off x="8689975" y="4296093"/>
            <a:ext cx="176213" cy="268288"/>
          </a:xfrm>
          <a:custGeom>
            <a:avLst/>
            <a:gdLst>
              <a:gd name="T0" fmla="*/ 60 w 72"/>
              <a:gd name="T1" fmla="*/ 0 h 104"/>
              <a:gd name="T2" fmla="*/ 12 w 72"/>
              <a:gd name="T3" fmla="*/ 0 h 104"/>
              <a:gd name="T4" fmla="*/ 0 w 72"/>
              <a:gd name="T5" fmla="*/ 12 h 104"/>
              <a:gd name="T6" fmla="*/ 0 w 72"/>
              <a:gd name="T7" fmla="*/ 92 h 104"/>
              <a:gd name="T8" fmla="*/ 12 w 72"/>
              <a:gd name="T9" fmla="*/ 104 h 104"/>
              <a:gd name="T10" fmla="*/ 60 w 72"/>
              <a:gd name="T11" fmla="*/ 104 h 104"/>
              <a:gd name="T12" fmla="*/ 72 w 72"/>
              <a:gd name="T13" fmla="*/ 92 h 104"/>
              <a:gd name="T14" fmla="*/ 72 w 72"/>
              <a:gd name="T15" fmla="*/ 12 h 104"/>
              <a:gd name="T16" fmla="*/ 60 w 72"/>
              <a:gd name="T17" fmla="*/ 0 h 104"/>
              <a:gd name="T18" fmla="*/ 39 w 72"/>
              <a:gd name="T19" fmla="*/ 87 h 104"/>
              <a:gd name="T20" fmla="*/ 36 w 72"/>
              <a:gd name="T21" fmla="*/ 88 h 104"/>
              <a:gd name="T22" fmla="*/ 33 w 72"/>
              <a:gd name="T23" fmla="*/ 87 h 104"/>
              <a:gd name="T24" fmla="*/ 32 w 72"/>
              <a:gd name="T25" fmla="*/ 84 h 104"/>
              <a:gd name="T26" fmla="*/ 33 w 72"/>
              <a:gd name="T27" fmla="*/ 81 h 104"/>
              <a:gd name="T28" fmla="*/ 39 w 72"/>
              <a:gd name="T29" fmla="*/ 81 h 104"/>
              <a:gd name="T30" fmla="*/ 40 w 72"/>
              <a:gd name="T31" fmla="*/ 84 h 104"/>
              <a:gd name="T32" fmla="*/ 39 w 72"/>
              <a:gd name="T33" fmla="*/ 87 h 104"/>
              <a:gd name="T34" fmla="*/ 56 w 72"/>
              <a:gd name="T35" fmla="*/ 68 h 104"/>
              <a:gd name="T36" fmla="*/ 52 w 72"/>
              <a:gd name="T37" fmla="*/ 72 h 104"/>
              <a:gd name="T38" fmla="*/ 20 w 72"/>
              <a:gd name="T39" fmla="*/ 72 h 104"/>
              <a:gd name="T40" fmla="*/ 16 w 72"/>
              <a:gd name="T41" fmla="*/ 68 h 104"/>
              <a:gd name="T42" fmla="*/ 16 w 72"/>
              <a:gd name="T43" fmla="*/ 20 h 104"/>
              <a:gd name="T44" fmla="*/ 20 w 72"/>
              <a:gd name="T45" fmla="*/ 16 h 104"/>
              <a:gd name="T46" fmla="*/ 52 w 72"/>
              <a:gd name="T47" fmla="*/ 16 h 104"/>
              <a:gd name="T48" fmla="*/ 56 w 72"/>
              <a:gd name="T49" fmla="*/ 20 h 104"/>
              <a:gd name="T50" fmla="*/ 56 w 72"/>
              <a:gd name="T51" fmla="*/ 68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2" h="104">
                <a:moveTo>
                  <a:pt x="60" y="0"/>
                </a:move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8"/>
                  <a:pt x="6" y="104"/>
                  <a:pt x="12" y="10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7" y="104"/>
                  <a:pt x="72" y="98"/>
                  <a:pt x="72" y="92"/>
                </a:cubicBezTo>
                <a:cubicBezTo>
                  <a:pt x="72" y="12"/>
                  <a:pt x="72" y="12"/>
                  <a:pt x="72" y="12"/>
                </a:cubicBezTo>
                <a:cubicBezTo>
                  <a:pt x="72" y="5"/>
                  <a:pt x="67" y="0"/>
                  <a:pt x="60" y="0"/>
                </a:cubicBezTo>
                <a:close/>
                <a:moveTo>
                  <a:pt x="39" y="87"/>
                </a:moveTo>
                <a:cubicBezTo>
                  <a:pt x="38" y="87"/>
                  <a:pt x="37" y="88"/>
                  <a:pt x="36" y="88"/>
                </a:cubicBezTo>
                <a:cubicBezTo>
                  <a:pt x="35" y="88"/>
                  <a:pt x="34" y="87"/>
                  <a:pt x="33" y="87"/>
                </a:cubicBezTo>
                <a:cubicBezTo>
                  <a:pt x="33" y="86"/>
                  <a:pt x="32" y="85"/>
                  <a:pt x="32" y="84"/>
                </a:cubicBezTo>
                <a:cubicBezTo>
                  <a:pt x="32" y="83"/>
                  <a:pt x="33" y="82"/>
                  <a:pt x="33" y="81"/>
                </a:cubicBezTo>
                <a:cubicBezTo>
                  <a:pt x="35" y="80"/>
                  <a:pt x="38" y="80"/>
                  <a:pt x="39" y="81"/>
                </a:cubicBezTo>
                <a:cubicBezTo>
                  <a:pt x="40" y="82"/>
                  <a:pt x="40" y="83"/>
                  <a:pt x="40" y="84"/>
                </a:cubicBezTo>
                <a:cubicBezTo>
                  <a:pt x="40" y="85"/>
                  <a:pt x="40" y="86"/>
                  <a:pt x="39" y="87"/>
                </a:cubicBezTo>
                <a:close/>
                <a:moveTo>
                  <a:pt x="56" y="68"/>
                </a:moveTo>
                <a:cubicBezTo>
                  <a:pt x="56" y="70"/>
                  <a:pt x="54" y="72"/>
                  <a:pt x="52" y="72"/>
                </a:cubicBezTo>
                <a:cubicBezTo>
                  <a:pt x="20" y="72"/>
                  <a:pt x="20" y="72"/>
                  <a:pt x="20" y="72"/>
                </a:cubicBezTo>
                <a:cubicBezTo>
                  <a:pt x="18" y="72"/>
                  <a:pt x="16" y="70"/>
                  <a:pt x="16" y="68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18"/>
                  <a:pt x="18" y="16"/>
                  <a:pt x="20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4" y="16"/>
                  <a:pt x="56" y="18"/>
                  <a:pt x="56" y="20"/>
                </a:cubicBezTo>
                <a:lnTo>
                  <a:pt x="56" y="68"/>
                </a:lnTo>
                <a:close/>
              </a:path>
            </a:pathLst>
          </a:custGeom>
          <a:solidFill>
            <a:srgbClr val="00B8BA"/>
          </a:solidFill>
          <a:ln>
            <a:noFill/>
          </a:ln>
        </p:spPr>
        <p:txBody>
          <a:bodyPr lIns="80296" tIns="40148" rIns="80296" bIns="4014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80" b="0" i="0" u="none" strike="noStrike" kern="1200" cap="none" spc="0" normalizeH="0" baseline="0" noProof="0">
              <a:ln>
                <a:noFill/>
              </a:ln>
              <a:solidFill>
                <a:srgbClr val="00B8B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3338" name="组合 1"/>
          <p:cNvGrpSpPr/>
          <p:nvPr/>
        </p:nvGrpSpPr>
        <p:grpSpPr>
          <a:xfrm>
            <a:off x="495300" y="2203450"/>
            <a:ext cx="3597275" cy="3598863"/>
            <a:chOff x="6249983" y="2699291"/>
            <a:chExt cx="1891940" cy="1891940"/>
          </a:xfrm>
        </p:grpSpPr>
        <p:sp>
          <p:nvSpPr>
            <p:cNvPr id="31" name="菱形 30"/>
            <p:cNvSpPr/>
            <p:nvPr/>
          </p:nvSpPr>
          <p:spPr>
            <a:xfrm>
              <a:off x="6249983" y="2699291"/>
              <a:ext cx="1891940" cy="189194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菱形 31"/>
            <p:cNvSpPr/>
            <p:nvPr/>
          </p:nvSpPr>
          <p:spPr>
            <a:xfrm>
              <a:off x="6491632" y="2932537"/>
              <a:ext cx="1408641" cy="1408641"/>
            </a:xfrm>
            <a:prstGeom prst="diamond">
              <a:avLst/>
            </a:prstGeom>
            <a:solidFill>
              <a:srgbClr val="00B8BA"/>
            </a:solidFill>
            <a:ln>
              <a:noFill/>
            </a:ln>
            <a:effectLst>
              <a:outerShdw blurRad="2159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322" name="矩形 20"/>
          <p:cNvSpPr/>
          <p:nvPr/>
        </p:nvSpPr>
        <p:spPr>
          <a:xfrm>
            <a:off x="4332605" y="1475740"/>
            <a:ext cx="7451725" cy="3538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en-IN" altLang="zh-CN" b="1" dirty="0">
                <a:solidFill>
                  <a:srgbClr val="00B8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Improved efficiency in toll collection and parking management</a:t>
            </a:r>
            <a:endParaRPr lang="en-IN" altLang="zh-CN" b="1" dirty="0">
              <a:solidFill>
                <a:srgbClr val="00B8B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lv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en-IN" altLang="zh-CN" b="1" dirty="0">
                <a:solidFill>
                  <a:srgbClr val="00B8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Enhanced security and reduced vehicle theft.</a:t>
            </a:r>
            <a:endParaRPr lang="en-IN" altLang="zh-CN" b="1" dirty="0">
              <a:solidFill>
                <a:srgbClr val="00B8B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lv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en-IN" altLang="zh-CN" b="1" dirty="0">
                <a:solidFill>
                  <a:srgbClr val="00B8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Streamed fleet management and optimization.</a:t>
            </a:r>
            <a:endParaRPr lang="en-IN" altLang="zh-CN" b="1" dirty="0">
              <a:solidFill>
                <a:srgbClr val="00B8B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lv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en-IN" altLang="zh-CN" b="1" dirty="0">
                <a:solidFill>
                  <a:srgbClr val="00B8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Reduced carbon footprint and environmental impact. </a:t>
            </a:r>
            <a:endParaRPr lang="en-IN" altLang="zh-CN" b="1" dirty="0">
              <a:solidFill>
                <a:srgbClr val="00B8B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318" name="文本框 7"/>
          <p:cNvSpPr txBox="1"/>
          <p:nvPr/>
        </p:nvSpPr>
        <p:spPr>
          <a:xfrm>
            <a:off x="861060" y="294640"/>
            <a:ext cx="5950585" cy="645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IN" altLang="zh-CN" dirty="0">
                <a:solidFill>
                  <a:srgbClr val="00B8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Present the benefits of  implementing the EVI system</a:t>
            </a:r>
            <a:endParaRPr lang="en-IN" altLang="zh-CN" dirty="0">
              <a:solidFill>
                <a:srgbClr val="00B8B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448628" y="626745"/>
            <a:ext cx="622300" cy="622300"/>
          </a:xfrm>
          <a:prstGeom prst="diamond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551815" y="730250"/>
            <a:ext cx="415925" cy="415925"/>
          </a:xfrm>
          <a:prstGeom prst="diamond">
            <a:avLst/>
          </a:prstGeom>
          <a:solidFill>
            <a:srgbClr val="00B8BA"/>
          </a:solidFill>
          <a:ln>
            <a:noFill/>
          </a:ln>
          <a:effectLst>
            <a:outerShdw blurRad="2159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350" name="矩形 63"/>
          <p:cNvSpPr/>
          <p:nvPr/>
        </p:nvSpPr>
        <p:spPr>
          <a:xfrm>
            <a:off x="5749925" y="571183"/>
            <a:ext cx="4024313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00B8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 here to add your text content. all the material and logical diagrams of this template can be freely edited and replaced and moved.</a:t>
            </a:r>
            <a:endParaRPr lang="en-US" altLang="zh-CN" sz="1400" dirty="0">
              <a:solidFill>
                <a:srgbClr val="00B8B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351" name="矩形 68"/>
          <p:cNvSpPr/>
          <p:nvPr/>
        </p:nvSpPr>
        <p:spPr>
          <a:xfrm>
            <a:off x="8325485" y="258445"/>
            <a:ext cx="150622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B8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zh-CN" altLang="en-US" sz="1800" b="1" dirty="0">
              <a:solidFill>
                <a:srgbClr val="00B8BA"/>
              </a:solidFill>
            </a:endParaRPr>
          </a:p>
        </p:txBody>
      </p:sp>
      <p:sp>
        <p:nvSpPr>
          <p:cNvPr id="14353" name="矩形 73"/>
          <p:cNvSpPr/>
          <p:nvPr/>
        </p:nvSpPr>
        <p:spPr>
          <a:xfrm>
            <a:off x="5818188" y="2260918"/>
            <a:ext cx="3970337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00B8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 here to add your text content. all the material and logical diagrams of this template can be freely edited and replaced and moved.</a:t>
            </a:r>
            <a:endParaRPr lang="en-US" altLang="zh-CN" sz="1400" dirty="0">
              <a:solidFill>
                <a:srgbClr val="00B8B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354" name="矩形 78"/>
          <p:cNvSpPr/>
          <p:nvPr/>
        </p:nvSpPr>
        <p:spPr>
          <a:xfrm>
            <a:off x="8340090" y="1950085"/>
            <a:ext cx="150558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B8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zh-CN" altLang="en-US" sz="1800" b="1" dirty="0">
              <a:solidFill>
                <a:srgbClr val="00B8BA"/>
              </a:solidFill>
            </a:endParaRPr>
          </a:p>
        </p:txBody>
      </p:sp>
      <p:sp>
        <p:nvSpPr>
          <p:cNvPr id="14356" name="矩形 80"/>
          <p:cNvSpPr/>
          <p:nvPr/>
        </p:nvSpPr>
        <p:spPr>
          <a:xfrm>
            <a:off x="5878513" y="3846195"/>
            <a:ext cx="3922712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00B8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 here to add your text content. all the material and logical diagrams of this template can be freely edited and replaced and moved.</a:t>
            </a:r>
            <a:endParaRPr lang="en-US" altLang="zh-CN" sz="1400" dirty="0">
              <a:solidFill>
                <a:srgbClr val="00B8B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357" name="矩形 85"/>
          <p:cNvSpPr/>
          <p:nvPr/>
        </p:nvSpPr>
        <p:spPr>
          <a:xfrm>
            <a:off x="8352790" y="3535045"/>
            <a:ext cx="150749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B8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zh-CN" altLang="en-US" sz="1800" b="1" dirty="0">
              <a:solidFill>
                <a:srgbClr val="00B8BA"/>
              </a:solidFill>
            </a:endParaRPr>
          </a:p>
        </p:txBody>
      </p:sp>
      <p:sp>
        <p:nvSpPr>
          <p:cNvPr id="14359" name="矩形 87"/>
          <p:cNvSpPr/>
          <p:nvPr/>
        </p:nvSpPr>
        <p:spPr>
          <a:xfrm>
            <a:off x="5978525" y="5491163"/>
            <a:ext cx="3871913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00B8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 here to add your text content. all the material and logical diagrams of this template can be freely edited and replaced and moved.</a:t>
            </a:r>
            <a:endParaRPr lang="en-US" altLang="zh-CN" sz="1400" dirty="0">
              <a:solidFill>
                <a:srgbClr val="00B8B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360" name="矩形 92"/>
          <p:cNvSpPr/>
          <p:nvPr/>
        </p:nvSpPr>
        <p:spPr>
          <a:xfrm>
            <a:off x="8451850" y="5180330"/>
            <a:ext cx="14573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B8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zh-CN" altLang="en-US" sz="1800" b="1" dirty="0">
              <a:solidFill>
                <a:srgbClr val="00B8B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52220" y="441325"/>
            <a:ext cx="10297160" cy="3999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5400"/>
              <a:t>Challenges and Sollutions:</a:t>
            </a:r>
            <a:endParaRPr lang="en-IN" altLang="en-US" sz="5400"/>
          </a:p>
          <a:p>
            <a:r>
              <a:rPr lang="en-IN" altLang="en-US" sz="4000"/>
              <a:t>                                                                                        </a:t>
            </a:r>
            <a:endParaRPr lang="en-IN" altLang="en-US" sz="4000"/>
          </a:p>
          <a:p>
            <a:pPr>
              <a:buFont typeface="Wingdings" panose="05000000000000000000" charset="0"/>
              <a:buChar char="Ø"/>
            </a:pPr>
            <a:r>
              <a:rPr lang="en-IN" altLang="en-US" sz="4000"/>
              <a:t>Cost and infrastructure requirements.</a:t>
            </a:r>
            <a:endParaRPr lang="en-IN" altLang="en-US" sz="4000"/>
          </a:p>
          <a:p>
            <a:pPr>
              <a:buFont typeface="Wingdings" panose="05000000000000000000" charset="0"/>
              <a:buChar char="Ø"/>
            </a:pPr>
            <a:r>
              <a:rPr lang="en-IN" altLang="en-US" sz="4000"/>
              <a:t> Privacy and data security concerns.</a:t>
            </a:r>
            <a:endParaRPr lang="en-IN" altLang="en-US" sz="4000"/>
          </a:p>
          <a:p>
            <a:pPr>
              <a:buFont typeface="Wingdings" panose="05000000000000000000" charset="0"/>
              <a:buChar char="Ø"/>
            </a:pPr>
            <a:r>
              <a:rPr lang="en-IN" altLang="en-US" sz="4000"/>
              <a:t>Interoperability with differnet EV  </a:t>
            </a:r>
            <a:endParaRPr lang="en-IN" altLang="en-US" sz="4000"/>
          </a:p>
          <a:p>
            <a:r>
              <a:rPr lang="en-IN" altLang="en-US" sz="4000"/>
              <a:t>models and manufactures.	</a:t>
            </a:r>
            <a:endParaRPr lang="en-IN" altLang="en-US"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38" name="组合 1"/>
          <p:cNvGrpSpPr/>
          <p:nvPr/>
        </p:nvGrpSpPr>
        <p:grpSpPr>
          <a:xfrm>
            <a:off x="102870" y="1026160"/>
            <a:ext cx="3597275" cy="3598863"/>
            <a:chOff x="6249983" y="2699291"/>
            <a:chExt cx="1891940" cy="1891940"/>
          </a:xfrm>
        </p:grpSpPr>
        <p:sp>
          <p:nvSpPr>
            <p:cNvPr id="3" name="菱形 30"/>
            <p:cNvSpPr/>
            <p:nvPr/>
          </p:nvSpPr>
          <p:spPr>
            <a:xfrm>
              <a:off x="6249983" y="2699291"/>
              <a:ext cx="1891940" cy="189194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菱形 31"/>
            <p:cNvSpPr/>
            <p:nvPr/>
          </p:nvSpPr>
          <p:spPr>
            <a:xfrm>
              <a:off x="6491632" y="2932537"/>
              <a:ext cx="1408641" cy="1408641"/>
            </a:xfrm>
            <a:prstGeom prst="diamond">
              <a:avLst/>
            </a:prstGeom>
            <a:solidFill>
              <a:srgbClr val="00B8BA"/>
            </a:solidFill>
            <a:ln>
              <a:noFill/>
            </a:ln>
            <a:effectLst>
              <a:outerShdw blurRad="2159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3700145" y="281940"/>
            <a:ext cx="8501380" cy="61855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3200"/>
              <a:t>Future trends:</a:t>
            </a:r>
            <a:endParaRPr lang="en-IN" altLang="en-US" sz="3200"/>
          </a:p>
          <a:p>
            <a:endParaRPr lang="en-IN" altLang="en-US" sz="2800"/>
          </a:p>
          <a:p>
            <a:r>
              <a:rPr lang="en-IN" altLang="en-US" sz="2800"/>
              <a:t>Design and implementation the communication scheme </a:t>
            </a:r>
            <a:endParaRPr lang="en-IN" altLang="en-US" sz="2800"/>
          </a:p>
          <a:p>
            <a:r>
              <a:rPr lang="en-IN" altLang="en-US" sz="2800"/>
              <a:t>between the road-side reader and communication center.</a:t>
            </a:r>
            <a:endParaRPr lang="en-IN" altLang="en-US" sz="2800"/>
          </a:p>
          <a:p>
            <a:r>
              <a:rPr lang="en-IN" altLang="en-US" sz="2800"/>
              <a:t>Collecting real time data about the traffic state and using </a:t>
            </a:r>
            <a:endParaRPr lang="en-IN" altLang="en-US" sz="2800"/>
          </a:p>
          <a:p>
            <a:r>
              <a:rPr lang="en-IN" altLang="en-US" sz="2800"/>
              <a:t>the vehicles to forward this data to the traffic</a:t>
            </a:r>
            <a:endParaRPr lang="en-IN" altLang="en-US" sz="2800"/>
          </a:p>
          <a:p>
            <a:r>
              <a:rPr lang="en-IN" altLang="en-US" sz="2800"/>
              <a:t> control center.this could lead to better utilization </a:t>
            </a:r>
            <a:endParaRPr lang="en-IN" altLang="en-US" sz="2800"/>
          </a:p>
          <a:p>
            <a:r>
              <a:rPr lang="en-IN" altLang="en-US" sz="2800"/>
              <a:t>of the transportation infra-structure.</a:t>
            </a:r>
            <a:endParaRPr lang="en-IN" altLang="en-US" sz="2800"/>
          </a:p>
          <a:p>
            <a:r>
              <a:rPr lang="en-IN" altLang="en-US" sz="2800"/>
              <a:t>Ambulance alarm application on EVI system which </a:t>
            </a:r>
            <a:endParaRPr lang="en-IN" altLang="en-US" sz="2800"/>
          </a:p>
          <a:p>
            <a:r>
              <a:rPr lang="en-IN" altLang="en-US" sz="2800"/>
              <a:t>allows communication directly with the vehicles on</a:t>
            </a:r>
            <a:endParaRPr lang="en-IN" altLang="en-US" sz="2800"/>
          </a:p>
          <a:p>
            <a:r>
              <a:rPr lang="en-IN" altLang="en-US" sz="2800"/>
              <a:t> the road giving them a warning to clear the way.</a:t>
            </a:r>
            <a:endParaRPr lang="en-IN" altLang="en-US" sz="2800"/>
          </a:p>
          <a:p>
            <a:r>
              <a:rPr lang="en-IN" altLang="en-US" sz="2800"/>
              <a:t>Estblishing vehicle to vehicle communication to </a:t>
            </a:r>
            <a:endParaRPr lang="en-IN" altLang="en-US" sz="2800"/>
          </a:p>
          <a:p>
            <a:r>
              <a:rPr lang="en-IN" altLang="en-US" sz="2800"/>
              <a:t>forward useful messages </a:t>
            </a:r>
            <a:endParaRPr lang="en-IN" altLang="en-US" sz="2800"/>
          </a:p>
          <a:p>
            <a:r>
              <a:rPr lang="en-IN" altLang="en-US" sz="2800"/>
              <a:t>about the traffic.</a:t>
            </a:r>
            <a:endParaRPr lang="en-IN" alt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648335" y="855980"/>
            <a:ext cx="9836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4000"/>
              <a:t>EVI:</a:t>
            </a:r>
            <a:endParaRPr lang="en-IN" altLang="en-US" sz="4000"/>
          </a:p>
        </p:txBody>
      </p:sp>
      <p:sp>
        <p:nvSpPr>
          <p:cNvPr id="5" name="Text Box 4"/>
          <p:cNvSpPr txBox="1"/>
          <p:nvPr/>
        </p:nvSpPr>
        <p:spPr>
          <a:xfrm>
            <a:off x="1734820" y="2078355"/>
            <a:ext cx="971296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800"/>
              <a:t>This system will to avoid the accident of all vehicles to using RF-ID </a:t>
            </a:r>
            <a:endParaRPr lang="en-IN" altLang="en-US" sz="2800"/>
          </a:p>
          <a:p>
            <a:r>
              <a:rPr lang="en-IN" altLang="en-US" sz="2800"/>
              <a:t>communication.</a:t>
            </a:r>
            <a:endParaRPr lang="en-IN" altLang="en-US" sz="2800"/>
          </a:p>
          <a:p>
            <a:r>
              <a:rPr lang="en-IN" altLang="en-US" sz="2800"/>
              <a:t>It sends the messages to the each vehicle to reduce the speed.</a:t>
            </a:r>
            <a:endParaRPr lang="en-IN" altLang="en-US" sz="2800"/>
          </a:p>
          <a:p>
            <a:r>
              <a:rPr lang="en-IN" altLang="en-US" sz="2800"/>
              <a:t>Otherwise it controls the speed automatically by using ABS.</a:t>
            </a:r>
            <a:endParaRPr lang="en-IN" altLang="en-US" sz="2800"/>
          </a:p>
          <a:p>
            <a:r>
              <a:rPr lang="en-IN" altLang="en-US" sz="2800"/>
              <a:t>		</a:t>
            </a:r>
            <a:endParaRPr lang="en-IN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2435860" y="0"/>
            <a:ext cx="6490335" cy="6461760"/>
          </a:xfrm>
          <a:prstGeom prst="diamond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3684905" y="1219200"/>
            <a:ext cx="3991610" cy="4234180"/>
          </a:xfrm>
          <a:prstGeom prst="diamond">
            <a:avLst/>
          </a:prstGeom>
          <a:solidFill>
            <a:srgbClr val="00B8BA"/>
          </a:solidFill>
          <a:ln>
            <a:noFill/>
          </a:ln>
          <a:effectLst>
            <a:outerShdw blurRad="2159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THANKING YOU</a:t>
            </a:r>
            <a:endParaRPr kumimoji="0" lang="en-IN" altLang="zh-CN" sz="32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组合 2"/>
          <p:cNvGrpSpPr/>
          <p:nvPr/>
        </p:nvGrpSpPr>
        <p:grpSpPr>
          <a:xfrm>
            <a:off x="-512762" y="-1385887"/>
            <a:ext cx="4752975" cy="7405687"/>
            <a:chOff x="-1905000" y="-552450"/>
            <a:chExt cx="6813550" cy="10617901"/>
          </a:xfrm>
        </p:grpSpPr>
        <p:sp>
          <p:nvSpPr>
            <p:cNvPr id="14" name="菱形 13"/>
            <p:cNvSpPr/>
            <p:nvPr/>
          </p:nvSpPr>
          <p:spPr>
            <a:xfrm>
              <a:off x="746125" y="-552450"/>
              <a:ext cx="4162425" cy="4162425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菱形 27"/>
            <p:cNvSpPr/>
            <p:nvPr/>
          </p:nvSpPr>
          <p:spPr>
            <a:xfrm>
              <a:off x="-1905000" y="2154238"/>
              <a:ext cx="3810000" cy="381000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菱形 28"/>
            <p:cNvSpPr/>
            <p:nvPr/>
          </p:nvSpPr>
          <p:spPr>
            <a:xfrm>
              <a:off x="746125" y="5111784"/>
              <a:ext cx="3810000" cy="3810001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菱形 9"/>
            <p:cNvSpPr/>
            <p:nvPr/>
          </p:nvSpPr>
          <p:spPr>
            <a:xfrm>
              <a:off x="-1240090" y="7768654"/>
              <a:ext cx="2296797" cy="2296797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105" name="文本框 17"/>
          <p:cNvSpPr txBox="1"/>
          <p:nvPr/>
        </p:nvSpPr>
        <p:spPr>
          <a:xfrm>
            <a:off x="5841048" y="4837430"/>
            <a:ext cx="2730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just" eaLnBrk="1" hangingPunct="1"/>
            <a:r>
              <a:rPr lang="zh-CN" altLang="en-US" sz="2400" dirty="0">
                <a:solidFill>
                  <a:srgbClr val="00B8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zh-CN" altLang="en-US" sz="2400" dirty="0">
              <a:solidFill>
                <a:srgbClr val="00B8B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41365" y="1270"/>
            <a:ext cx="5600700" cy="6856413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altLang="zh-CN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71260" y="501650"/>
            <a:ext cx="27381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4000"/>
              <a:t>introduction</a:t>
            </a:r>
            <a:endParaRPr lang="en-IN" altLang="en-US" sz="4000"/>
          </a:p>
        </p:txBody>
      </p:sp>
      <p:sp>
        <p:nvSpPr>
          <p:cNvPr id="5" name="Text Box 4"/>
          <p:cNvSpPr txBox="1"/>
          <p:nvPr/>
        </p:nvSpPr>
        <p:spPr>
          <a:xfrm>
            <a:off x="3994150" y="2122805"/>
            <a:ext cx="81203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742950" lvl="1" indent="-285750" algn="ctr">
              <a:buFont typeface="Wingdings" panose="05000000000000000000" charset="0"/>
              <a:buChar char="Ø"/>
            </a:pPr>
            <a:r>
              <a:rPr lang="en-IN" altLang="en-US" sz="2400"/>
              <a:t>introduce the concept of an intelligent city and its objectiv</a:t>
            </a:r>
            <a:endParaRPr lang="en-IN" altLang="en-US" sz="2400"/>
          </a:p>
          <a:p>
            <a:pPr marL="742950" lvl="1" indent="-285750" algn="ctr">
              <a:buFont typeface="Wingdings" panose="05000000000000000000" charset="0"/>
              <a:buChar char="Ø"/>
            </a:pPr>
            <a:r>
              <a:rPr lang="en-IN" altLang="en-US" sz="2400"/>
              <a:t>Highlight the importance of sustainable transportation in </a:t>
            </a:r>
            <a:endParaRPr lang="en-IN" altLang="en-US" sz="2400"/>
          </a:p>
          <a:p>
            <a:pPr lvl="1" algn="ctr">
              <a:buFont typeface="Wingdings" panose="05000000000000000000" charset="0"/>
            </a:pPr>
            <a:r>
              <a:rPr lang="en-IN" altLang="en-US" sz="2400"/>
              <a:t>smart cities.</a:t>
            </a:r>
            <a:endParaRPr lang="en-IN" altLang="en-US" sz="2400"/>
          </a:p>
          <a:p>
            <a:pPr lvl="1" algn="ctr">
              <a:buFont typeface="Wingdings" panose="05000000000000000000" charset="0"/>
              <a:buChar char="Ø"/>
            </a:pPr>
            <a:r>
              <a:rPr lang="en-IN" altLang="en-US" sz="2400"/>
              <a:t>introduce the topic of Electronic vechicle verification(EVI)</a:t>
            </a:r>
            <a:endParaRPr lang="en-IN" altLang="en-US" sz="2400"/>
          </a:p>
          <a:p>
            <a:pPr lvl="1" algn="ctr">
              <a:buFont typeface="Wingdings" panose="05000000000000000000" charset="0"/>
            </a:pPr>
            <a:r>
              <a:rPr lang="en-IN" altLang="en-US" sz="2400"/>
              <a:t>and its role in the intelligent city.</a:t>
            </a:r>
            <a:endParaRPr lang="en-IN" alt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7013575" y="31565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组合 2"/>
          <p:cNvGrpSpPr/>
          <p:nvPr/>
        </p:nvGrpSpPr>
        <p:grpSpPr>
          <a:xfrm>
            <a:off x="-512762" y="-1385887"/>
            <a:ext cx="4752975" cy="7405687"/>
            <a:chOff x="-1905000" y="-552450"/>
            <a:chExt cx="6813550" cy="10617901"/>
          </a:xfrm>
        </p:grpSpPr>
        <p:sp>
          <p:nvSpPr>
            <p:cNvPr id="14" name="菱形 13"/>
            <p:cNvSpPr/>
            <p:nvPr/>
          </p:nvSpPr>
          <p:spPr>
            <a:xfrm>
              <a:off x="746125" y="-552450"/>
              <a:ext cx="4162425" cy="4162425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菱形 27"/>
            <p:cNvSpPr/>
            <p:nvPr/>
          </p:nvSpPr>
          <p:spPr>
            <a:xfrm>
              <a:off x="-1905000" y="2154238"/>
              <a:ext cx="3810000" cy="381000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菱形 28"/>
            <p:cNvSpPr/>
            <p:nvPr/>
          </p:nvSpPr>
          <p:spPr>
            <a:xfrm>
              <a:off x="746125" y="5111784"/>
              <a:ext cx="3810000" cy="3810001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" name="菱形 9"/>
            <p:cNvSpPr/>
            <p:nvPr/>
          </p:nvSpPr>
          <p:spPr>
            <a:xfrm>
              <a:off x="-1240090" y="7768654"/>
              <a:ext cx="2296797" cy="2296797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4799965" y="1158240"/>
            <a:ext cx="53282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3600"/>
              <a:t>What is Electronic vechicle?</a:t>
            </a:r>
            <a:endParaRPr lang="en-IN" altLang="en-US" sz="3600"/>
          </a:p>
          <a:p>
            <a:endParaRPr lang="en-IN" altLang="en-US" sz="3600"/>
          </a:p>
        </p:txBody>
      </p:sp>
      <p:sp>
        <p:nvSpPr>
          <p:cNvPr id="6" name="Text Box 5"/>
          <p:cNvSpPr txBox="1"/>
          <p:nvPr/>
        </p:nvSpPr>
        <p:spPr>
          <a:xfrm>
            <a:off x="4240530" y="2357120"/>
            <a:ext cx="7291070" cy="3538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800"/>
              <a:t>Define Electronic vehicle identification (EVI)as </a:t>
            </a:r>
            <a:endParaRPr lang="en-IN" altLang="en-US" sz="2800"/>
          </a:p>
          <a:p>
            <a:pPr>
              <a:buFont typeface="Wingdings" panose="05000000000000000000" charset="0"/>
            </a:pPr>
            <a:r>
              <a:rPr lang="en-IN" altLang="en-US" sz="2800"/>
              <a:t>a system that uses electronic tags or devices to</a:t>
            </a:r>
            <a:endParaRPr lang="en-IN" altLang="en-US" sz="2800"/>
          </a:p>
          <a:p>
            <a:pPr>
              <a:buFont typeface="Wingdings" panose="05000000000000000000" charset="0"/>
            </a:pPr>
            <a:r>
              <a:rPr lang="en-IN" altLang="en-US" sz="2800"/>
              <a:t> identify and track vehicles.</a:t>
            </a:r>
            <a:endParaRPr lang="en-IN" altLang="en-US" sz="2800"/>
          </a:p>
          <a:p>
            <a:pPr>
              <a:buFont typeface="Wingdings" panose="05000000000000000000" charset="0"/>
              <a:buChar char="Ø"/>
            </a:pPr>
            <a:r>
              <a:rPr lang="en-IN" altLang="en-US" sz="2800"/>
              <a:t>Explain how EVI enables efficient management </a:t>
            </a:r>
            <a:endParaRPr lang="en-IN" altLang="en-US" sz="2800"/>
          </a:p>
          <a:p>
            <a:pPr>
              <a:buFont typeface="Wingdings" panose="05000000000000000000" charset="0"/>
            </a:pPr>
            <a:r>
              <a:rPr lang="en-IN" altLang="en-US" sz="2800"/>
              <a:t>of transportation systems in smart cities.</a:t>
            </a:r>
            <a:endParaRPr lang="en-IN" altLang="en-US" sz="2800"/>
          </a:p>
          <a:p>
            <a:pPr>
              <a:buFont typeface="Wingdings" panose="05000000000000000000" charset="0"/>
              <a:buChar char="Ø"/>
            </a:pPr>
            <a:r>
              <a:rPr lang="en-IN" altLang="en-US" sz="2800"/>
              <a:t>highlights the benefits of EVI,such as reducing</a:t>
            </a:r>
            <a:endParaRPr lang="en-IN" altLang="en-US" sz="2800"/>
          </a:p>
          <a:p>
            <a:pPr>
              <a:buFont typeface="Wingdings" panose="05000000000000000000" charset="0"/>
            </a:pPr>
            <a:r>
              <a:rPr lang="en-IN" altLang="en-US" sz="2800"/>
              <a:t>congestion,improving traffic flow,and enabling</a:t>
            </a:r>
            <a:endParaRPr lang="en-IN" altLang="en-US" sz="2800"/>
          </a:p>
          <a:p>
            <a:pPr>
              <a:buFont typeface="Wingdings" panose="05000000000000000000" charset="0"/>
            </a:pPr>
            <a:r>
              <a:rPr lang="en-IN" altLang="en-US" sz="2800"/>
              <a:t> intelligent transportation solutions.</a:t>
            </a:r>
            <a:endParaRPr lang="en-I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252413" y="177800"/>
            <a:ext cx="622300" cy="6223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IN" altLang="zh-CN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355600" y="273050"/>
            <a:ext cx="415925" cy="415925"/>
          </a:xfrm>
          <a:prstGeom prst="diamond">
            <a:avLst/>
          </a:prstGeom>
          <a:solidFill>
            <a:srgbClr val="00B8BA"/>
          </a:solidFill>
          <a:ln>
            <a:noFill/>
          </a:ln>
          <a:effectLst>
            <a:outerShdw blurRad="2159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50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6058" y="1297623"/>
            <a:ext cx="6584950" cy="4273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任意多边形 9"/>
          <p:cNvSpPr/>
          <p:nvPr/>
        </p:nvSpPr>
        <p:spPr>
          <a:xfrm>
            <a:off x="6100128" y="1157605"/>
            <a:ext cx="3630613" cy="4289425"/>
          </a:xfrm>
          <a:custGeom>
            <a:avLst/>
            <a:gdLst>
              <a:gd name="connsiteX0" fmla="*/ 3295471 w 3631435"/>
              <a:gd name="connsiteY0" fmla="*/ 0 h 4289585"/>
              <a:gd name="connsiteX1" fmla="*/ 3631435 w 3631435"/>
              <a:gd name="connsiteY1" fmla="*/ 0 h 4289585"/>
              <a:gd name="connsiteX2" fmla="*/ 378814 w 3631435"/>
              <a:gd name="connsiteY2" fmla="*/ 4289585 h 4289585"/>
              <a:gd name="connsiteX3" fmla="*/ 0 w 3631435"/>
              <a:gd name="connsiteY3" fmla="*/ 4289585 h 428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1435" h="4289585">
                <a:moveTo>
                  <a:pt x="3295471" y="0"/>
                </a:moveTo>
                <a:lnTo>
                  <a:pt x="3631435" y="0"/>
                </a:lnTo>
                <a:lnTo>
                  <a:pt x="378814" y="4289585"/>
                </a:lnTo>
                <a:lnTo>
                  <a:pt x="0" y="42895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9995218" y="1286510"/>
            <a:ext cx="3306763" cy="4284663"/>
          </a:xfrm>
          <a:custGeom>
            <a:avLst/>
            <a:gdLst>
              <a:gd name="connsiteX0" fmla="*/ 3292126 w 3292126"/>
              <a:gd name="connsiteY0" fmla="*/ 0 h 4285231"/>
              <a:gd name="connsiteX1" fmla="*/ 3292126 w 3292126"/>
              <a:gd name="connsiteY1" fmla="*/ 443130 h 4285231"/>
              <a:gd name="connsiteX2" fmla="*/ 378814 w 3292126"/>
              <a:gd name="connsiteY2" fmla="*/ 4285231 h 4285231"/>
              <a:gd name="connsiteX3" fmla="*/ 0 w 3292126"/>
              <a:gd name="connsiteY3" fmla="*/ 4285231 h 428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2126" h="4285231">
                <a:moveTo>
                  <a:pt x="3292126" y="0"/>
                </a:moveTo>
                <a:lnTo>
                  <a:pt x="3292126" y="443130"/>
                </a:lnTo>
                <a:lnTo>
                  <a:pt x="378814" y="4285231"/>
                </a:lnTo>
                <a:lnTo>
                  <a:pt x="0" y="42852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9995535" y="1286510"/>
            <a:ext cx="3306763" cy="4284663"/>
          </a:xfrm>
          <a:custGeom>
            <a:avLst/>
            <a:gdLst>
              <a:gd name="connsiteX0" fmla="*/ 3292126 w 3292126"/>
              <a:gd name="connsiteY0" fmla="*/ 0 h 4285231"/>
              <a:gd name="connsiteX1" fmla="*/ 3292126 w 3292126"/>
              <a:gd name="connsiteY1" fmla="*/ 443130 h 4285231"/>
              <a:gd name="connsiteX2" fmla="*/ 378814 w 3292126"/>
              <a:gd name="connsiteY2" fmla="*/ 4285231 h 4285231"/>
              <a:gd name="connsiteX3" fmla="*/ 0 w 3292126"/>
              <a:gd name="connsiteY3" fmla="*/ 4285231 h 428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2126" h="4285231">
                <a:moveTo>
                  <a:pt x="3292126" y="0"/>
                </a:moveTo>
                <a:lnTo>
                  <a:pt x="3292126" y="443130"/>
                </a:lnTo>
                <a:lnTo>
                  <a:pt x="378814" y="4285231"/>
                </a:lnTo>
                <a:lnTo>
                  <a:pt x="0" y="42852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87755" y="93345"/>
            <a:ext cx="42659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4000"/>
              <a:t>Components of EVI:</a:t>
            </a:r>
            <a:endParaRPr lang="en-IN" altLang="en-US" sz="4000"/>
          </a:p>
        </p:txBody>
      </p:sp>
      <p:sp>
        <p:nvSpPr>
          <p:cNvPr id="3" name="Text Box 2"/>
          <p:cNvSpPr txBox="1"/>
          <p:nvPr/>
        </p:nvSpPr>
        <p:spPr>
          <a:xfrm>
            <a:off x="141605" y="1527175"/>
            <a:ext cx="7099300" cy="3538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2800"/>
              <a:t>Electronics Tags:</a:t>
            </a:r>
            <a:endParaRPr lang="en-IN" altLang="en-US" sz="2800"/>
          </a:p>
          <a:p>
            <a:pPr>
              <a:buFont typeface="Arial" panose="020B0604020202020204" pitchFamily="34" charset="0"/>
            </a:pPr>
            <a:r>
              <a:rPr lang="en-IN" altLang="en-US" sz="2800"/>
              <a:t>                      RFID tags or transponders attached</a:t>
            </a:r>
            <a:endParaRPr lang="en-IN" altLang="en-US" sz="2800"/>
          </a:p>
          <a:p>
            <a:pPr>
              <a:buFont typeface="Arial" panose="020B0604020202020204" pitchFamily="34" charset="0"/>
            </a:pPr>
            <a:r>
              <a:rPr lang="en-IN" altLang="en-US" sz="2800"/>
              <a:t> to vechicles  for identification.</a:t>
            </a:r>
            <a:endParaRPr lang="en-IN" altLang="en-US" sz="28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2800"/>
              <a:t>Roadside Infrastructure:</a:t>
            </a:r>
            <a:endParaRPr lang="en-IN" altLang="en-US" sz="2800"/>
          </a:p>
          <a:p>
            <a:pPr>
              <a:buFont typeface="Wingdings" panose="05000000000000000000" charset="0"/>
            </a:pPr>
            <a:r>
              <a:rPr lang="en-IN" altLang="en-US" sz="2800"/>
              <a:t>                       Readers or scanners installed along</a:t>
            </a:r>
            <a:endParaRPr lang="en-IN" altLang="en-US" sz="2800"/>
          </a:p>
          <a:p>
            <a:pPr>
              <a:buFont typeface="Wingdings" panose="05000000000000000000" charset="0"/>
            </a:pPr>
            <a:r>
              <a:rPr lang="en-IN" altLang="en-US" sz="2800"/>
              <a:t> the roads to  detect and communicate</a:t>
            </a:r>
            <a:endParaRPr lang="en-IN" altLang="en-US" sz="2800"/>
          </a:p>
          <a:p>
            <a:pPr>
              <a:buFont typeface="Wingdings" panose="05000000000000000000" charset="0"/>
            </a:pPr>
            <a:r>
              <a:rPr lang="en-IN" altLang="en-US" sz="2800"/>
              <a:t> with the tags.</a:t>
            </a:r>
            <a:endParaRPr lang="en-IN" altLang="en-US" sz="2800"/>
          </a:p>
          <a:p>
            <a:pPr marL="285750" indent="-285750">
              <a:buFont typeface="Wingdings" panose="05000000000000000000" charset="0"/>
              <a:buChar char="v"/>
            </a:pPr>
            <a:endParaRPr lang="en-I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252413" y="177800"/>
            <a:ext cx="622300" cy="622300"/>
          </a:xfrm>
          <a:prstGeom prst="diamond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355600" y="273050"/>
            <a:ext cx="415925" cy="415925"/>
          </a:xfrm>
          <a:prstGeom prst="diamond">
            <a:avLst/>
          </a:prstGeom>
          <a:solidFill>
            <a:srgbClr val="00B8BA"/>
          </a:solidFill>
          <a:ln>
            <a:noFill/>
          </a:ln>
          <a:effectLst>
            <a:outerShdw blurRad="2159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3" name="文本框 7"/>
          <p:cNvSpPr txBox="1"/>
          <p:nvPr/>
        </p:nvSpPr>
        <p:spPr>
          <a:xfrm>
            <a:off x="830898" y="304800"/>
            <a:ext cx="3733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00B8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</a:t>
            </a:r>
            <a:endParaRPr lang="zh-CN" altLang="en-US" dirty="0">
              <a:solidFill>
                <a:srgbClr val="00B8B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16625" y="2408238"/>
            <a:ext cx="6175375" cy="2693988"/>
          </a:xfrm>
          <a:prstGeom prst="rect">
            <a:avLst/>
          </a:prstGeom>
          <a:solidFill>
            <a:srgbClr val="00B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408238"/>
            <a:ext cx="6175375" cy="2693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7" name="矩形 13"/>
          <p:cNvSpPr/>
          <p:nvPr/>
        </p:nvSpPr>
        <p:spPr>
          <a:xfrm>
            <a:off x="1105535" y="1125538"/>
            <a:ext cx="3599180" cy="8299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IN" altLang="en-US" sz="3200" dirty="0">
                <a:solidFill>
                  <a:srgbClr val="00B8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Central Database:</a:t>
            </a:r>
            <a:endParaRPr lang="en-US" altLang="zh-CN" sz="3200" b="1" dirty="0">
              <a:solidFill>
                <a:srgbClr val="00B8B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78" name="文本框 34"/>
          <p:cNvSpPr txBox="1"/>
          <p:nvPr/>
        </p:nvSpPr>
        <p:spPr>
          <a:xfrm>
            <a:off x="635" y="2424430"/>
            <a:ext cx="6174740" cy="2076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endParaRPr lang="en-IN" altLang="en-US" sz="1400" dirty="0">
              <a:solidFill>
                <a:srgbClr val="00B8B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v"/>
            </a:pPr>
            <a:r>
              <a:rPr lang="en-IN" altLang="en-US" sz="2400" dirty="0">
                <a:solidFill>
                  <a:srgbClr val="00B8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 centralized system to store and process vechicle information collected through EVI.</a:t>
            </a:r>
            <a:endParaRPr lang="en-IN" altLang="en-US" sz="2400" dirty="0">
              <a:solidFill>
                <a:srgbClr val="00B8B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80" name="矩形 16"/>
          <p:cNvSpPr/>
          <p:nvPr/>
        </p:nvSpPr>
        <p:spPr>
          <a:xfrm>
            <a:off x="7731443" y="1304608"/>
            <a:ext cx="3787775" cy="58356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IN" altLang="en-US" sz="3200" b="1" dirty="0">
                <a:solidFill>
                  <a:srgbClr val="00B8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Backend systems:</a:t>
            </a:r>
            <a:endParaRPr lang="en-IN" altLang="en-US" sz="3200" b="1" dirty="0">
              <a:solidFill>
                <a:srgbClr val="00B8B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81" name="文本框 34"/>
          <p:cNvSpPr txBox="1"/>
          <p:nvPr/>
        </p:nvSpPr>
        <p:spPr>
          <a:xfrm>
            <a:off x="7479030" y="2630805"/>
            <a:ext cx="3810000" cy="286131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IN" altLang="en-US" sz="2400" dirty="0">
                <a:solidFill>
                  <a:srgbClr val="00B8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Integration with existing transportation management systems for eficient data analysis and decision-making.</a:t>
            </a:r>
            <a:endParaRPr lang="en-IN" altLang="en-US" sz="2400" dirty="0">
              <a:solidFill>
                <a:srgbClr val="00B8B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7" name="组合 21"/>
          <p:cNvGrpSpPr/>
          <p:nvPr/>
        </p:nvGrpSpPr>
        <p:grpSpPr bwMode="auto">
          <a:xfrm>
            <a:off x="285750" y="4521200"/>
            <a:ext cx="1162050" cy="1162050"/>
            <a:chOff x="286046" y="4144213"/>
            <a:chExt cx="1161862" cy="116186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8" name="椭圆 27"/>
            <p:cNvSpPr/>
            <p:nvPr/>
          </p:nvSpPr>
          <p:spPr>
            <a:xfrm>
              <a:off x="286046" y="4144213"/>
              <a:ext cx="1161862" cy="1161862"/>
            </a:xfrm>
            <a:prstGeom prst="ellipse">
              <a:avLst/>
            </a:prstGeom>
            <a:solidFill>
              <a:srgbClr val="00B8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9" name="图片 2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171" y="4284917"/>
              <a:ext cx="859611" cy="859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组合 17"/>
          <p:cNvGrpSpPr/>
          <p:nvPr/>
        </p:nvGrpSpPr>
        <p:grpSpPr bwMode="auto">
          <a:xfrm>
            <a:off x="11216005" y="4195445"/>
            <a:ext cx="1165225" cy="1162050"/>
            <a:chOff x="983432" y="4014798"/>
            <a:chExt cx="1656184" cy="165618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4" name="椭圆 23"/>
            <p:cNvSpPr/>
            <p:nvPr/>
          </p:nvSpPr>
          <p:spPr>
            <a:xfrm>
              <a:off x="983432" y="4014798"/>
              <a:ext cx="1656184" cy="1656184"/>
            </a:xfrm>
            <a:prstGeom prst="ellipse">
              <a:avLst/>
            </a:prstGeom>
            <a:solidFill>
              <a:srgbClr val="00B8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5" name="图片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471" y="4275845"/>
              <a:ext cx="1304976" cy="1309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635" y="177800"/>
            <a:ext cx="1176655" cy="1225550"/>
          </a:xfrm>
          <a:prstGeom prst="diamond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175260" y="273050"/>
            <a:ext cx="867410" cy="1003300"/>
          </a:xfrm>
          <a:prstGeom prst="diamond">
            <a:avLst/>
          </a:prstGeom>
          <a:solidFill>
            <a:srgbClr val="00B8BA"/>
          </a:solidFill>
          <a:ln>
            <a:noFill/>
          </a:ln>
          <a:effectLst>
            <a:outerShdw blurRad="2159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399540" y="478155"/>
            <a:ext cx="29698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4000"/>
              <a:t>EVI Workflow</a:t>
            </a:r>
            <a:endParaRPr lang="en-IN" altLang="en-US" sz="4000"/>
          </a:p>
        </p:txBody>
      </p:sp>
      <p:sp>
        <p:nvSpPr>
          <p:cNvPr id="9" name="Text Box 8"/>
          <p:cNvSpPr txBox="1"/>
          <p:nvPr/>
        </p:nvSpPr>
        <p:spPr>
          <a:xfrm>
            <a:off x="2070100" y="1276350"/>
            <a:ext cx="9057005" cy="5262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2800"/>
              <a:t>Vechicle Tagging:</a:t>
            </a:r>
            <a:endParaRPr lang="en-IN" altLang="en-US" sz="2800"/>
          </a:p>
          <a:p>
            <a:pPr>
              <a:buFont typeface="Wingdings" panose="05000000000000000000" charset="0"/>
            </a:pPr>
            <a:r>
              <a:rPr lang="en-IN" altLang="en-US" sz="2800"/>
              <a:t>                 RFID Tags or transponders are attached to vechicles</a:t>
            </a:r>
            <a:endParaRPr lang="en-IN" altLang="en-US" sz="2800"/>
          </a:p>
          <a:p>
            <a:pPr>
              <a:buFont typeface="Wingdings" panose="05000000000000000000" charset="0"/>
            </a:pPr>
            <a:r>
              <a:rPr lang="en-IN" altLang="en-US" sz="2800"/>
              <a:t> during registration.</a:t>
            </a:r>
            <a:endParaRPr lang="en-IN" altLang="en-US" sz="28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2800"/>
              <a:t>Tag Detection:</a:t>
            </a:r>
            <a:endParaRPr lang="en-IN" altLang="en-US" sz="2800"/>
          </a:p>
          <a:p>
            <a:pPr>
              <a:buFont typeface="Wingdings" panose="05000000000000000000" charset="0"/>
            </a:pPr>
            <a:r>
              <a:rPr lang="en-IN" altLang="en-US" sz="2800"/>
              <a:t>                 Roadside scanners detect the tags as vechicles pass </a:t>
            </a:r>
            <a:endParaRPr lang="en-IN" altLang="en-US" sz="2800"/>
          </a:p>
          <a:p>
            <a:pPr>
              <a:buFont typeface="Wingdings" panose="05000000000000000000" charset="0"/>
            </a:pPr>
            <a:r>
              <a:rPr lang="en-IN" altLang="en-US" sz="2800"/>
              <a:t>through their range.</a:t>
            </a:r>
            <a:endParaRPr lang="en-IN" altLang="en-US" sz="28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2800"/>
              <a:t>Data Transmission:</a:t>
            </a:r>
            <a:endParaRPr lang="en-IN" altLang="en-US" sz="2800"/>
          </a:p>
          <a:p>
            <a:pPr>
              <a:buFont typeface="Wingdings" panose="05000000000000000000" charset="0"/>
            </a:pPr>
            <a:r>
              <a:rPr lang="en-IN" altLang="en-US" sz="2800"/>
              <a:t>                 vechicle insformation is transmitted to the central </a:t>
            </a:r>
            <a:endParaRPr lang="en-IN" altLang="en-US" sz="2800"/>
          </a:p>
          <a:p>
            <a:pPr>
              <a:buFont typeface="Wingdings" panose="05000000000000000000" charset="0"/>
            </a:pPr>
            <a:r>
              <a:rPr lang="en-IN" altLang="en-US" sz="2800"/>
              <a:t>database via wireless or cellular networks.</a:t>
            </a:r>
            <a:endParaRPr lang="en-IN" altLang="en-US" sz="28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2800"/>
              <a:t>Real-Time Monitering:</a:t>
            </a:r>
            <a:endParaRPr lang="en-IN" altLang="en-US" sz="2800"/>
          </a:p>
          <a:p>
            <a:pPr>
              <a:buFont typeface="Wingdings" panose="05000000000000000000" charset="0"/>
            </a:pPr>
            <a:r>
              <a:rPr lang="en-IN" altLang="en-US" sz="2800"/>
              <a:t>                 Backend systems analyze the data to moniter traffic </a:t>
            </a:r>
            <a:endParaRPr lang="en-IN" altLang="en-US" sz="2800"/>
          </a:p>
          <a:p>
            <a:pPr>
              <a:buFont typeface="Wingdings" panose="05000000000000000000" charset="0"/>
            </a:pPr>
            <a:r>
              <a:rPr lang="en-IN" altLang="en-US" sz="2800"/>
              <a:t>conditions,identify voilations,etc.</a:t>
            </a:r>
            <a:endParaRPr lang="en-IN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252413" y="177800"/>
            <a:ext cx="622300" cy="622300"/>
          </a:xfrm>
          <a:prstGeom prst="diamond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355600" y="273050"/>
            <a:ext cx="415925" cy="415925"/>
          </a:xfrm>
          <a:prstGeom prst="diamond">
            <a:avLst/>
          </a:prstGeom>
          <a:solidFill>
            <a:srgbClr val="00B8BA"/>
          </a:solidFill>
          <a:ln>
            <a:noFill/>
          </a:ln>
          <a:effectLst>
            <a:outerShdw blurRad="2159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4" name="组合 3"/>
          <p:cNvGrpSpPr/>
          <p:nvPr/>
        </p:nvGrpSpPr>
        <p:grpSpPr bwMode="auto">
          <a:xfrm>
            <a:off x="0" y="4486954"/>
            <a:ext cx="8123383" cy="2488405"/>
            <a:chOff x="-37347" y="1276350"/>
            <a:chExt cx="12229347" cy="5581650"/>
          </a:xfrm>
          <a:solidFill>
            <a:schemeClr val="bg1"/>
          </a:solidFill>
        </p:grpSpPr>
        <p:sp>
          <p:nvSpPr>
            <p:cNvPr id="85" name="等腰三角形 84"/>
            <p:cNvSpPr/>
            <p:nvPr/>
          </p:nvSpPr>
          <p:spPr>
            <a:xfrm>
              <a:off x="1791340" y="5741988"/>
              <a:ext cx="10400660" cy="1116012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6" name="等腰三角形 85"/>
            <p:cNvSpPr/>
            <p:nvPr/>
          </p:nvSpPr>
          <p:spPr>
            <a:xfrm>
              <a:off x="-37347" y="1276350"/>
              <a:ext cx="2495396" cy="558165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4" name="圆角矩形 93"/>
          <p:cNvSpPr/>
          <p:nvPr/>
        </p:nvSpPr>
        <p:spPr>
          <a:xfrm>
            <a:off x="875030" y="1558290"/>
            <a:ext cx="4627880" cy="4161155"/>
          </a:xfrm>
          <a:prstGeom prst="roundRect">
            <a:avLst/>
          </a:prstGeom>
          <a:solidFill>
            <a:srgbClr val="00B8B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v"/>
              <a:defRPr/>
            </a:pPr>
            <a:r>
              <a:rPr kumimoji="0" lang="en-IN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improved traffic Management:</a:t>
            </a:r>
            <a:endParaRPr kumimoji="0" lang="en-IN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v"/>
              <a:defRPr/>
            </a:pPr>
            <a:r>
              <a:rPr kumimoji="0" lang="en-IN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 time monitering and data analysis</a:t>
            </a:r>
            <a:endParaRPr kumimoji="0" lang="en-IN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defRPr/>
            </a:pPr>
            <a:r>
              <a:rPr kumimoji="0" lang="en-IN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enable efficient traffic flow  management,reducing congestion and /ṇn travel times.</a:t>
            </a:r>
            <a:endParaRPr kumimoji="0" lang="en-IN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defRPr/>
            </a:pPr>
            <a:endParaRPr kumimoji="0" lang="en-IN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7581900" y="2383790"/>
            <a:ext cx="4382135" cy="4474210"/>
          </a:xfrm>
          <a:prstGeom prst="roundRect">
            <a:avLst/>
          </a:prstGeom>
          <a:solidFill>
            <a:srgbClr val="00B8B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en-IN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Enhanced security and safety:</a:t>
            </a:r>
            <a:endParaRPr kumimoji="0" lang="en-IN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v"/>
              <a:defRPr/>
            </a:pPr>
            <a:r>
              <a:rPr kumimoji="0" lang="en-IN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EVI  can assist in identifyng stolen or suspicious vechicles,enhancing public safety.</a:t>
            </a:r>
            <a:endParaRPr kumimoji="0" lang="en-IN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84885" y="392430"/>
            <a:ext cx="64230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800"/>
              <a:t>Benefits of EVI in the intelligent city project</a:t>
            </a:r>
            <a:endParaRPr lang="en-IN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252413" y="177800"/>
            <a:ext cx="622300" cy="622300"/>
          </a:xfrm>
          <a:prstGeom prst="diamond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355600" y="273050"/>
            <a:ext cx="415925" cy="415925"/>
          </a:xfrm>
          <a:prstGeom prst="diamond">
            <a:avLst/>
          </a:prstGeom>
          <a:solidFill>
            <a:srgbClr val="00B8BA"/>
          </a:solidFill>
          <a:ln>
            <a:noFill/>
          </a:ln>
          <a:effectLst>
            <a:outerShdw blurRad="2159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248" name="组合 31"/>
          <p:cNvGrpSpPr/>
          <p:nvPr/>
        </p:nvGrpSpPr>
        <p:grpSpPr>
          <a:xfrm>
            <a:off x="647700" y="3914775"/>
            <a:ext cx="4970463" cy="995679"/>
            <a:chOff x="647405" y="3914960"/>
            <a:chExt cx="4970050" cy="995171"/>
          </a:xfrm>
        </p:grpSpPr>
        <p:sp>
          <p:nvSpPr>
            <p:cNvPr id="10251" name="文本框 78"/>
            <p:cNvSpPr txBox="1"/>
            <p:nvPr/>
          </p:nvSpPr>
          <p:spPr>
            <a:xfrm>
              <a:off x="647405" y="4403660"/>
              <a:ext cx="4970050" cy="50647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 eaLnBrk="1" hangingPunct="1">
                <a:lnSpc>
                  <a:spcPct val="150000"/>
                </a:lnSpc>
              </a:pPr>
              <a:endPara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252" name="矩形 14"/>
            <p:cNvSpPr/>
            <p:nvPr/>
          </p:nvSpPr>
          <p:spPr>
            <a:xfrm>
              <a:off x="647405" y="3914960"/>
              <a:ext cx="3614755" cy="4601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1085850" y="372745"/>
            <a:ext cx="980249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Inelligent parking solutions: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EVI can be used to manage parking spaces efficintly,reducing the time spent searching for parking spots.</a:t>
            </a:r>
            <a:endParaRPr lang="en-I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357630" y="3028950"/>
            <a:ext cx="98266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Environmental Impact: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Promote the environmental benefits of EVI,such as reduced emitions and promotion of electric vehicles.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12445" y="825500"/>
            <a:ext cx="7227570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Detailed explanation of each component: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RFID tag:</a:t>
            </a:r>
            <a:endParaRPr lang="en-IN" altLang="en-US"/>
          </a:p>
          <a:p>
            <a:r>
              <a:rPr lang="en-IN" altLang="en-US"/>
              <a:t>          How they store and transmit unique vehicle identification information.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Readers and Antennas: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How they capture tag data and transmit it to the central database.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Centralized database: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Storing and managing vehicle information 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Tracking and Management: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User interface for monitoring and controlling the EVI  system.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5242</Words>
  <Application>WPS Presentation</Application>
  <PresentationFormat>自定义</PresentationFormat>
  <Paragraphs>183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26</cp:revision>
  <dcterms:created xsi:type="dcterms:W3CDTF">2015-10-15T13:48:00Z</dcterms:created>
  <dcterms:modified xsi:type="dcterms:W3CDTF">2023-07-05T01:40:50Z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1033-11.2.0.11537</vt:lpwstr>
  </property>
  <property fmtid="{D5CDD505-2E9C-101B-9397-08002B2CF9AE}" pid="3" name="ICV">
    <vt:lpwstr>CCC133B1D1BB4018B7D07E8B7C15B38A</vt:lpwstr>
  </property>
</Properties>
</file>