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752" r:id="rId2"/>
    <p:sldId id="784" r:id="rId3"/>
    <p:sldId id="786" r:id="rId4"/>
    <p:sldId id="785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etrosen\Service%20Prod%202023\Gadiaga_Sadiaratou\2024\Janvier%202024\2401_Well%20Monitoring%202024%20%20Jan%20202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Feuil1!$D$4</c:f>
              <c:strCache>
                <c:ptCount val="1"/>
                <c:pt idx="0">
                  <c:v>Production (Nm3)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numRef>
              <c:f>Feuil1!$C$5:$C$26</c:f>
              <c:numCache>
                <c:formatCode>0</c:formatCode>
                <c:ptCount val="22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  <c:pt idx="20">
                  <c:v>2022</c:v>
                </c:pt>
                <c:pt idx="21">
                  <c:v>2023</c:v>
                </c:pt>
              </c:numCache>
            </c:numRef>
          </c:cat>
          <c:val>
            <c:numRef>
              <c:f>Feuil1!$D$5:$D$26</c:f>
              <c:numCache>
                <c:formatCode>_-* #\ ##0\ _C_F_A_-;\-* #\ ##0\ _C_F_A_-;_-* "-"??\ _C_F_A_-;_-@_-</c:formatCode>
                <c:ptCount val="22"/>
                <c:pt idx="0">
                  <c:v>3000000</c:v>
                </c:pt>
                <c:pt idx="1">
                  <c:v>12500000</c:v>
                </c:pt>
                <c:pt idx="2">
                  <c:v>15150000</c:v>
                </c:pt>
                <c:pt idx="3">
                  <c:v>16000000</c:v>
                </c:pt>
                <c:pt idx="4">
                  <c:v>12500000</c:v>
                </c:pt>
                <c:pt idx="5">
                  <c:v>10150000</c:v>
                </c:pt>
                <c:pt idx="6">
                  <c:v>7000000</c:v>
                </c:pt>
                <c:pt idx="7">
                  <c:v>17500000</c:v>
                </c:pt>
                <c:pt idx="8">
                  <c:v>24000000</c:v>
                </c:pt>
                <c:pt idx="9">
                  <c:v>38500000</c:v>
                </c:pt>
                <c:pt idx="10">
                  <c:v>39000000</c:v>
                </c:pt>
                <c:pt idx="11">
                  <c:v>42000000</c:v>
                </c:pt>
                <c:pt idx="12">
                  <c:v>35100000</c:v>
                </c:pt>
                <c:pt idx="13">
                  <c:v>23000000</c:v>
                </c:pt>
                <c:pt idx="14">
                  <c:v>21500000</c:v>
                </c:pt>
                <c:pt idx="15">
                  <c:v>18500000</c:v>
                </c:pt>
                <c:pt idx="16">
                  <c:v>12102405</c:v>
                </c:pt>
                <c:pt idx="17">
                  <c:v>17793361.600000001</c:v>
                </c:pt>
                <c:pt idx="18">
                  <c:v>15737820</c:v>
                </c:pt>
                <c:pt idx="19">
                  <c:v>6571836</c:v>
                </c:pt>
                <c:pt idx="20">
                  <c:v>5054336</c:v>
                </c:pt>
                <c:pt idx="21">
                  <c:v>4212312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D4-49E8-AC25-FE6253A92C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55920976"/>
        <c:axId val="317304688"/>
        <c:axId val="0"/>
      </c:bar3DChart>
      <c:catAx>
        <c:axId val="155920976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17304688"/>
        <c:crosses val="autoZero"/>
        <c:auto val="1"/>
        <c:lblAlgn val="ctr"/>
        <c:lblOffset val="100"/>
        <c:noMultiLvlLbl val="0"/>
      </c:catAx>
      <c:valAx>
        <c:axId val="31730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\ ##0\ _C_F_A_-;\-* #\ ##0\ _C_F_A_-;_-* &quot;-&quot;??\ _C_F_A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5920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10F83-9882-41B0-B34A-23230CBAEEE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70062-375C-4173-8003-0DBA8069B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031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e l'image des diapositives 1">
            <a:extLst>
              <a:ext uri="{FF2B5EF4-FFF2-40B4-BE49-F238E27FC236}">
                <a16:creationId xmlns:a16="http://schemas.microsoft.com/office/drawing/2014/main" id="{B3CF67CF-64EC-F741-A0CE-68506F23F9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Espace réservé des commentaires 2">
            <a:extLst>
              <a:ext uri="{FF2B5EF4-FFF2-40B4-BE49-F238E27FC236}">
                <a16:creationId xmlns:a16="http://schemas.microsoft.com/office/drawing/2014/main" id="{149C1367-AB7F-4FEA-0AB3-B2263D1F1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7172" name="Espace réservé du numéro de diapositive 3">
            <a:extLst>
              <a:ext uri="{FF2B5EF4-FFF2-40B4-BE49-F238E27FC236}">
                <a16:creationId xmlns:a16="http://schemas.microsoft.com/office/drawing/2014/main" id="{6E6B7599-E640-BE6F-49FB-FA9859E461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0805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0805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0805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0805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9D72CC8-7276-4E0E-9239-6CD859F64ECB}" type="slidenum">
              <a:rPr lang="fr-FR" altLang="ja-JP" sz="1100"/>
              <a:pPr/>
              <a:t>1</a:t>
            </a:fld>
            <a:endParaRPr lang="fr-FR" altLang="ja-JP"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e l'image des diapositives 1">
            <a:extLst>
              <a:ext uri="{FF2B5EF4-FFF2-40B4-BE49-F238E27FC236}">
                <a16:creationId xmlns:a16="http://schemas.microsoft.com/office/drawing/2014/main" id="{B3CF67CF-64EC-F741-A0CE-68506F23F9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Espace réservé des commentaires 2">
            <a:extLst>
              <a:ext uri="{FF2B5EF4-FFF2-40B4-BE49-F238E27FC236}">
                <a16:creationId xmlns:a16="http://schemas.microsoft.com/office/drawing/2014/main" id="{149C1367-AB7F-4FEA-0AB3-B2263D1F1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7172" name="Espace réservé du numéro de diapositive 3">
            <a:extLst>
              <a:ext uri="{FF2B5EF4-FFF2-40B4-BE49-F238E27FC236}">
                <a16:creationId xmlns:a16="http://schemas.microsoft.com/office/drawing/2014/main" id="{6E6B7599-E640-BE6F-49FB-FA9859E461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0805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0805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0805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0805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9D72CC8-7276-4E0E-9239-6CD859F64ECB}" type="slidenum">
              <a:rPr lang="fr-FR" altLang="ja-JP" sz="1100"/>
              <a:pPr/>
              <a:t>2</a:t>
            </a:fld>
            <a:endParaRPr lang="fr-FR" altLang="ja-JP" sz="1100"/>
          </a:p>
        </p:txBody>
      </p:sp>
    </p:spTree>
    <p:extLst>
      <p:ext uri="{BB962C8B-B14F-4D97-AF65-F5344CB8AC3E}">
        <p14:creationId xmlns:p14="http://schemas.microsoft.com/office/powerpoint/2010/main" val="222349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e l'image des diapositives 1">
            <a:extLst>
              <a:ext uri="{FF2B5EF4-FFF2-40B4-BE49-F238E27FC236}">
                <a16:creationId xmlns:a16="http://schemas.microsoft.com/office/drawing/2014/main" id="{B3CF67CF-64EC-F741-A0CE-68506F23F9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Espace réservé des commentaires 2">
            <a:extLst>
              <a:ext uri="{FF2B5EF4-FFF2-40B4-BE49-F238E27FC236}">
                <a16:creationId xmlns:a16="http://schemas.microsoft.com/office/drawing/2014/main" id="{149C1367-AB7F-4FEA-0AB3-B2263D1F1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7172" name="Espace réservé du numéro de diapositive 3">
            <a:extLst>
              <a:ext uri="{FF2B5EF4-FFF2-40B4-BE49-F238E27FC236}">
                <a16:creationId xmlns:a16="http://schemas.microsoft.com/office/drawing/2014/main" id="{6E6B7599-E640-BE6F-49FB-FA9859E461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0805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0805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0805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0805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9D72CC8-7276-4E0E-9239-6CD859F64ECB}" type="slidenum">
              <a:rPr lang="fr-FR" altLang="ja-JP" sz="1100"/>
              <a:pPr/>
              <a:t>3</a:t>
            </a:fld>
            <a:endParaRPr lang="fr-FR" altLang="ja-JP" sz="1100"/>
          </a:p>
        </p:txBody>
      </p:sp>
    </p:spTree>
    <p:extLst>
      <p:ext uri="{BB962C8B-B14F-4D97-AF65-F5344CB8AC3E}">
        <p14:creationId xmlns:p14="http://schemas.microsoft.com/office/powerpoint/2010/main" val="3454772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e l'image des diapositives 1">
            <a:extLst>
              <a:ext uri="{FF2B5EF4-FFF2-40B4-BE49-F238E27FC236}">
                <a16:creationId xmlns:a16="http://schemas.microsoft.com/office/drawing/2014/main" id="{B3CF67CF-64EC-F741-A0CE-68506F23F9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Espace réservé des commentaires 2">
            <a:extLst>
              <a:ext uri="{FF2B5EF4-FFF2-40B4-BE49-F238E27FC236}">
                <a16:creationId xmlns:a16="http://schemas.microsoft.com/office/drawing/2014/main" id="{149C1367-AB7F-4FEA-0AB3-B2263D1F1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7172" name="Espace réservé du numéro de diapositive 3">
            <a:extLst>
              <a:ext uri="{FF2B5EF4-FFF2-40B4-BE49-F238E27FC236}">
                <a16:creationId xmlns:a16="http://schemas.microsoft.com/office/drawing/2014/main" id="{6E6B7599-E640-BE6F-49FB-FA9859E461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0805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0805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0805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0805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9D72CC8-7276-4E0E-9239-6CD859F64ECB}" type="slidenum">
              <a:rPr lang="fr-FR" altLang="ja-JP" sz="1100"/>
              <a:pPr/>
              <a:t>4</a:t>
            </a:fld>
            <a:endParaRPr lang="fr-FR" altLang="ja-JP" sz="1100"/>
          </a:p>
        </p:txBody>
      </p:sp>
    </p:spTree>
    <p:extLst>
      <p:ext uri="{BB962C8B-B14F-4D97-AF65-F5344CB8AC3E}">
        <p14:creationId xmlns:p14="http://schemas.microsoft.com/office/powerpoint/2010/main" val="73202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9520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706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7">
            <a:extLst>
              <a:ext uri="{FF2B5EF4-FFF2-40B4-BE49-F238E27FC236}">
                <a16:creationId xmlns:a16="http://schemas.microsoft.com/office/drawing/2014/main" id="{37525922-EB17-4CEB-8FE2-E234D478EA8C}"/>
              </a:ext>
            </a:extLst>
          </p:cNvPr>
          <p:cNvSpPr/>
          <p:nvPr userDrawn="1"/>
        </p:nvSpPr>
        <p:spPr>
          <a:xfrm>
            <a:off x="0" y="2362200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6">
            <a:extLst>
              <a:ext uri="{FF2B5EF4-FFF2-40B4-BE49-F238E27FC236}">
                <a16:creationId xmlns:a16="http://schemas.microsoft.com/office/drawing/2014/main" id="{0A0D5A86-3F87-4A81-BB86-8F3A92B48B5A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534029" y="2"/>
            <a:ext cx="6657973" cy="6857999"/>
          </a:xfrm>
          <a:custGeom>
            <a:avLst/>
            <a:gdLst>
              <a:gd name="connsiteX0" fmla="*/ 2362199 w 6657973"/>
              <a:gd name="connsiteY0" fmla="*/ 0 h 6857999"/>
              <a:gd name="connsiteX1" fmla="*/ 6657973 w 6657973"/>
              <a:gd name="connsiteY1" fmla="*/ 0 h 6857999"/>
              <a:gd name="connsiteX2" fmla="*/ 6657973 w 6657973"/>
              <a:gd name="connsiteY2" fmla="*/ 3630706 h 6857999"/>
              <a:gd name="connsiteX3" fmla="*/ 6657972 w 6657973"/>
              <a:gd name="connsiteY3" fmla="*/ 6857999 h 6857999"/>
              <a:gd name="connsiteX4" fmla="*/ 2362198 w 6657973"/>
              <a:gd name="connsiteY4" fmla="*/ 6857999 h 6857999"/>
              <a:gd name="connsiteX5" fmla="*/ 2362198 w 6657973"/>
              <a:gd name="connsiteY5" fmla="*/ 6857999 h 6857999"/>
              <a:gd name="connsiteX6" fmla="*/ 0 w 6657973"/>
              <a:gd name="connsiteY6" fmla="*/ 34385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7973" h="6857999">
                <a:moveTo>
                  <a:pt x="2362199" y="0"/>
                </a:moveTo>
                <a:lnTo>
                  <a:pt x="6657973" y="0"/>
                </a:lnTo>
                <a:lnTo>
                  <a:pt x="6657973" y="3630706"/>
                </a:lnTo>
                <a:lnTo>
                  <a:pt x="6657972" y="6857999"/>
                </a:lnTo>
                <a:lnTo>
                  <a:pt x="2362198" y="6857999"/>
                </a:lnTo>
                <a:lnTo>
                  <a:pt x="2362198" y="6857999"/>
                </a:lnTo>
                <a:lnTo>
                  <a:pt x="0" y="34385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022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226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C8FE1D-79E2-46F2-A8B6-6C78672F327D}"/>
              </a:ext>
            </a:extLst>
          </p:cNvPr>
          <p:cNvGrpSpPr/>
          <p:nvPr userDrawn="1"/>
        </p:nvGrpSpPr>
        <p:grpSpPr>
          <a:xfrm>
            <a:off x="708173" y="1837593"/>
            <a:ext cx="5265908" cy="2893260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18A6FBC-D138-4F68-8A66-6E140347BA70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A9BC29C-363B-4E11-AE59-9B8AAF5C10D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23A5DD8-C9B2-4827-81BA-376D44C2463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04A37AE-39E9-4D86-94AD-C2DF9612C22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AEC3D1B-1190-4201-B038-EDF09CD8289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D3F652-9B66-42B3-B6EC-DAEA0D47965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75A6EA0-151B-4595-A461-6347C38766F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68BE3A1-6A36-4CE5-A7E6-FF4ADB32DF5D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28970F8-1E52-4708-BA1F-38BF455DB26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881DEA5-6B95-4385-A6A3-016D173CAE6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EB77DDC-56D9-47AB-B71C-B5E868AA006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4E28E60-5E1A-43CA-A023-D7251390EE6B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E865A037-79E3-43C4-A726-58CEE97F8CF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54331" y="1976846"/>
            <a:ext cx="3849189" cy="23164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F0C124E-AC53-4C85-B016-9400226359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216781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8926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DC57578-EF98-4A57-8AF7-1C7CC48D72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43736" y="0"/>
            <a:ext cx="434826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277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BF0D15-4BB1-408E-A5FC-CFF2202284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15ECB00-AF83-443E-9AE7-961C16032659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BED7D0-BE93-4317-824C-6DD1CC483554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C175114-E625-440B-9D45-C7FECD32D84F}"/>
              </a:ext>
            </a:extLst>
          </p:cNvPr>
          <p:cNvSpPr/>
          <p:nvPr userDrawn="1"/>
        </p:nvSpPr>
        <p:spPr>
          <a:xfrm>
            <a:off x="6138505" y="4931795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F7B0E0-0A58-4E60-8B37-65D6CF8ACF1E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51486E-3E22-42E9-9265-A62EF3AE4503}"/>
              </a:ext>
            </a:extLst>
          </p:cNvPr>
          <p:cNvSpPr/>
          <p:nvPr userDrawn="1"/>
        </p:nvSpPr>
        <p:spPr>
          <a:xfrm rot="2667893" flipH="1">
            <a:off x="5406738" y="-176206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C61999-5F04-4AB2-B1A4-94D813065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10" y="2744694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9635CA-BC26-4AD8-A22E-1ADC79CFE4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2E4871-F2F2-4806-B2A4-7B4E17D49B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36" y="3798758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948A5E-2C17-44D0-A274-9C818DA9A2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7988820-EC8E-4E5E-B405-6369C94FB696}"/>
              </a:ext>
            </a:extLst>
          </p:cNvPr>
          <p:cNvSpPr/>
          <p:nvPr userDrawn="1"/>
        </p:nvSpPr>
        <p:spPr>
          <a:xfrm rot="2667893" flipH="1">
            <a:off x="4257628" y="-627022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B34C216-B859-4332-89DD-FDAB18587912}"/>
              </a:ext>
            </a:extLst>
          </p:cNvPr>
          <p:cNvSpPr/>
          <p:nvPr userDrawn="1"/>
        </p:nvSpPr>
        <p:spPr>
          <a:xfrm rot="2667893" flipH="1">
            <a:off x="10215580" y="206593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C30EF-40BC-43EA-9DFB-F9D15A22EB5E}"/>
              </a:ext>
            </a:extLst>
          </p:cNvPr>
          <p:cNvSpPr/>
          <p:nvPr userDrawn="1"/>
        </p:nvSpPr>
        <p:spPr>
          <a:xfrm rot="2703270">
            <a:off x="2721962" y="791637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0E1840-583E-492F-A9C7-78CB38D18A57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1B742EA-776C-4729-BC4C-D8246D495CCF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0FB9170-ED31-4166-B8AF-844A796082C3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140AEF0-AD3C-429C-8967-68D41060DDA9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7CBDFD1-2932-4D6D-8A90-D0F5DC3C67AE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A46355A-3E04-49FD-9F09-AAAB3DB0E418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409C4469-3F84-4E19-A632-E543A5FDD884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EBF49C44-3383-44DC-8036-8DC2B11ACB1A}"/>
              </a:ext>
            </a:extLst>
          </p:cNvPr>
          <p:cNvSpPr/>
          <p:nvPr userDrawn="1"/>
        </p:nvSpPr>
        <p:spPr>
          <a:xfrm>
            <a:off x="5198769" y="5662761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D46346EE-F1B7-4796-AFA9-AAE048AA3364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73E5F236-BD77-4630-A734-050F06B94A2D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C89DEA56-42C4-43A8-B485-A905F2F9EF8D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841ACCCA-100D-4216-8EA1-A5CC63045609}"/>
              </a:ext>
            </a:extLst>
          </p:cNvPr>
          <p:cNvSpPr/>
          <p:nvPr userDrawn="1"/>
        </p:nvSpPr>
        <p:spPr>
          <a:xfrm>
            <a:off x="9342103" y="6252072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35C224AA-96FF-425B-A723-6682BE2E1056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060D8E5-FE2C-4BE4-8D5F-4E1953E01D04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5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5C830AA-5FA6-4CD4-AD75-FEFC4B01915A}"/>
              </a:ext>
            </a:extLst>
          </p:cNvPr>
          <p:cNvGrpSpPr/>
          <p:nvPr userDrawn="1"/>
        </p:nvGrpSpPr>
        <p:grpSpPr>
          <a:xfrm flipV="1">
            <a:off x="-1536722" y="-1474805"/>
            <a:ext cx="6967679" cy="9512191"/>
            <a:chOff x="-1484471" y="-860850"/>
            <a:chExt cx="6967679" cy="951219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CA2486D-8BCE-4F5C-8CAA-C5764F13D2C0}"/>
                </a:ext>
              </a:extLst>
            </p:cNvPr>
            <p:cNvGrpSpPr/>
            <p:nvPr userDrawn="1"/>
          </p:nvGrpSpPr>
          <p:grpSpPr>
            <a:xfrm rot="16200000">
              <a:off x="-1510142" y="1657990"/>
              <a:ext cx="7019022" cy="6967679"/>
              <a:chOff x="-1454130" y="-1334460"/>
              <a:chExt cx="7019022" cy="696767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F71EB0B-9497-409F-8497-D05944EED268}"/>
                  </a:ext>
                </a:extLst>
              </p:cNvPr>
              <p:cNvSpPr/>
              <p:nvPr userDrawn="1"/>
            </p:nvSpPr>
            <p:spPr>
              <a:xfrm>
                <a:off x="-1166340" y="2200772"/>
                <a:ext cx="2393338" cy="23933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DDDF61-AF37-4CDD-91B7-E8FD97EB7F2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173" y="2092453"/>
                <a:ext cx="3734250" cy="3540766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8756FA6-95F9-4A5F-8874-D3AE77F87B6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454130" y="126244"/>
                <a:ext cx="3734250" cy="354076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52D9175-806D-444B-843C-8D6D1A2B8B4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0642" y="-1334460"/>
                <a:ext cx="3734250" cy="3540766"/>
              </a:xfrm>
              <a:prstGeom prst="rect">
                <a:avLst/>
              </a:prstGeom>
            </p:spPr>
          </p:pic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EE53EEA-8096-4336-BF8C-013228CF2A7B}"/>
                  </a:ext>
                </a:extLst>
              </p:cNvPr>
              <p:cNvSpPr/>
              <p:nvPr userDrawn="1"/>
            </p:nvSpPr>
            <p:spPr>
              <a:xfrm rot="2667893" flipH="1">
                <a:off x="3776991" y="-1279263"/>
                <a:ext cx="821603" cy="510877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3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100000"/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540C4DE-A5C4-491B-85D8-7A083DE9DB85}"/>
                  </a:ext>
                </a:extLst>
              </p:cNvPr>
              <p:cNvSpPr/>
              <p:nvPr userDrawn="1"/>
            </p:nvSpPr>
            <p:spPr>
              <a:xfrm rot="2703270">
                <a:off x="2139106" y="-351276"/>
                <a:ext cx="47625" cy="29260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C197359-984C-46D0-8A51-B98CB1D4D2F3}"/>
                  </a:ext>
                </a:extLst>
              </p:cNvPr>
              <p:cNvSpPr/>
              <p:nvPr userDrawn="1"/>
            </p:nvSpPr>
            <p:spPr>
              <a:xfrm rot="2703270">
                <a:off x="533882" y="2762545"/>
                <a:ext cx="47625" cy="29260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413640F-302A-4F0D-BB79-E28A5E756CB0}"/>
                  </a:ext>
                </a:extLst>
              </p:cNvPr>
              <p:cNvSpPr/>
              <p:nvPr userDrawn="1"/>
            </p:nvSpPr>
            <p:spPr>
              <a:xfrm rot="2703270">
                <a:off x="295353" y="154282"/>
                <a:ext cx="47625" cy="14597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ircle: Hollow 11">
                <a:extLst>
                  <a:ext uri="{FF2B5EF4-FFF2-40B4-BE49-F238E27FC236}">
                    <a16:creationId xmlns:a16="http://schemas.microsoft.com/office/drawing/2014/main" id="{1F0A2C54-CDD2-4AED-8188-711E2B556ED7}"/>
                  </a:ext>
                </a:extLst>
              </p:cNvPr>
              <p:cNvSpPr/>
              <p:nvPr userDrawn="1"/>
            </p:nvSpPr>
            <p:spPr>
              <a:xfrm>
                <a:off x="2747827" y="1763993"/>
                <a:ext cx="307304" cy="307304"/>
              </a:xfrm>
              <a:prstGeom prst="donut">
                <a:avLst>
                  <a:gd name="adj" fmla="val 12398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75ED3DF4-C9D6-4BB6-A2B9-E5CA4FA70BFB}"/>
                  </a:ext>
                </a:extLst>
              </p:cNvPr>
              <p:cNvSpPr/>
              <p:nvPr userDrawn="1"/>
            </p:nvSpPr>
            <p:spPr>
              <a:xfrm>
                <a:off x="3350683" y="647436"/>
                <a:ext cx="530853" cy="530853"/>
              </a:xfrm>
              <a:prstGeom prst="donut">
                <a:avLst>
                  <a:gd name="adj" fmla="val 8809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4" name="Circle: Hollow 13">
                <a:extLst>
                  <a:ext uri="{FF2B5EF4-FFF2-40B4-BE49-F238E27FC236}">
                    <a16:creationId xmlns:a16="http://schemas.microsoft.com/office/drawing/2014/main" id="{6ADB9004-20CC-4775-A94C-01AF85407695}"/>
                  </a:ext>
                </a:extLst>
              </p:cNvPr>
              <p:cNvSpPr/>
              <p:nvPr userDrawn="1"/>
            </p:nvSpPr>
            <p:spPr>
              <a:xfrm>
                <a:off x="366049" y="2564860"/>
                <a:ext cx="530853" cy="530853"/>
              </a:xfrm>
              <a:prstGeom prst="donut">
                <a:avLst>
                  <a:gd name="adj" fmla="val 8809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AE17066-8B58-479D-ADC0-C0AE3E0C1818}"/>
                  </a:ext>
                </a:extLst>
              </p:cNvPr>
              <p:cNvSpPr/>
              <p:nvPr userDrawn="1"/>
            </p:nvSpPr>
            <p:spPr>
              <a:xfrm>
                <a:off x="2248959" y="-1025564"/>
                <a:ext cx="2413539" cy="2404593"/>
              </a:xfrm>
              <a:custGeom>
                <a:avLst/>
                <a:gdLst>
                  <a:gd name="connsiteX0" fmla="*/ 1501721 w 2413539"/>
                  <a:gd name="connsiteY0" fmla="*/ 0 h 2404593"/>
                  <a:gd name="connsiteX1" fmla="*/ 2341348 w 2413539"/>
                  <a:gd name="connsiteY1" fmla="*/ 256470 h 2404593"/>
                  <a:gd name="connsiteX2" fmla="*/ 2413539 w 2413539"/>
                  <a:gd name="connsiteY2" fmla="*/ 310454 h 2404593"/>
                  <a:gd name="connsiteX3" fmla="*/ 303764 w 2413539"/>
                  <a:gd name="connsiteY3" fmla="*/ 2404593 h 2404593"/>
                  <a:gd name="connsiteX4" fmla="*/ 256470 w 2413539"/>
                  <a:gd name="connsiteY4" fmla="*/ 2341348 h 2404593"/>
                  <a:gd name="connsiteX5" fmla="*/ 0 w 2413539"/>
                  <a:gd name="connsiteY5" fmla="*/ 1501721 h 2404593"/>
                  <a:gd name="connsiteX6" fmla="*/ 1501721 w 2413539"/>
                  <a:gd name="connsiteY6" fmla="*/ 0 h 2404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3539" h="2404593">
                    <a:moveTo>
                      <a:pt x="1501721" y="0"/>
                    </a:moveTo>
                    <a:cubicBezTo>
                      <a:pt x="1812738" y="0"/>
                      <a:pt x="2101672" y="94548"/>
                      <a:pt x="2341348" y="256470"/>
                    </a:cubicBezTo>
                    <a:lnTo>
                      <a:pt x="2413539" y="310454"/>
                    </a:lnTo>
                    <a:lnTo>
                      <a:pt x="303764" y="2404593"/>
                    </a:lnTo>
                    <a:lnTo>
                      <a:pt x="256470" y="2341348"/>
                    </a:lnTo>
                    <a:cubicBezTo>
                      <a:pt x="94548" y="2101672"/>
                      <a:pt x="0" y="1812738"/>
                      <a:pt x="0" y="1501721"/>
                    </a:cubicBezTo>
                    <a:cubicBezTo>
                      <a:pt x="0" y="672343"/>
                      <a:pt x="672343" y="0"/>
                      <a:pt x="150172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77B0D4A-E3C1-4B7D-8088-814C22F0A19F}"/>
                </a:ext>
              </a:extLst>
            </p:cNvPr>
            <p:cNvGrpSpPr/>
            <p:nvPr userDrawn="1"/>
          </p:nvGrpSpPr>
          <p:grpSpPr>
            <a:xfrm rot="5400000">
              <a:off x="-325146" y="-952329"/>
              <a:ext cx="3348144" cy="3531102"/>
              <a:chOff x="733347" y="4234870"/>
              <a:chExt cx="3348144" cy="353110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1FEE50B-8E3D-46B2-8EA0-62CF7EFC67D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41868" y="4326349"/>
                <a:ext cx="3531102" cy="3348144"/>
              </a:xfrm>
              <a:prstGeom prst="rect">
                <a:avLst/>
              </a:prstGeom>
            </p:spPr>
          </p:pic>
          <p:sp>
            <p:nvSpPr>
              <p:cNvPr id="17" name="Circle: Hollow 16">
                <a:extLst>
                  <a:ext uri="{FF2B5EF4-FFF2-40B4-BE49-F238E27FC236}">
                    <a16:creationId xmlns:a16="http://schemas.microsoft.com/office/drawing/2014/main" id="{85B9006B-48FC-4507-B2E2-05BA6E61F230}"/>
                  </a:ext>
                </a:extLst>
              </p:cNvPr>
              <p:cNvSpPr/>
              <p:nvPr userDrawn="1"/>
            </p:nvSpPr>
            <p:spPr>
              <a:xfrm rot="5400000">
                <a:off x="2094522" y="6103468"/>
                <a:ext cx="307304" cy="307304"/>
              </a:xfrm>
              <a:prstGeom prst="donut">
                <a:avLst>
                  <a:gd name="adj" fmla="val 12398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8FD8C2B-CF95-4359-8C9B-66F6DEF41BC2}"/>
                  </a:ext>
                </a:extLst>
              </p:cNvPr>
              <p:cNvSpPr/>
              <p:nvPr userDrawn="1"/>
            </p:nvSpPr>
            <p:spPr>
              <a:xfrm rot="5400000">
                <a:off x="1829106" y="5091582"/>
                <a:ext cx="1761493" cy="1758422"/>
              </a:xfrm>
              <a:custGeom>
                <a:avLst/>
                <a:gdLst>
                  <a:gd name="connsiteX0" fmla="*/ 1196669 w 1761493"/>
                  <a:gd name="connsiteY0" fmla="*/ 0 h 1758422"/>
                  <a:gd name="connsiteX1" fmla="*/ 1662467 w 1761493"/>
                  <a:gd name="connsiteY1" fmla="*/ 94040 h 1758422"/>
                  <a:gd name="connsiteX2" fmla="*/ 1761493 w 1761493"/>
                  <a:gd name="connsiteY2" fmla="*/ 141744 h 1758422"/>
                  <a:gd name="connsiteX3" fmla="*/ 140264 w 1761493"/>
                  <a:gd name="connsiteY3" fmla="*/ 1758422 h 1758422"/>
                  <a:gd name="connsiteX4" fmla="*/ 94040 w 1761493"/>
                  <a:gd name="connsiteY4" fmla="*/ 1662467 h 1758422"/>
                  <a:gd name="connsiteX5" fmla="*/ 0 w 1761493"/>
                  <a:gd name="connsiteY5" fmla="*/ 1196669 h 1758422"/>
                  <a:gd name="connsiteX6" fmla="*/ 1196669 w 1761493"/>
                  <a:gd name="connsiteY6" fmla="*/ 0 h 1758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493" h="1758422">
                    <a:moveTo>
                      <a:pt x="1196669" y="0"/>
                    </a:moveTo>
                    <a:cubicBezTo>
                      <a:pt x="1361895" y="0"/>
                      <a:pt x="1519299" y="33486"/>
                      <a:pt x="1662467" y="94040"/>
                    </a:cubicBezTo>
                    <a:lnTo>
                      <a:pt x="1761493" y="141744"/>
                    </a:lnTo>
                    <a:lnTo>
                      <a:pt x="140264" y="1758422"/>
                    </a:lnTo>
                    <a:lnTo>
                      <a:pt x="94040" y="1662467"/>
                    </a:lnTo>
                    <a:cubicBezTo>
                      <a:pt x="33486" y="1519299"/>
                      <a:pt x="0" y="1361895"/>
                      <a:pt x="0" y="1196669"/>
                    </a:cubicBezTo>
                    <a:cubicBezTo>
                      <a:pt x="0" y="535767"/>
                      <a:pt x="535767" y="0"/>
                      <a:pt x="119666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07CB7B1-F420-416D-8B5A-CDA12EF282E8}"/>
                  </a:ext>
                </a:extLst>
              </p:cNvPr>
              <p:cNvSpPr/>
              <p:nvPr userDrawn="1"/>
            </p:nvSpPr>
            <p:spPr>
              <a:xfrm rot="8103270">
                <a:off x="3096259" y="4960806"/>
                <a:ext cx="47625" cy="219456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9798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363311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04203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196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7086879"/>
      </p:ext>
    </p:extLst>
  </p:cSld>
  <p:clrMapOvr>
    <a:masterClrMapping/>
  </p:clrMapOvr>
  <p:transition spd="med" advTm="120000">
    <p:cover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27D0A9D-21AD-4F16-ABF6-FCEDEAC7CBC3}"/>
              </a:ext>
            </a:extLst>
          </p:cNvPr>
          <p:cNvGrpSpPr/>
          <p:nvPr userDrawn="1"/>
        </p:nvGrpSpPr>
        <p:grpSpPr>
          <a:xfrm rot="16200000">
            <a:off x="-1543328" y="1245980"/>
            <a:ext cx="7033145" cy="6967679"/>
            <a:chOff x="-1454130" y="-1334460"/>
            <a:chExt cx="7033145" cy="696767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E3802B7-A996-44D8-8E95-073D460506DD}"/>
                </a:ext>
              </a:extLst>
            </p:cNvPr>
            <p:cNvSpPr/>
            <p:nvPr userDrawn="1"/>
          </p:nvSpPr>
          <p:spPr>
            <a:xfrm>
              <a:off x="-1166340" y="2200772"/>
              <a:ext cx="2393338" cy="239333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BC23AE-96EE-4D54-A885-39974FAB76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173" y="2092453"/>
              <a:ext cx="3734250" cy="354076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9F98EE-38CF-4F42-BBFC-6D904B5931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54130" y="126244"/>
              <a:ext cx="3734250" cy="354076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A7D8CCE-DBFD-4E90-8B56-4E1B4E65EA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0642" y="-1334460"/>
              <a:ext cx="3734250" cy="3540766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A60227F-0B6A-4822-B1CF-88C8ADB21FAF}"/>
                </a:ext>
              </a:extLst>
            </p:cNvPr>
            <p:cNvSpPr/>
            <p:nvPr userDrawn="1"/>
          </p:nvSpPr>
          <p:spPr>
            <a:xfrm rot="2667893" flipH="1">
              <a:off x="3776991" y="-1279263"/>
              <a:ext cx="821603" cy="5108776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100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2A927CA-2C69-422E-8CDD-1BB98E8110C4}"/>
                </a:ext>
              </a:extLst>
            </p:cNvPr>
            <p:cNvSpPr/>
            <p:nvPr userDrawn="1"/>
          </p:nvSpPr>
          <p:spPr>
            <a:xfrm rot="2703270">
              <a:off x="2139106" y="-351276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1E524A3-8BEF-4311-9C5F-430DE3C1E73B}"/>
                </a:ext>
              </a:extLst>
            </p:cNvPr>
            <p:cNvSpPr/>
            <p:nvPr userDrawn="1"/>
          </p:nvSpPr>
          <p:spPr>
            <a:xfrm rot="2703270">
              <a:off x="533882" y="2762545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0A3251D-A12D-4E0F-8F70-DEC8DD540973}"/>
                </a:ext>
              </a:extLst>
            </p:cNvPr>
            <p:cNvSpPr/>
            <p:nvPr userDrawn="1"/>
          </p:nvSpPr>
          <p:spPr>
            <a:xfrm rot="2703270">
              <a:off x="295353" y="154282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070B9DE-E2F6-4515-A0CB-D897C6A83640}"/>
                </a:ext>
              </a:extLst>
            </p:cNvPr>
            <p:cNvSpPr/>
            <p:nvPr userDrawn="1"/>
          </p:nvSpPr>
          <p:spPr>
            <a:xfrm rot="2703270">
              <a:off x="4825335" y="723086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F3D5F4E7-4130-4F71-A905-F23D72D75F36}"/>
                </a:ext>
              </a:extLst>
            </p:cNvPr>
            <p:cNvSpPr/>
            <p:nvPr userDrawn="1"/>
          </p:nvSpPr>
          <p:spPr>
            <a:xfrm>
              <a:off x="2747827" y="1763993"/>
              <a:ext cx="307304" cy="307304"/>
            </a:xfrm>
            <a:prstGeom prst="donut">
              <a:avLst>
                <a:gd name="adj" fmla="val 12398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3" name="Circle: Hollow 12">
              <a:extLst>
                <a:ext uri="{FF2B5EF4-FFF2-40B4-BE49-F238E27FC236}">
                  <a16:creationId xmlns:a16="http://schemas.microsoft.com/office/drawing/2014/main" id="{6043D486-3263-4803-85C1-2F658985FF35}"/>
                </a:ext>
              </a:extLst>
            </p:cNvPr>
            <p:cNvSpPr/>
            <p:nvPr userDrawn="1"/>
          </p:nvSpPr>
          <p:spPr>
            <a:xfrm>
              <a:off x="3350683" y="647436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id="{9258023F-0C38-4A31-9B2A-AA99C3C745C6}"/>
                </a:ext>
              </a:extLst>
            </p:cNvPr>
            <p:cNvSpPr/>
            <p:nvPr userDrawn="1"/>
          </p:nvSpPr>
          <p:spPr>
            <a:xfrm>
              <a:off x="366049" y="2564860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53E0F-0B02-4B74-91E7-2B670261B8F7}"/>
                </a:ext>
              </a:extLst>
            </p:cNvPr>
            <p:cNvSpPr/>
            <p:nvPr userDrawn="1"/>
          </p:nvSpPr>
          <p:spPr>
            <a:xfrm>
              <a:off x="2248959" y="-1025564"/>
              <a:ext cx="2413539" cy="2404593"/>
            </a:xfrm>
            <a:custGeom>
              <a:avLst/>
              <a:gdLst>
                <a:gd name="connsiteX0" fmla="*/ 1501721 w 2413539"/>
                <a:gd name="connsiteY0" fmla="*/ 0 h 2404593"/>
                <a:gd name="connsiteX1" fmla="*/ 2341348 w 2413539"/>
                <a:gd name="connsiteY1" fmla="*/ 256470 h 2404593"/>
                <a:gd name="connsiteX2" fmla="*/ 2413539 w 2413539"/>
                <a:gd name="connsiteY2" fmla="*/ 310454 h 2404593"/>
                <a:gd name="connsiteX3" fmla="*/ 303764 w 2413539"/>
                <a:gd name="connsiteY3" fmla="*/ 2404593 h 2404593"/>
                <a:gd name="connsiteX4" fmla="*/ 256470 w 2413539"/>
                <a:gd name="connsiteY4" fmla="*/ 2341348 h 2404593"/>
                <a:gd name="connsiteX5" fmla="*/ 0 w 2413539"/>
                <a:gd name="connsiteY5" fmla="*/ 1501721 h 2404593"/>
                <a:gd name="connsiteX6" fmla="*/ 1501721 w 2413539"/>
                <a:gd name="connsiteY6" fmla="*/ 0 h 2404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3539" h="2404593">
                  <a:moveTo>
                    <a:pt x="1501721" y="0"/>
                  </a:moveTo>
                  <a:cubicBezTo>
                    <a:pt x="1812738" y="0"/>
                    <a:pt x="2101672" y="94548"/>
                    <a:pt x="2341348" y="256470"/>
                  </a:cubicBezTo>
                  <a:lnTo>
                    <a:pt x="2413539" y="310454"/>
                  </a:lnTo>
                  <a:lnTo>
                    <a:pt x="303764" y="2404593"/>
                  </a:lnTo>
                  <a:lnTo>
                    <a:pt x="256470" y="2341348"/>
                  </a:lnTo>
                  <a:cubicBezTo>
                    <a:pt x="94548" y="2101672"/>
                    <a:pt x="0" y="1812738"/>
                    <a:pt x="0" y="1501721"/>
                  </a:cubicBezTo>
                  <a:cubicBezTo>
                    <a:pt x="0" y="672343"/>
                    <a:pt x="672343" y="0"/>
                    <a:pt x="150172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282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99F735-1BC8-4020-A49A-4C037861EEE1}"/>
              </a:ext>
            </a:extLst>
          </p:cNvPr>
          <p:cNvSpPr/>
          <p:nvPr userDrawn="1"/>
        </p:nvSpPr>
        <p:spPr>
          <a:xfrm>
            <a:off x="0" y="0"/>
            <a:ext cx="12192000" cy="2924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5" name="Block Arc 1">
            <a:extLst>
              <a:ext uri="{FF2B5EF4-FFF2-40B4-BE49-F238E27FC236}">
                <a16:creationId xmlns:a16="http://schemas.microsoft.com/office/drawing/2014/main" id="{404008F3-9393-43B1-9EF6-BB73F9083120}"/>
              </a:ext>
            </a:extLst>
          </p:cNvPr>
          <p:cNvSpPr/>
          <p:nvPr userDrawn="1"/>
        </p:nvSpPr>
        <p:spPr>
          <a:xfrm>
            <a:off x="3582255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Block Arc 12">
            <a:extLst>
              <a:ext uri="{FF2B5EF4-FFF2-40B4-BE49-F238E27FC236}">
                <a16:creationId xmlns:a16="http://schemas.microsoft.com/office/drawing/2014/main" id="{B94FB787-662A-4C42-A82E-3D2990125567}"/>
              </a:ext>
            </a:extLst>
          </p:cNvPr>
          <p:cNvSpPr/>
          <p:nvPr userDrawn="1"/>
        </p:nvSpPr>
        <p:spPr>
          <a:xfrm>
            <a:off x="893211" y="1754355"/>
            <a:ext cx="2340000" cy="2340000"/>
          </a:xfrm>
          <a:prstGeom prst="blockArc">
            <a:avLst>
              <a:gd name="adj1" fmla="val 10800000"/>
              <a:gd name="adj2" fmla="val 118784"/>
              <a:gd name="adj3" fmla="val 7082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Block Arc 13">
            <a:extLst>
              <a:ext uri="{FF2B5EF4-FFF2-40B4-BE49-F238E27FC236}">
                <a16:creationId xmlns:a16="http://schemas.microsoft.com/office/drawing/2014/main" id="{B3104187-2B64-4114-9216-8B72399C3FFB}"/>
              </a:ext>
            </a:extLst>
          </p:cNvPr>
          <p:cNvSpPr/>
          <p:nvPr userDrawn="1"/>
        </p:nvSpPr>
        <p:spPr>
          <a:xfrm>
            <a:off x="6271299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Block Arc 15">
            <a:extLst>
              <a:ext uri="{FF2B5EF4-FFF2-40B4-BE49-F238E27FC236}">
                <a16:creationId xmlns:a16="http://schemas.microsoft.com/office/drawing/2014/main" id="{5C6BA25A-D059-41A1-9E12-7E54661C901A}"/>
              </a:ext>
            </a:extLst>
          </p:cNvPr>
          <p:cNvSpPr/>
          <p:nvPr userDrawn="1"/>
        </p:nvSpPr>
        <p:spPr>
          <a:xfrm>
            <a:off x="8946522" y="1754355"/>
            <a:ext cx="2340000" cy="2340000"/>
          </a:xfrm>
          <a:prstGeom prst="blockArc">
            <a:avLst>
              <a:gd name="adj1" fmla="val 10800000"/>
              <a:gd name="adj2" fmla="val 116759"/>
              <a:gd name="adj3" fmla="val 633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41AE61D-2711-4D27-9E84-9455C81DF8E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EB96CED-3A89-4E72-AD40-98DAA7DB1E8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68305AF-08C9-4A39-80B8-FD3847826BFC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3326DD4-C5BB-4602-9562-F2390EC71C3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92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DB5A378-F106-4996-9559-AD65105010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06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665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065FF430-A86A-408D-B4CD-0BDB219BC8FC}"/>
              </a:ext>
            </a:extLst>
          </p:cNvPr>
          <p:cNvGrpSpPr/>
          <p:nvPr userDrawn="1"/>
        </p:nvGrpSpPr>
        <p:grpSpPr>
          <a:xfrm>
            <a:off x="8766546" y="1684865"/>
            <a:ext cx="2664296" cy="4683693"/>
            <a:chOff x="445712" y="1449040"/>
            <a:chExt cx="2113018" cy="3924176"/>
          </a:xfrm>
        </p:grpSpPr>
        <p:sp>
          <p:nvSpPr>
            <p:cNvPr id="3" name="Rounded Rectangle 5">
              <a:extLst>
                <a:ext uri="{FF2B5EF4-FFF2-40B4-BE49-F238E27FC236}">
                  <a16:creationId xmlns:a16="http://schemas.microsoft.com/office/drawing/2014/main" id="{0CA6DF50-6795-474E-9081-6511A6DF797F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E35AE172-B3BB-4E24-B958-0CB99851C0B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3492788A-995F-478E-A5F5-E0A3675E5DF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8">
                <a:extLst>
                  <a:ext uri="{FF2B5EF4-FFF2-40B4-BE49-F238E27FC236}">
                    <a16:creationId xmlns:a16="http://schemas.microsoft.com/office/drawing/2014/main" id="{9A4EEAB5-7A36-43A2-9FDD-A2137FD0C0D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0">
                <a:extLst>
                  <a:ext uri="{FF2B5EF4-FFF2-40B4-BE49-F238E27FC236}">
                    <a16:creationId xmlns:a16="http://schemas.microsoft.com/office/drawing/2014/main" id="{983787F9-8E6F-4588-9DA5-35FC31554940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E2B1047-A353-4F69-8E34-66CE0EF65D9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8954464" y="2096435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072E626-24D1-4140-9541-74DA99F2F3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39828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46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854BEA9-E6ED-4706-9550-8EE96CA069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46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56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8.gif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0.jpeg"/><Relationship Id="rId5" Type="http://schemas.openxmlformats.org/officeDocument/2006/relationships/chart" Target="../charts/char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2.jpeg"/><Relationship Id="rId5" Type="http://schemas.openxmlformats.org/officeDocument/2006/relationships/image" Target="../media/image13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5">
            <a:extLst>
              <a:ext uri="{FF2B5EF4-FFF2-40B4-BE49-F238E27FC236}">
                <a16:creationId xmlns:a16="http://schemas.microsoft.com/office/drawing/2014/main" id="{07FD8390-7D68-4135-DAAE-C3C5C85A3FBB}"/>
              </a:ext>
            </a:extLst>
          </p:cNvPr>
          <p:cNvSpPr txBox="1">
            <a:spLocks/>
          </p:cNvSpPr>
          <p:nvPr/>
        </p:nvSpPr>
        <p:spPr>
          <a:xfrm>
            <a:off x="1825219" y="6949"/>
            <a:ext cx="8147433" cy="403726"/>
          </a:xfrm>
          <a:prstGeom prst="rect">
            <a:avLst/>
          </a:prstGeom>
        </p:spPr>
        <p:txBody>
          <a:bodyPr/>
          <a:lstStyle>
            <a:lvl1pPr marL="317500" indent="-317500" algn="l" defTabSz="8509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266700" algn="l" defTabSz="8509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063625" indent="-212725" algn="l" defTabSz="8509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489075" indent="-211138" algn="l" defTabSz="8509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912938" indent="-211138" algn="l" defTabSz="8509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370138" indent="-211138" algn="l" defTabSz="850900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827338" indent="-211138" algn="l" defTabSz="850900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84538" indent="-211138" algn="l" defTabSz="850900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41738" indent="-211138" algn="l" defTabSz="850900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50000"/>
              </a:lnSpc>
              <a:buNone/>
              <a:defRPr/>
            </a:pPr>
            <a:r>
              <a:rPr lang="fr-FR" sz="2000" kern="0" dirty="0">
                <a:solidFill>
                  <a:srgbClr val="002060"/>
                </a:solidFill>
              </a:rPr>
              <a:t>LE CHAMP DE GADIAGA</a:t>
            </a:r>
          </a:p>
        </p:txBody>
      </p:sp>
      <p:sp>
        <p:nvSpPr>
          <p:cNvPr id="6149" name="Rectangle 1">
            <a:extLst>
              <a:ext uri="{FF2B5EF4-FFF2-40B4-BE49-F238E27FC236}">
                <a16:creationId xmlns:a16="http://schemas.microsoft.com/office/drawing/2014/main" id="{1314529A-90B6-C903-067C-C0167DF85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2077" y="3154942"/>
            <a:ext cx="403726" cy="24188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8509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509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509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509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509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509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509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509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509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FR" altLang="fr-FR" sz="2465"/>
          </a:p>
        </p:txBody>
      </p:sp>
      <p:sp>
        <p:nvSpPr>
          <p:cNvPr id="11" name="Espace réservé du contenu 5">
            <a:extLst>
              <a:ext uri="{FF2B5EF4-FFF2-40B4-BE49-F238E27FC236}">
                <a16:creationId xmlns:a16="http://schemas.microsoft.com/office/drawing/2014/main" id="{E2EB7CD3-B239-8DD0-F930-FA20179C9048}"/>
              </a:ext>
            </a:extLst>
          </p:cNvPr>
          <p:cNvSpPr txBox="1">
            <a:spLocks/>
          </p:cNvSpPr>
          <p:nvPr/>
        </p:nvSpPr>
        <p:spPr>
          <a:xfrm>
            <a:off x="5669282" y="4015586"/>
            <a:ext cx="4921184" cy="25806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FF"/>
              </a:buClr>
              <a:defRPr/>
            </a:pPr>
            <a:r>
              <a:rPr lang="fr-FR" sz="1344" b="1" dirty="0">
                <a:solidFill>
                  <a:srgbClr val="2D2E2D"/>
                </a:solidFill>
                <a:latin typeface="Gill Sans MT"/>
              </a:rPr>
              <a:t>Consortium (SN) composé de</a:t>
            </a:r>
            <a:r>
              <a:rPr lang="fr-FR" sz="1344" dirty="0">
                <a:solidFill>
                  <a:srgbClr val="2D2E2D"/>
                </a:solidFill>
                <a:latin typeface="Gill Sans MT"/>
              </a:rPr>
              <a:t> : </a:t>
            </a:r>
          </a:p>
          <a:p>
            <a:pPr lvl="1">
              <a:spcBef>
                <a:spcPts val="0"/>
              </a:spcBef>
              <a:buClr>
                <a:srgbClr val="0000FF"/>
              </a:buClr>
              <a:defRPr/>
            </a:pPr>
            <a:r>
              <a:rPr lang="fr-FR" sz="1344" dirty="0">
                <a:solidFill>
                  <a:srgbClr val="2D2E2D"/>
                </a:solidFill>
                <a:latin typeface="Gill Sans MT"/>
              </a:rPr>
              <a:t>FORTESA (</a:t>
            </a:r>
            <a:r>
              <a:rPr lang="fr-FR" sz="1344" b="1" dirty="0">
                <a:solidFill>
                  <a:srgbClr val="FF0000"/>
                </a:solidFill>
                <a:latin typeface="Gill Sans MT"/>
              </a:rPr>
              <a:t>70%)</a:t>
            </a:r>
          </a:p>
          <a:p>
            <a:pPr lvl="1">
              <a:spcBef>
                <a:spcPts val="0"/>
              </a:spcBef>
              <a:buClr>
                <a:srgbClr val="0000FF"/>
              </a:buClr>
              <a:defRPr/>
            </a:pPr>
            <a:r>
              <a:rPr lang="fr-FR" sz="1344" dirty="0">
                <a:solidFill>
                  <a:srgbClr val="2D2E2D"/>
                </a:solidFill>
                <a:latin typeface="Gill Sans MT"/>
              </a:rPr>
              <a:t>PETROSEN (</a:t>
            </a:r>
            <a:r>
              <a:rPr lang="fr-FR" sz="1344" b="1" dirty="0">
                <a:solidFill>
                  <a:srgbClr val="FF0000"/>
                </a:solidFill>
                <a:latin typeface="Gill Sans MT"/>
              </a:rPr>
              <a:t>30%)</a:t>
            </a:r>
          </a:p>
          <a:p>
            <a:pPr indent="-204880">
              <a:spcBef>
                <a:spcPts val="1344"/>
              </a:spcBef>
              <a:buClr>
                <a:srgbClr val="0000FF"/>
              </a:buClr>
              <a:defRPr/>
            </a:pPr>
            <a:r>
              <a:rPr lang="fr-FR" sz="1344" b="1" dirty="0">
                <a:solidFill>
                  <a:srgbClr val="2D2E2D"/>
                </a:solidFill>
                <a:latin typeface="Gill Sans MT"/>
              </a:rPr>
              <a:t>Installations </a:t>
            </a:r>
            <a:r>
              <a:rPr lang="fr-FR" sz="1344" dirty="0">
                <a:solidFill>
                  <a:srgbClr val="2D2E2D"/>
                </a:solidFill>
                <a:latin typeface="Gill Sans MT"/>
              </a:rPr>
              <a:t>: </a:t>
            </a:r>
          </a:p>
          <a:p>
            <a:pPr lvl="2">
              <a:spcBef>
                <a:spcPts val="0"/>
              </a:spcBef>
              <a:buClr>
                <a:srgbClr val="0000FF"/>
              </a:buClr>
              <a:defRPr/>
            </a:pPr>
            <a:r>
              <a:rPr lang="fr-FR" sz="1344" dirty="0" err="1">
                <a:solidFill>
                  <a:srgbClr val="2D2E2D"/>
                </a:solidFill>
                <a:latin typeface="Gill Sans MT"/>
              </a:rPr>
              <a:t>Gadiaga</a:t>
            </a:r>
            <a:r>
              <a:rPr lang="fr-FR" sz="1344" dirty="0">
                <a:solidFill>
                  <a:srgbClr val="2D2E2D"/>
                </a:solidFill>
                <a:latin typeface="Gill Sans MT"/>
              </a:rPr>
              <a:t> – </a:t>
            </a:r>
            <a:r>
              <a:rPr lang="fr-FR" sz="1344" dirty="0" err="1">
                <a:solidFill>
                  <a:srgbClr val="2D2E2D"/>
                </a:solidFill>
                <a:latin typeface="Gill Sans MT"/>
              </a:rPr>
              <a:t>Kabor</a:t>
            </a:r>
            <a:r>
              <a:rPr lang="fr-FR" sz="1344" dirty="0">
                <a:solidFill>
                  <a:srgbClr val="2D2E2D"/>
                </a:solidFill>
                <a:latin typeface="Gill Sans MT"/>
              </a:rPr>
              <a:t> :  4’’en fibre de verre </a:t>
            </a:r>
          </a:p>
          <a:p>
            <a:pPr marL="567333" lvl="2" indent="0">
              <a:spcBef>
                <a:spcPts val="0"/>
              </a:spcBef>
              <a:buClr>
                <a:srgbClr val="0000FF"/>
              </a:buClr>
              <a:buNone/>
              <a:defRPr/>
            </a:pPr>
            <a:r>
              <a:rPr lang="fr-FR" sz="1344" dirty="0">
                <a:solidFill>
                  <a:srgbClr val="2D2E2D"/>
                </a:solidFill>
                <a:latin typeface="Gill Sans MT"/>
              </a:rPr>
              <a:t>                         (</a:t>
            </a:r>
            <a:r>
              <a:rPr lang="fr-FR" sz="1344" b="1" dirty="0">
                <a:solidFill>
                  <a:srgbClr val="2D2E2D"/>
                </a:solidFill>
                <a:latin typeface="Gill Sans MT"/>
              </a:rPr>
              <a:t>32,5 km</a:t>
            </a:r>
            <a:r>
              <a:rPr lang="fr-FR" sz="1344" dirty="0">
                <a:solidFill>
                  <a:srgbClr val="2D2E2D"/>
                </a:solidFill>
                <a:latin typeface="Gill Sans MT"/>
              </a:rPr>
              <a:t>)</a:t>
            </a:r>
          </a:p>
          <a:p>
            <a:pPr lvl="2">
              <a:spcBef>
                <a:spcPts val="0"/>
              </a:spcBef>
              <a:buClr>
                <a:srgbClr val="0000FF"/>
              </a:buClr>
              <a:defRPr/>
            </a:pPr>
            <a:r>
              <a:rPr lang="fr-FR" sz="1344" dirty="0" err="1">
                <a:solidFill>
                  <a:srgbClr val="2D2E2D"/>
                </a:solidFill>
                <a:latin typeface="Gill Sans MT"/>
              </a:rPr>
              <a:t>Kabor</a:t>
            </a:r>
            <a:r>
              <a:rPr lang="fr-FR" sz="1344" dirty="0">
                <a:solidFill>
                  <a:srgbClr val="2D2E2D"/>
                </a:solidFill>
                <a:latin typeface="Gill Sans MT"/>
              </a:rPr>
              <a:t> –  </a:t>
            </a:r>
            <a:r>
              <a:rPr lang="fr-FR" sz="1344" dirty="0" err="1">
                <a:solidFill>
                  <a:srgbClr val="2D2E2D"/>
                </a:solidFill>
                <a:latin typeface="Gill Sans MT"/>
              </a:rPr>
              <a:t>Sococim</a:t>
            </a:r>
            <a:r>
              <a:rPr lang="fr-FR" sz="1344" dirty="0">
                <a:solidFill>
                  <a:srgbClr val="2D2E2D"/>
                </a:solidFill>
                <a:latin typeface="Gill Sans MT"/>
              </a:rPr>
              <a:t> : 6’’en fibre de verre </a:t>
            </a:r>
            <a:r>
              <a:rPr lang="fr-FR" sz="1344" dirty="0">
                <a:solidFill>
                  <a:srgbClr val="FF0000"/>
                </a:solidFill>
                <a:latin typeface="Gill Sans MT"/>
              </a:rPr>
              <a:t>et 2 7/8’’ en acier inoxydable (3,25 km)</a:t>
            </a:r>
            <a:r>
              <a:rPr lang="fr-FR" sz="1344" dirty="0">
                <a:solidFill>
                  <a:srgbClr val="2D2E2D"/>
                </a:solidFill>
                <a:latin typeface="Gill Sans MT"/>
              </a:rPr>
              <a:t> </a:t>
            </a:r>
          </a:p>
          <a:p>
            <a:pPr lvl="2">
              <a:spcBef>
                <a:spcPts val="0"/>
              </a:spcBef>
              <a:buClr>
                <a:srgbClr val="0000FF"/>
              </a:buClr>
              <a:defRPr/>
            </a:pPr>
            <a:r>
              <a:rPr lang="fr-FR" sz="1344" dirty="0">
                <a:solidFill>
                  <a:srgbClr val="2D2E2D"/>
                </a:solidFill>
                <a:latin typeface="Gill Sans MT"/>
              </a:rPr>
              <a:t>DN 14 – </a:t>
            </a:r>
            <a:r>
              <a:rPr lang="fr-FR" sz="1344" dirty="0" err="1">
                <a:solidFill>
                  <a:srgbClr val="2D2E2D"/>
                </a:solidFill>
                <a:latin typeface="Gill Sans MT"/>
              </a:rPr>
              <a:t>Kabor</a:t>
            </a:r>
            <a:r>
              <a:rPr lang="fr-FR" sz="1344" dirty="0">
                <a:solidFill>
                  <a:srgbClr val="2D2E2D"/>
                </a:solidFill>
                <a:latin typeface="Gill Sans MT"/>
              </a:rPr>
              <a:t>: 2 x 3’’ en acier inox     (</a:t>
            </a:r>
            <a:r>
              <a:rPr lang="fr-FR" sz="1344" b="1" dirty="0">
                <a:solidFill>
                  <a:srgbClr val="2D2E2D"/>
                </a:solidFill>
                <a:latin typeface="Gill Sans MT"/>
              </a:rPr>
              <a:t>8 km</a:t>
            </a:r>
            <a:r>
              <a:rPr lang="fr-FR" sz="1344" dirty="0">
                <a:solidFill>
                  <a:srgbClr val="2D2E2D"/>
                </a:solidFill>
                <a:latin typeface="Gill Sans MT"/>
              </a:rPr>
              <a:t>)</a:t>
            </a:r>
          </a:p>
          <a:p>
            <a:pPr lvl="2">
              <a:spcBef>
                <a:spcPts val="0"/>
              </a:spcBef>
              <a:buClr>
                <a:srgbClr val="0000FF"/>
              </a:buClr>
              <a:defRPr/>
            </a:pPr>
            <a:r>
              <a:rPr lang="fr-FR" sz="1344" dirty="0" err="1">
                <a:solidFill>
                  <a:srgbClr val="FF0000"/>
                </a:solidFill>
                <a:latin typeface="Gill Sans MT"/>
              </a:rPr>
              <a:t>Kabor</a:t>
            </a:r>
            <a:r>
              <a:rPr lang="fr-FR" sz="1344" dirty="0">
                <a:solidFill>
                  <a:srgbClr val="FF0000"/>
                </a:solidFill>
                <a:latin typeface="Gill Sans MT"/>
              </a:rPr>
              <a:t> – Cap des Biches :  6’’ en acier     (</a:t>
            </a:r>
            <a:r>
              <a:rPr lang="fr-FR" sz="1344" b="1" dirty="0">
                <a:solidFill>
                  <a:srgbClr val="FF0000"/>
                </a:solidFill>
                <a:latin typeface="Gill Sans MT"/>
              </a:rPr>
              <a:t>9,5 km</a:t>
            </a:r>
            <a:r>
              <a:rPr lang="fr-FR" sz="1344" dirty="0">
                <a:solidFill>
                  <a:srgbClr val="FF0000"/>
                </a:solidFill>
                <a:latin typeface="Gill Sans MT"/>
              </a:rPr>
              <a:t>)</a:t>
            </a:r>
          </a:p>
        </p:txBody>
      </p:sp>
      <p:sp>
        <p:nvSpPr>
          <p:cNvPr id="6153" name="Espace réservé du contenu 5">
            <a:extLst>
              <a:ext uri="{FF2B5EF4-FFF2-40B4-BE49-F238E27FC236}">
                <a16:creationId xmlns:a16="http://schemas.microsoft.com/office/drawing/2014/main" id="{A4E89F2A-0768-8447-0E60-ADF1716E84FA}"/>
              </a:ext>
            </a:extLst>
          </p:cNvPr>
          <p:cNvSpPr txBox="1">
            <a:spLocks/>
          </p:cNvSpPr>
          <p:nvPr/>
        </p:nvSpPr>
        <p:spPr bwMode="auto">
          <a:xfrm>
            <a:off x="150780" y="4828432"/>
            <a:ext cx="4811186" cy="1403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182563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indent="-182563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685800" indent="-179388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914400" indent="-182563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1143000" indent="-179388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1600200" indent="-1793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057400" indent="-1793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2514600" indent="-1793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2971800" indent="-1793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1344"/>
              </a:spcBef>
              <a:buClr>
                <a:srgbClr val="0000FF"/>
              </a:buClr>
              <a:buSzPct val="100000"/>
              <a:buFont typeface="Arial" panose="020B0604020202020204" pitchFamily="34" charset="0"/>
              <a:buChar char="▪"/>
            </a:pPr>
            <a:r>
              <a:rPr lang="fr-FR" altLang="fr-FR" sz="1792" b="1" dirty="0">
                <a:solidFill>
                  <a:srgbClr val="2D2E2D"/>
                </a:solidFill>
                <a:latin typeface="Gill Sans MT" panose="020B0502020104020203" pitchFamily="34" charset="0"/>
              </a:rPr>
              <a:t>Production </a:t>
            </a:r>
            <a:r>
              <a:rPr lang="fr-FR" altLang="fr-FR" sz="1792" dirty="0">
                <a:solidFill>
                  <a:srgbClr val="2D2E2D"/>
                </a:solidFill>
                <a:latin typeface="Gill Sans MT" panose="020B0502020104020203" pitchFamily="34" charset="0"/>
              </a:rPr>
              <a:t>: </a:t>
            </a:r>
          </a:p>
          <a:p>
            <a:pPr lvl="1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Arial" panose="020B0604020202020204" pitchFamily="34" charset="0"/>
              <a:buChar char="▪"/>
            </a:pPr>
            <a:r>
              <a:rPr lang="fr-FR" altLang="fr-FR" sz="1568" dirty="0">
                <a:solidFill>
                  <a:srgbClr val="2D2E2D"/>
                </a:solidFill>
                <a:latin typeface="Gill Sans MT" panose="020B0502020104020203" pitchFamily="34" charset="0"/>
              </a:rPr>
              <a:t>5 Puits producteurs actuellement (environ 10000 Nm3/jour)</a:t>
            </a:r>
          </a:p>
          <a:p>
            <a:pPr marL="274637" lvl="1" indent="0" eaLnBrk="1" hangingPunct="1">
              <a:lnSpc>
                <a:spcPct val="90000"/>
              </a:lnSpc>
              <a:buClr>
                <a:srgbClr val="0000FF"/>
              </a:buClr>
              <a:buSzPct val="100000"/>
            </a:pPr>
            <a:endParaRPr lang="fr-FR" altLang="fr-FR" sz="1568" dirty="0">
              <a:solidFill>
                <a:srgbClr val="2D2E2D"/>
              </a:solidFill>
              <a:latin typeface="Gill Sans MT" panose="020B0502020104020203" pitchFamily="34" charset="0"/>
            </a:endParaRPr>
          </a:p>
          <a:p>
            <a:pPr lvl="1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Arial" panose="020B0604020202020204" pitchFamily="34" charset="0"/>
              <a:buChar char="▪"/>
            </a:pPr>
            <a:r>
              <a:rPr lang="fr-FR" altLang="fr-FR" sz="1568" b="1" dirty="0">
                <a:solidFill>
                  <a:srgbClr val="2D2E2D"/>
                </a:solidFill>
                <a:latin typeface="Gill Sans MT" panose="020B0502020104020203" pitchFamily="34" charset="0"/>
              </a:rPr>
              <a:t>14,76 </a:t>
            </a:r>
            <a:r>
              <a:rPr lang="fr-FR" altLang="fr-FR" sz="1568" b="1" dirty="0" err="1">
                <a:solidFill>
                  <a:srgbClr val="2D2E2D"/>
                </a:solidFill>
                <a:latin typeface="Gill Sans MT" panose="020B0502020104020203" pitchFamily="34" charset="0"/>
              </a:rPr>
              <a:t>bcf</a:t>
            </a:r>
            <a:r>
              <a:rPr lang="fr-FR" altLang="fr-FR" sz="1568" b="1" dirty="0">
                <a:solidFill>
                  <a:srgbClr val="2D2E2D"/>
                </a:solidFill>
                <a:latin typeface="Gill Sans MT" panose="020B0502020104020203" pitchFamily="34" charset="0"/>
              </a:rPr>
              <a:t> </a:t>
            </a:r>
            <a:r>
              <a:rPr lang="fr-FR" altLang="fr-FR" sz="1568" dirty="0">
                <a:solidFill>
                  <a:srgbClr val="2D2E2D"/>
                </a:solidFill>
                <a:latin typeface="Gill Sans MT" panose="020B0502020104020203" pitchFamily="34" charset="0"/>
              </a:rPr>
              <a:t>(Production de 2002 à nos jours)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65962E21-C6A0-3A09-70C8-9AFF17FBA1C3}"/>
              </a:ext>
            </a:extLst>
          </p:cNvPr>
          <p:cNvGrpSpPr/>
          <p:nvPr/>
        </p:nvGrpSpPr>
        <p:grpSpPr>
          <a:xfrm>
            <a:off x="206416" y="134072"/>
            <a:ext cx="11662055" cy="724016"/>
            <a:chOff x="302432" y="112597"/>
            <a:chExt cx="11662055" cy="724016"/>
          </a:xfrm>
        </p:grpSpPr>
        <p:pic>
          <p:nvPicPr>
            <p:cNvPr id="8" name="Image 4">
              <a:extLst>
                <a:ext uri="{FF2B5EF4-FFF2-40B4-BE49-F238E27FC236}">
                  <a16:creationId xmlns:a16="http://schemas.microsoft.com/office/drawing/2014/main" id="{B6AC7EBB-8AFC-D8FD-2600-CEB558B96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32" y="112597"/>
              <a:ext cx="966788" cy="695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6AD4FBAB-1064-0C63-A217-31BB5BC20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7600" y="112597"/>
              <a:ext cx="686887" cy="724016"/>
            </a:xfrm>
            <a:prstGeom prst="rect">
              <a:avLst/>
            </a:prstGeom>
          </p:spPr>
        </p:pic>
      </p:grpSp>
      <p:sp>
        <p:nvSpPr>
          <p:cNvPr id="10" name="Rectangle 2047">
            <a:extLst>
              <a:ext uri="{FF2B5EF4-FFF2-40B4-BE49-F238E27FC236}">
                <a16:creationId xmlns:a16="http://schemas.microsoft.com/office/drawing/2014/main" id="{3B267C82-B3EA-BB7C-EF2F-837CB5BF61D5}"/>
              </a:ext>
            </a:extLst>
          </p:cNvPr>
          <p:cNvSpPr/>
          <p:nvPr/>
        </p:nvSpPr>
        <p:spPr>
          <a:xfrm>
            <a:off x="10645" y="6108783"/>
            <a:ext cx="12192000" cy="7762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7FD1B0F-68DF-86F6-E5FC-3C34F7243B9A}"/>
              </a:ext>
            </a:extLst>
          </p:cNvPr>
          <p:cNvSpPr txBox="1"/>
          <p:nvPr/>
        </p:nvSpPr>
        <p:spPr>
          <a:xfrm>
            <a:off x="-35143" y="635459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Octobre 2024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308893E-4A7E-EDC9-3C8D-8948E443C879}"/>
              </a:ext>
            </a:extLst>
          </p:cNvPr>
          <p:cNvSpPr txBox="1"/>
          <p:nvPr/>
        </p:nvSpPr>
        <p:spPr>
          <a:xfrm flipH="1">
            <a:off x="11655249" y="6354596"/>
            <a:ext cx="35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1</a:t>
            </a:r>
          </a:p>
        </p:txBody>
      </p:sp>
      <p:graphicFrame>
        <p:nvGraphicFramePr>
          <p:cNvPr id="2" name="Graphique 1">
            <a:extLst>
              <a:ext uri="{FF2B5EF4-FFF2-40B4-BE49-F238E27FC236}">
                <a16:creationId xmlns:a16="http://schemas.microsoft.com/office/drawing/2014/main" id="{479170B9-D73A-4398-9CF2-036185C62A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579228"/>
              </p:ext>
            </p:extLst>
          </p:nvPr>
        </p:nvGraphicFramePr>
        <p:xfrm>
          <a:off x="5770304" y="784956"/>
          <a:ext cx="5284176" cy="3135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6" name="Picture 4" descr="Trace_Gazoduc_Inf">
            <a:extLst>
              <a:ext uri="{FF2B5EF4-FFF2-40B4-BE49-F238E27FC236}">
                <a16:creationId xmlns:a16="http://schemas.microsoft.com/office/drawing/2014/main" id="{7F9434A2-8ABF-EAED-408D-017F51A44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54" y="814690"/>
            <a:ext cx="5215011" cy="3941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E118305-A923-7D7E-002B-D1C1302C93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194" y="3768391"/>
            <a:ext cx="1246625" cy="98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67416F6-C5B7-469F-4B54-E7646A4D67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010" y="3396822"/>
            <a:ext cx="1472551" cy="104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Tm="120000"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5">
            <a:extLst>
              <a:ext uri="{FF2B5EF4-FFF2-40B4-BE49-F238E27FC236}">
                <a16:creationId xmlns:a16="http://schemas.microsoft.com/office/drawing/2014/main" id="{07FD8390-7D68-4135-DAAE-C3C5C85A3FBB}"/>
              </a:ext>
            </a:extLst>
          </p:cNvPr>
          <p:cNvSpPr txBox="1">
            <a:spLocks/>
          </p:cNvSpPr>
          <p:nvPr/>
        </p:nvSpPr>
        <p:spPr>
          <a:xfrm>
            <a:off x="1825219" y="30645"/>
            <a:ext cx="8147433" cy="483705"/>
          </a:xfrm>
          <a:prstGeom prst="rect">
            <a:avLst/>
          </a:prstGeom>
        </p:spPr>
        <p:txBody>
          <a:bodyPr/>
          <a:lstStyle>
            <a:lvl1pPr marL="317500" indent="-317500" algn="l" defTabSz="8509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266700" algn="l" defTabSz="8509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063625" indent="-212725" algn="l" defTabSz="8509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489075" indent="-211138" algn="l" defTabSz="8509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912938" indent="-211138" algn="l" defTabSz="8509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370138" indent="-211138" algn="l" defTabSz="850900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827338" indent="-211138" algn="l" defTabSz="850900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84538" indent="-211138" algn="l" defTabSz="850900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41738" indent="-211138" algn="l" defTabSz="850900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50000"/>
              </a:lnSpc>
              <a:buNone/>
              <a:defRPr/>
            </a:pPr>
            <a:r>
              <a:rPr lang="fr-FR" sz="2000" kern="0" dirty="0">
                <a:solidFill>
                  <a:srgbClr val="002060"/>
                </a:solidFill>
              </a:rPr>
              <a:t>LE CHAMP DE GADIAGA</a:t>
            </a:r>
          </a:p>
        </p:txBody>
      </p:sp>
      <p:sp>
        <p:nvSpPr>
          <p:cNvPr id="6149" name="Rectangle 1">
            <a:extLst>
              <a:ext uri="{FF2B5EF4-FFF2-40B4-BE49-F238E27FC236}">
                <a16:creationId xmlns:a16="http://schemas.microsoft.com/office/drawing/2014/main" id="{1314529A-90B6-C903-067C-C0167DF85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2077" y="3154942"/>
            <a:ext cx="403726" cy="24188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8509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509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509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509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509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509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509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509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509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FR" altLang="fr-FR" sz="2465"/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65962E21-C6A0-3A09-70C8-9AFF17FBA1C3}"/>
              </a:ext>
            </a:extLst>
          </p:cNvPr>
          <p:cNvGrpSpPr/>
          <p:nvPr/>
        </p:nvGrpSpPr>
        <p:grpSpPr>
          <a:xfrm>
            <a:off x="206416" y="134072"/>
            <a:ext cx="11662055" cy="724016"/>
            <a:chOff x="302432" y="112597"/>
            <a:chExt cx="11662055" cy="724016"/>
          </a:xfrm>
        </p:grpSpPr>
        <p:pic>
          <p:nvPicPr>
            <p:cNvPr id="8" name="Image 4">
              <a:extLst>
                <a:ext uri="{FF2B5EF4-FFF2-40B4-BE49-F238E27FC236}">
                  <a16:creationId xmlns:a16="http://schemas.microsoft.com/office/drawing/2014/main" id="{B6AC7EBB-8AFC-D8FD-2600-CEB558B96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32" y="112597"/>
              <a:ext cx="966788" cy="695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6AD4FBAB-1064-0C63-A217-31BB5BC20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7600" y="112597"/>
              <a:ext cx="686887" cy="724016"/>
            </a:xfrm>
            <a:prstGeom prst="rect">
              <a:avLst/>
            </a:prstGeom>
          </p:spPr>
        </p:pic>
      </p:grpSp>
      <p:sp>
        <p:nvSpPr>
          <p:cNvPr id="10" name="Rectangle 2047">
            <a:extLst>
              <a:ext uri="{FF2B5EF4-FFF2-40B4-BE49-F238E27FC236}">
                <a16:creationId xmlns:a16="http://schemas.microsoft.com/office/drawing/2014/main" id="{3B267C82-B3EA-BB7C-EF2F-837CB5BF61D5}"/>
              </a:ext>
            </a:extLst>
          </p:cNvPr>
          <p:cNvSpPr/>
          <p:nvPr/>
        </p:nvSpPr>
        <p:spPr>
          <a:xfrm>
            <a:off x="10645" y="6108783"/>
            <a:ext cx="12192000" cy="7762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308893E-4A7E-EDC9-3C8D-8948E443C879}"/>
              </a:ext>
            </a:extLst>
          </p:cNvPr>
          <p:cNvSpPr txBox="1"/>
          <p:nvPr/>
        </p:nvSpPr>
        <p:spPr>
          <a:xfrm flipH="1">
            <a:off x="11655249" y="6354596"/>
            <a:ext cx="35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Arial"/>
              </a:rPr>
              <a:t>2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A34B1C-0B15-F29A-786F-5A050B91C4A4}"/>
              </a:ext>
            </a:extLst>
          </p:cNvPr>
          <p:cNvSpPr/>
          <p:nvPr/>
        </p:nvSpPr>
        <p:spPr>
          <a:xfrm>
            <a:off x="510988" y="2662518"/>
            <a:ext cx="1138518" cy="4747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Gadiaga</a:t>
            </a:r>
            <a:endParaRPr lang="fr-SN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19A0EA8-A398-8B96-4472-CB753C619A48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1649506" y="2877199"/>
            <a:ext cx="4284421" cy="2268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03B1841-03D0-75B5-B84E-77C1B121A4F9}"/>
              </a:ext>
            </a:extLst>
          </p:cNvPr>
          <p:cNvSpPr/>
          <p:nvPr/>
        </p:nvSpPr>
        <p:spPr>
          <a:xfrm>
            <a:off x="5933927" y="2599456"/>
            <a:ext cx="1708485" cy="5554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Séparateur </a:t>
            </a:r>
            <a:r>
              <a:rPr lang="fr-FR" dirty="0" err="1"/>
              <a:t>Kabor</a:t>
            </a:r>
            <a:endParaRPr lang="fr-S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FADC28-E4AB-AFFB-ECF5-8929D6668D6D}"/>
              </a:ext>
            </a:extLst>
          </p:cNvPr>
          <p:cNvSpPr/>
          <p:nvPr/>
        </p:nvSpPr>
        <p:spPr>
          <a:xfrm>
            <a:off x="10218348" y="2626504"/>
            <a:ext cx="1135452" cy="483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Sococim</a:t>
            </a:r>
            <a:endParaRPr lang="fr-SN" dirty="0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CA1C3E6-2B0F-677D-8239-4591537FD29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742329" y="1661353"/>
            <a:ext cx="1191598" cy="12158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31DB874-9307-5425-5C50-68C5859CF54D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066477" y="1225400"/>
            <a:ext cx="867450" cy="1651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A63A51C8-AD34-3B57-E7B7-A9DF4BCF02A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7642412" y="2868357"/>
            <a:ext cx="2575936" cy="88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EA55C342-815A-E516-65CA-2D4F27E7FF90}"/>
              </a:ext>
            </a:extLst>
          </p:cNvPr>
          <p:cNvSpPr/>
          <p:nvPr/>
        </p:nvSpPr>
        <p:spPr>
          <a:xfrm>
            <a:off x="6638010" y="1089950"/>
            <a:ext cx="300318" cy="12102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S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7A8432-B450-48A2-D842-B2C3B1B5D8F4}"/>
              </a:ext>
            </a:extLst>
          </p:cNvPr>
          <p:cNvSpPr/>
          <p:nvPr/>
        </p:nvSpPr>
        <p:spPr>
          <a:xfrm>
            <a:off x="3108159" y="2953676"/>
            <a:ext cx="1353670" cy="2726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4’’; 32,5Km</a:t>
            </a:r>
            <a:endParaRPr lang="fr-SN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CB5CE9-79C5-16A6-9F99-BA02D7E30E36}"/>
              </a:ext>
            </a:extLst>
          </p:cNvPr>
          <p:cNvSpPr/>
          <p:nvPr/>
        </p:nvSpPr>
        <p:spPr>
          <a:xfrm>
            <a:off x="6952838" y="1520916"/>
            <a:ext cx="1635349" cy="3093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Cigares de </a:t>
            </a:r>
            <a:r>
              <a:rPr lang="fr-FR" sz="1200" dirty="0" err="1"/>
              <a:t>Kabor</a:t>
            </a:r>
            <a:endParaRPr lang="fr-SN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BC127F-548E-AF0A-5B29-CDB8CFBC0FBB}"/>
              </a:ext>
            </a:extLst>
          </p:cNvPr>
          <p:cNvSpPr/>
          <p:nvPr/>
        </p:nvSpPr>
        <p:spPr>
          <a:xfrm>
            <a:off x="3712807" y="1212912"/>
            <a:ext cx="1353670" cy="2726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2x3 ’’; 8 Km</a:t>
            </a:r>
            <a:endParaRPr lang="fr-SN" sz="1200" dirty="0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30E7F40-60E3-BFA3-C85B-AA14CFC03F48}"/>
              </a:ext>
            </a:extLst>
          </p:cNvPr>
          <p:cNvCxnSpPr>
            <a:cxnSpLocks/>
            <a:stCxn id="20" idx="0"/>
            <a:endCxn id="29" idx="2"/>
          </p:cNvCxnSpPr>
          <p:nvPr/>
        </p:nvCxnSpPr>
        <p:spPr>
          <a:xfrm flipH="1" flipV="1">
            <a:off x="6788169" y="2300186"/>
            <a:ext cx="1" cy="299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01A0744-2067-3D63-6B88-9FCC95D5B8EE}"/>
              </a:ext>
            </a:extLst>
          </p:cNvPr>
          <p:cNvSpPr/>
          <p:nvPr/>
        </p:nvSpPr>
        <p:spPr>
          <a:xfrm>
            <a:off x="8283940" y="2953676"/>
            <a:ext cx="1353670" cy="2726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6’’; 3,25 Km</a:t>
            </a:r>
            <a:endParaRPr lang="fr-SN" sz="1200" dirty="0"/>
          </a:p>
        </p:txBody>
      </p:sp>
      <p:sp>
        <p:nvSpPr>
          <p:cNvPr id="47" name="Bulle narrative : ronde 46">
            <a:extLst>
              <a:ext uri="{FF2B5EF4-FFF2-40B4-BE49-F238E27FC236}">
                <a16:creationId xmlns:a16="http://schemas.microsoft.com/office/drawing/2014/main" id="{B2690227-3F13-362F-6CD4-5127FADA32B1}"/>
              </a:ext>
            </a:extLst>
          </p:cNvPr>
          <p:cNvSpPr/>
          <p:nvPr/>
        </p:nvSpPr>
        <p:spPr>
          <a:xfrm flipH="1">
            <a:off x="1510551" y="2117898"/>
            <a:ext cx="658907" cy="347396"/>
          </a:xfrm>
          <a:prstGeom prst="wedgeEllipseCallout">
            <a:avLst>
              <a:gd name="adj1" fmla="val 1531"/>
              <a:gd name="adj2" fmla="val 168694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PT</a:t>
            </a:r>
            <a:endParaRPr lang="fr-SN" sz="1400" dirty="0"/>
          </a:p>
        </p:txBody>
      </p:sp>
      <p:sp>
        <p:nvSpPr>
          <p:cNvPr id="48" name="Bulle narrative : ronde 47">
            <a:extLst>
              <a:ext uri="{FF2B5EF4-FFF2-40B4-BE49-F238E27FC236}">
                <a16:creationId xmlns:a16="http://schemas.microsoft.com/office/drawing/2014/main" id="{41A75380-D7A3-9334-4C27-44B79FA59C81}"/>
              </a:ext>
            </a:extLst>
          </p:cNvPr>
          <p:cNvSpPr/>
          <p:nvPr/>
        </p:nvSpPr>
        <p:spPr>
          <a:xfrm flipH="1">
            <a:off x="5296452" y="3305013"/>
            <a:ext cx="650334" cy="241880"/>
          </a:xfrm>
          <a:prstGeom prst="wedgeEllipseCallout">
            <a:avLst>
              <a:gd name="adj1" fmla="val -30863"/>
              <a:gd name="adj2" fmla="val -21430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PT</a:t>
            </a:r>
            <a:endParaRPr lang="fr-SN" sz="1400" dirty="0"/>
          </a:p>
        </p:txBody>
      </p:sp>
      <p:sp>
        <p:nvSpPr>
          <p:cNvPr id="49" name="Bulle narrative : ronde 48">
            <a:extLst>
              <a:ext uri="{FF2B5EF4-FFF2-40B4-BE49-F238E27FC236}">
                <a16:creationId xmlns:a16="http://schemas.microsoft.com/office/drawing/2014/main" id="{720932EA-4F2F-7837-0645-50D71A763DC0}"/>
              </a:ext>
            </a:extLst>
          </p:cNvPr>
          <p:cNvSpPr/>
          <p:nvPr/>
        </p:nvSpPr>
        <p:spPr>
          <a:xfrm flipH="1">
            <a:off x="5604473" y="1898415"/>
            <a:ext cx="658907" cy="347396"/>
          </a:xfrm>
          <a:prstGeom prst="wedgeEllipseCallout">
            <a:avLst>
              <a:gd name="adj1" fmla="val 14456"/>
              <a:gd name="adj2" fmla="val 199661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PT</a:t>
            </a:r>
            <a:endParaRPr lang="fr-SN" sz="1400" dirty="0"/>
          </a:p>
        </p:txBody>
      </p:sp>
      <p:sp>
        <p:nvSpPr>
          <p:cNvPr id="50" name="Bulle narrative : ronde 49">
            <a:extLst>
              <a:ext uri="{FF2B5EF4-FFF2-40B4-BE49-F238E27FC236}">
                <a16:creationId xmlns:a16="http://schemas.microsoft.com/office/drawing/2014/main" id="{5E357F86-C6F3-9325-B4FC-3538ED057E12}"/>
              </a:ext>
            </a:extLst>
          </p:cNvPr>
          <p:cNvSpPr/>
          <p:nvPr/>
        </p:nvSpPr>
        <p:spPr>
          <a:xfrm flipH="1">
            <a:off x="7133663" y="2129530"/>
            <a:ext cx="658907" cy="347396"/>
          </a:xfrm>
          <a:prstGeom prst="wedgeEllipseCallout">
            <a:avLst>
              <a:gd name="adj1" fmla="val 96088"/>
              <a:gd name="adj2" fmla="val -33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PT</a:t>
            </a:r>
            <a:endParaRPr lang="fr-SN" sz="1400" dirty="0"/>
          </a:p>
        </p:txBody>
      </p:sp>
      <p:sp>
        <p:nvSpPr>
          <p:cNvPr id="51" name="Bulle narrative : ronde 50">
            <a:extLst>
              <a:ext uri="{FF2B5EF4-FFF2-40B4-BE49-F238E27FC236}">
                <a16:creationId xmlns:a16="http://schemas.microsoft.com/office/drawing/2014/main" id="{010C29EB-8FEB-2865-E292-DD56A0BD5D37}"/>
              </a:ext>
            </a:extLst>
          </p:cNvPr>
          <p:cNvSpPr/>
          <p:nvPr/>
        </p:nvSpPr>
        <p:spPr>
          <a:xfrm flipH="1">
            <a:off x="9681880" y="3275882"/>
            <a:ext cx="658907" cy="347396"/>
          </a:xfrm>
          <a:prstGeom prst="wedgeEllipseCallout">
            <a:avLst>
              <a:gd name="adj1" fmla="val 4932"/>
              <a:gd name="adj2" fmla="val -150001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PT</a:t>
            </a:r>
            <a:endParaRPr lang="fr-SN" sz="1400" dirty="0"/>
          </a:p>
        </p:txBody>
      </p:sp>
      <p:sp>
        <p:nvSpPr>
          <p:cNvPr id="52" name="Bulle narrative : ronde 51">
            <a:extLst>
              <a:ext uri="{FF2B5EF4-FFF2-40B4-BE49-F238E27FC236}">
                <a16:creationId xmlns:a16="http://schemas.microsoft.com/office/drawing/2014/main" id="{8BC384DC-D58A-DAF2-7FE8-41BF4846E73F}"/>
              </a:ext>
            </a:extLst>
          </p:cNvPr>
          <p:cNvSpPr/>
          <p:nvPr/>
        </p:nvSpPr>
        <p:spPr>
          <a:xfrm flipH="1">
            <a:off x="1058011" y="4349735"/>
            <a:ext cx="658907" cy="347396"/>
          </a:xfrm>
          <a:prstGeom prst="wedgeEllipseCallout">
            <a:avLst>
              <a:gd name="adj1" fmla="val -3231"/>
              <a:gd name="adj2" fmla="val 168694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PT</a:t>
            </a:r>
            <a:endParaRPr lang="fr-SN" sz="1400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4AB2E25B-0858-E5F3-94AD-5BBC3B6EFA41}"/>
              </a:ext>
            </a:extLst>
          </p:cNvPr>
          <p:cNvSpPr txBox="1"/>
          <p:nvPr/>
        </p:nvSpPr>
        <p:spPr>
          <a:xfrm>
            <a:off x="1649506" y="4504977"/>
            <a:ext cx="19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Capteur de pression</a:t>
            </a:r>
            <a:endParaRPr lang="fr-SN" dirty="0"/>
          </a:p>
        </p:txBody>
      </p:sp>
      <p:sp>
        <p:nvSpPr>
          <p:cNvPr id="54" name="Bulle narrative : ronde 53">
            <a:extLst>
              <a:ext uri="{FF2B5EF4-FFF2-40B4-BE49-F238E27FC236}">
                <a16:creationId xmlns:a16="http://schemas.microsoft.com/office/drawing/2014/main" id="{3334AF55-CA26-DE29-BBB0-CCFA1CD79F5A}"/>
              </a:ext>
            </a:extLst>
          </p:cNvPr>
          <p:cNvSpPr/>
          <p:nvPr/>
        </p:nvSpPr>
        <p:spPr>
          <a:xfrm flipH="1">
            <a:off x="7537078" y="3356208"/>
            <a:ext cx="650334" cy="241880"/>
          </a:xfrm>
          <a:prstGeom prst="wedgeEllipseCallout">
            <a:avLst>
              <a:gd name="adj1" fmla="val 31169"/>
              <a:gd name="adj2" fmla="val -23283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PT</a:t>
            </a:r>
            <a:endParaRPr lang="fr-SN" sz="1400" dirty="0"/>
          </a:p>
        </p:txBody>
      </p:sp>
      <p:sp>
        <p:nvSpPr>
          <p:cNvPr id="55" name="Bulle narrative : ronde 54">
            <a:extLst>
              <a:ext uri="{FF2B5EF4-FFF2-40B4-BE49-F238E27FC236}">
                <a16:creationId xmlns:a16="http://schemas.microsoft.com/office/drawing/2014/main" id="{2848562E-2AC1-FB0D-0592-39D5E4C91210}"/>
              </a:ext>
            </a:extLst>
          </p:cNvPr>
          <p:cNvSpPr/>
          <p:nvPr/>
        </p:nvSpPr>
        <p:spPr>
          <a:xfrm flipH="1">
            <a:off x="1566584" y="3356208"/>
            <a:ext cx="650334" cy="241880"/>
          </a:xfrm>
          <a:prstGeom prst="wedgeEllipseCallout">
            <a:avLst>
              <a:gd name="adj1" fmla="val 23587"/>
              <a:gd name="adj2" fmla="val -212445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FT</a:t>
            </a:r>
            <a:endParaRPr lang="fr-SN" sz="1400" dirty="0"/>
          </a:p>
        </p:txBody>
      </p:sp>
      <p:sp>
        <p:nvSpPr>
          <p:cNvPr id="57" name="Bulle narrative : ronde 56">
            <a:extLst>
              <a:ext uri="{FF2B5EF4-FFF2-40B4-BE49-F238E27FC236}">
                <a16:creationId xmlns:a16="http://schemas.microsoft.com/office/drawing/2014/main" id="{1EF3A672-13E2-822F-F073-977A60259144}"/>
              </a:ext>
            </a:extLst>
          </p:cNvPr>
          <p:cNvSpPr/>
          <p:nvPr/>
        </p:nvSpPr>
        <p:spPr>
          <a:xfrm flipH="1">
            <a:off x="9568014" y="2009521"/>
            <a:ext cx="650334" cy="241880"/>
          </a:xfrm>
          <a:prstGeom prst="wedgeEllipseCallout">
            <a:avLst>
              <a:gd name="adj1" fmla="val -43958"/>
              <a:gd name="adj2" fmla="val 287901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FT</a:t>
            </a:r>
            <a:endParaRPr lang="fr-SN" sz="1400" dirty="0"/>
          </a:p>
        </p:txBody>
      </p:sp>
      <p:sp>
        <p:nvSpPr>
          <p:cNvPr id="59" name="Bulle narrative : ronde 58">
            <a:extLst>
              <a:ext uri="{FF2B5EF4-FFF2-40B4-BE49-F238E27FC236}">
                <a16:creationId xmlns:a16="http://schemas.microsoft.com/office/drawing/2014/main" id="{5F98F39A-EE9E-5360-F356-019A563BD590}"/>
              </a:ext>
            </a:extLst>
          </p:cNvPr>
          <p:cNvSpPr/>
          <p:nvPr/>
        </p:nvSpPr>
        <p:spPr>
          <a:xfrm flipH="1">
            <a:off x="3565966" y="4306416"/>
            <a:ext cx="658907" cy="410714"/>
          </a:xfrm>
          <a:prstGeom prst="wedgeEllipseCallout">
            <a:avLst>
              <a:gd name="adj1" fmla="val -5370"/>
              <a:gd name="adj2" fmla="val 153913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FT</a:t>
            </a:r>
            <a:endParaRPr lang="fr-SN" sz="1400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413C1E6-8A75-BD73-5E61-F2C86C1B6573}"/>
              </a:ext>
            </a:extLst>
          </p:cNvPr>
          <p:cNvSpPr txBox="1"/>
          <p:nvPr/>
        </p:nvSpPr>
        <p:spPr>
          <a:xfrm>
            <a:off x="4281121" y="4550316"/>
            <a:ext cx="1570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Capteur de Débit</a:t>
            </a:r>
            <a:endParaRPr lang="fr-SN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A611223-0AEA-368C-EF6C-88FE045145CC}"/>
              </a:ext>
            </a:extLst>
          </p:cNvPr>
          <p:cNvSpPr txBox="1"/>
          <p:nvPr/>
        </p:nvSpPr>
        <p:spPr>
          <a:xfrm>
            <a:off x="-35143" y="635459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Octobre 2024</a:t>
            </a:r>
          </a:p>
        </p:txBody>
      </p:sp>
    </p:spTree>
    <p:extLst>
      <p:ext uri="{BB962C8B-B14F-4D97-AF65-F5344CB8AC3E}">
        <p14:creationId xmlns:p14="http://schemas.microsoft.com/office/powerpoint/2010/main" val="697892807"/>
      </p:ext>
    </p:extLst>
  </p:cSld>
  <p:clrMapOvr>
    <a:masterClrMapping/>
  </p:clrMapOvr>
  <p:transition spd="med" advTm="120000">
    <p:cover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5">
            <a:extLst>
              <a:ext uri="{FF2B5EF4-FFF2-40B4-BE49-F238E27FC236}">
                <a16:creationId xmlns:a16="http://schemas.microsoft.com/office/drawing/2014/main" id="{07FD8390-7D68-4135-DAAE-C3C5C85A3FBB}"/>
              </a:ext>
            </a:extLst>
          </p:cNvPr>
          <p:cNvSpPr txBox="1">
            <a:spLocks/>
          </p:cNvSpPr>
          <p:nvPr/>
        </p:nvSpPr>
        <p:spPr>
          <a:xfrm>
            <a:off x="1825219" y="30645"/>
            <a:ext cx="8147433" cy="483705"/>
          </a:xfrm>
          <a:prstGeom prst="rect">
            <a:avLst/>
          </a:prstGeom>
        </p:spPr>
        <p:txBody>
          <a:bodyPr/>
          <a:lstStyle>
            <a:lvl1pPr marL="317500" indent="-317500" algn="l" defTabSz="8509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266700" algn="l" defTabSz="8509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063625" indent="-212725" algn="l" defTabSz="8509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489075" indent="-211138" algn="l" defTabSz="8509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912938" indent="-211138" algn="l" defTabSz="8509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370138" indent="-211138" algn="l" defTabSz="850900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827338" indent="-211138" algn="l" defTabSz="850900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84538" indent="-211138" algn="l" defTabSz="850900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41738" indent="-211138" algn="l" defTabSz="850900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50000"/>
              </a:lnSpc>
              <a:buNone/>
              <a:defRPr/>
            </a:pPr>
            <a:r>
              <a:rPr lang="fr-FR" sz="2000" kern="0" dirty="0">
                <a:solidFill>
                  <a:srgbClr val="002060"/>
                </a:solidFill>
              </a:rPr>
              <a:t>LE CHAMP DE GADIAGA</a:t>
            </a:r>
          </a:p>
        </p:txBody>
      </p:sp>
      <p:sp>
        <p:nvSpPr>
          <p:cNvPr id="6149" name="Rectangle 1">
            <a:extLst>
              <a:ext uri="{FF2B5EF4-FFF2-40B4-BE49-F238E27FC236}">
                <a16:creationId xmlns:a16="http://schemas.microsoft.com/office/drawing/2014/main" id="{1314529A-90B6-C903-067C-C0167DF85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2077" y="3154942"/>
            <a:ext cx="403726" cy="24188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8509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509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509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509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509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509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509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509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509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FR" altLang="fr-FR" sz="2465"/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65962E21-C6A0-3A09-70C8-9AFF17FBA1C3}"/>
              </a:ext>
            </a:extLst>
          </p:cNvPr>
          <p:cNvGrpSpPr/>
          <p:nvPr/>
        </p:nvGrpSpPr>
        <p:grpSpPr>
          <a:xfrm>
            <a:off x="206416" y="134072"/>
            <a:ext cx="11662055" cy="724016"/>
            <a:chOff x="302432" y="112597"/>
            <a:chExt cx="11662055" cy="724016"/>
          </a:xfrm>
        </p:grpSpPr>
        <p:pic>
          <p:nvPicPr>
            <p:cNvPr id="8" name="Image 4">
              <a:extLst>
                <a:ext uri="{FF2B5EF4-FFF2-40B4-BE49-F238E27FC236}">
                  <a16:creationId xmlns:a16="http://schemas.microsoft.com/office/drawing/2014/main" id="{B6AC7EBB-8AFC-D8FD-2600-CEB558B96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32" y="112597"/>
              <a:ext cx="966788" cy="695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6AD4FBAB-1064-0C63-A217-31BB5BC20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7600" y="112597"/>
              <a:ext cx="686887" cy="724016"/>
            </a:xfrm>
            <a:prstGeom prst="rect">
              <a:avLst/>
            </a:prstGeom>
          </p:spPr>
        </p:pic>
      </p:grpSp>
      <p:sp>
        <p:nvSpPr>
          <p:cNvPr id="10" name="Rectangle 2047">
            <a:extLst>
              <a:ext uri="{FF2B5EF4-FFF2-40B4-BE49-F238E27FC236}">
                <a16:creationId xmlns:a16="http://schemas.microsoft.com/office/drawing/2014/main" id="{3B267C82-B3EA-BB7C-EF2F-837CB5BF61D5}"/>
              </a:ext>
            </a:extLst>
          </p:cNvPr>
          <p:cNvSpPr/>
          <p:nvPr/>
        </p:nvSpPr>
        <p:spPr>
          <a:xfrm>
            <a:off x="10645" y="6108783"/>
            <a:ext cx="12192000" cy="7762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308893E-4A7E-EDC9-3C8D-8948E443C879}"/>
              </a:ext>
            </a:extLst>
          </p:cNvPr>
          <p:cNvSpPr txBox="1"/>
          <p:nvPr/>
        </p:nvSpPr>
        <p:spPr>
          <a:xfrm flipH="1">
            <a:off x="11655249" y="6354596"/>
            <a:ext cx="35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3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14A3B99-3BE1-EF7A-6CF2-D509DAD729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764" y="917098"/>
            <a:ext cx="3775868" cy="4609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 14">
            <a:extLst>
              <a:ext uri="{FF2B5EF4-FFF2-40B4-BE49-F238E27FC236}">
                <a16:creationId xmlns:a16="http://schemas.microsoft.com/office/drawing/2014/main" id="{AC88C80D-B7C0-F9DE-79C5-9FA3AE437A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257" y="972533"/>
            <a:ext cx="4146383" cy="4606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 22">
            <a:extLst>
              <a:ext uri="{FF2B5EF4-FFF2-40B4-BE49-F238E27FC236}">
                <a16:creationId xmlns:a16="http://schemas.microsoft.com/office/drawing/2014/main" id="{3A9E260C-D551-E264-DF9A-1D5F51CCFB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2" y="972533"/>
            <a:ext cx="3252274" cy="4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0141D9C-EC95-6945-3644-3A1D70F7521F}"/>
              </a:ext>
            </a:extLst>
          </p:cNvPr>
          <p:cNvSpPr/>
          <p:nvPr/>
        </p:nvSpPr>
        <p:spPr>
          <a:xfrm>
            <a:off x="824753" y="5663356"/>
            <a:ext cx="2254624" cy="412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SN" dirty="0"/>
              <a:t>Puits GD-2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7901C5-8675-5619-F227-1EDD9C9F5EDE}"/>
              </a:ext>
            </a:extLst>
          </p:cNvPr>
          <p:cNvSpPr/>
          <p:nvPr/>
        </p:nvSpPr>
        <p:spPr>
          <a:xfrm>
            <a:off x="4679576" y="5696407"/>
            <a:ext cx="2254624" cy="412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SN" dirty="0"/>
              <a:t>Séparateur </a:t>
            </a:r>
            <a:r>
              <a:rPr lang="fr-SN" dirty="0" err="1"/>
              <a:t>Gadiaga</a:t>
            </a:r>
            <a:endParaRPr lang="fr-S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671D7C-3464-F1EF-782F-80FC5A555A05}"/>
              </a:ext>
            </a:extLst>
          </p:cNvPr>
          <p:cNvSpPr/>
          <p:nvPr/>
        </p:nvSpPr>
        <p:spPr>
          <a:xfrm>
            <a:off x="8926959" y="5637818"/>
            <a:ext cx="2941512" cy="353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SN" dirty="0"/>
              <a:t>Compresseurs </a:t>
            </a:r>
            <a:r>
              <a:rPr lang="fr-SN" dirty="0" err="1"/>
              <a:t>Gadiaga</a:t>
            </a:r>
            <a:endParaRPr lang="fr-SN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F5CF934-53BB-2435-1E0F-C545A677568B}"/>
              </a:ext>
            </a:extLst>
          </p:cNvPr>
          <p:cNvSpPr txBox="1"/>
          <p:nvPr/>
        </p:nvSpPr>
        <p:spPr>
          <a:xfrm>
            <a:off x="-35143" y="635459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Octobre 2024</a:t>
            </a:r>
          </a:p>
        </p:txBody>
      </p:sp>
    </p:spTree>
    <p:extLst>
      <p:ext uri="{BB962C8B-B14F-4D97-AF65-F5344CB8AC3E}">
        <p14:creationId xmlns:p14="http://schemas.microsoft.com/office/powerpoint/2010/main" val="3970773070"/>
      </p:ext>
    </p:extLst>
  </p:cSld>
  <p:clrMapOvr>
    <a:masterClrMapping/>
  </p:clrMapOvr>
  <p:transition spd="med" advTm="120000">
    <p:cover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5">
            <a:extLst>
              <a:ext uri="{FF2B5EF4-FFF2-40B4-BE49-F238E27FC236}">
                <a16:creationId xmlns:a16="http://schemas.microsoft.com/office/drawing/2014/main" id="{07FD8390-7D68-4135-DAAE-C3C5C85A3FBB}"/>
              </a:ext>
            </a:extLst>
          </p:cNvPr>
          <p:cNvSpPr txBox="1">
            <a:spLocks/>
          </p:cNvSpPr>
          <p:nvPr/>
        </p:nvSpPr>
        <p:spPr>
          <a:xfrm>
            <a:off x="1825219" y="30645"/>
            <a:ext cx="8147433" cy="483705"/>
          </a:xfrm>
          <a:prstGeom prst="rect">
            <a:avLst/>
          </a:prstGeom>
        </p:spPr>
        <p:txBody>
          <a:bodyPr/>
          <a:lstStyle>
            <a:lvl1pPr marL="317500" indent="-317500" algn="l" defTabSz="8509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266700" algn="l" defTabSz="8509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063625" indent="-212725" algn="l" defTabSz="8509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489075" indent="-211138" algn="l" defTabSz="8509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912938" indent="-211138" algn="l" defTabSz="8509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370138" indent="-211138" algn="l" defTabSz="850900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827338" indent="-211138" algn="l" defTabSz="850900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84538" indent="-211138" algn="l" defTabSz="850900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41738" indent="-211138" algn="l" defTabSz="850900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50000"/>
              </a:lnSpc>
              <a:buNone/>
              <a:defRPr/>
            </a:pPr>
            <a:r>
              <a:rPr lang="fr-FR" sz="2000" kern="0" dirty="0">
                <a:solidFill>
                  <a:srgbClr val="002060"/>
                </a:solidFill>
              </a:rPr>
              <a:t>LE CHAMP DE GADIAGA</a:t>
            </a:r>
          </a:p>
        </p:txBody>
      </p:sp>
      <p:sp>
        <p:nvSpPr>
          <p:cNvPr id="6149" name="Rectangle 1">
            <a:extLst>
              <a:ext uri="{FF2B5EF4-FFF2-40B4-BE49-F238E27FC236}">
                <a16:creationId xmlns:a16="http://schemas.microsoft.com/office/drawing/2014/main" id="{1314529A-90B6-C903-067C-C0167DF85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2077" y="3154942"/>
            <a:ext cx="403726" cy="24188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8509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509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509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509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509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509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509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509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509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FR" altLang="fr-FR" sz="2465"/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65962E21-C6A0-3A09-70C8-9AFF17FBA1C3}"/>
              </a:ext>
            </a:extLst>
          </p:cNvPr>
          <p:cNvGrpSpPr/>
          <p:nvPr/>
        </p:nvGrpSpPr>
        <p:grpSpPr>
          <a:xfrm>
            <a:off x="206416" y="134072"/>
            <a:ext cx="11662055" cy="724016"/>
            <a:chOff x="302432" y="112597"/>
            <a:chExt cx="11662055" cy="724016"/>
          </a:xfrm>
        </p:grpSpPr>
        <p:pic>
          <p:nvPicPr>
            <p:cNvPr id="8" name="Image 4">
              <a:extLst>
                <a:ext uri="{FF2B5EF4-FFF2-40B4-BE49-F238E27FC236}">
                  <a16:creationId xmlns:a16="http://schemas.microsoft.com/office/drawing/2014/main" id="{B6AC7EBB-8AFC-D8FD-2600-CEB558B96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32" y="112597"/>
              <a:ext cx="966788" cy="695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6AD4FBAB-1064-0C63-A217-31BB5BC20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7600" y="112597"/>
              <a:ext cx="686887" cy="724016"/>
            </a:xfrm>
            <a:prstGeom prst="rect">
              <a:avLst/>
            </a:prstGeom>
          </p:spPr>
        </p:pic>
      </p:grpSp>
      <p:sp>
        <p:nvSpPr>
          <p:cNvPr id="10" name="Rectangle 2047">
            <a:extLst>
              <a:ext uri="{FF2B5EF4-FFF2-40B4-BE49-F238E27FC236}">
                <a16:creationId xmlns:a16="http://schemas.microsoft.com/office/drawing/2014/main" id="{3B267C82-B3EA-BB7C-EF2F-837CB5BF61D5}"/>
              </a:ext>
            </a:extLst>
          </p:cNvPr>
          <p:cNvSpPr/>
          <p:nvPr/>
        </p:nvSpPr>
        <p:spPr>
          <a:xfrm>
            <a:off x="10645" y="6108783"/>
            <a:ext cx="12192000" cy="7762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308893E-4A7E-EDC9-3C8D-8948E443C879}"/>
              </a:ext>
            </a:extLst>
          </p:cNvPr>
          <p:cNvSpPr txBox="1"/>
          <p:nvPr/>
        </p:nvSpPr>
        <p:spPr>
          <a:xfrm flipH="1">
            <a:off x="11655249" y="6354596"/>
            <a:ext cx="35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Arial"/>
              </a:rPr>
              <a:t>4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4" name="Image 13" descr="C:\Users\LENOVO\Desktop\210611_Visit_Kabor\IMG-20210610-WA0047.jpg">
            <a:extLst>
              <a:ext uri="{FF2B5EF4-FFF2-40B4-BE49-F238E27FC236}">
                <a16:creationId xmlns:a16="http://schemas.microsoft.com/office/drawing/2014/main" id="{526247E8-AA74-131D-7C57-998F4D69C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16" y="1294279"/>
            <a:ext cx="4152102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4" descr="C:\Users\LENOVO\Desktop\210611_Visit_Kabor\IMG-20210610-WA0045.jpg">
            <a:extLst>
              <a:ext uri="{FF2B5EF4-FFF2-40B4-BE49-F238E27FC236}">
                <a16:creationId xmlns:a16="http://schemas.microsoft.com/office/drawing/2014/main" id="{1BE316FB-0D58-5B83-F763-C82C15355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762" y="1294279"/>
            <a:ext cx="3625998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 15">
            <a:extLst>
              <a:ext uri="{FF2B5EF4-FFF2-40B4-BE49-F238E27FC236}">
                <a16:creationId xmlns:a16="http://schemas.microsoft.com/office/drawing/2014/main" id="{AA32FE3F-F4A4-554B-1A64-8E14037F9F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44"/>
          <a:stretch>
            <a:fillRect/>
          </a:stretch>
        </p:blipFill>
        <p:spPr bwMode="auto">
          <a:xfrm>
            <a:off x="8395447" y="1294279"/>
            <a:ext cx="3672631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B53822D-27D4-CBD5-B410-37F8EA4FF411}"/>
              </a:ext>
            </a:extLst>
          </p:cNvPr>
          <p:cNvSpPr/>
          <p:nvPr/>
        </p:nvSpPr>
        <p:spPr>
          <a:xfrm>
            <a:off x="1093694" y="5293659"/>
            <a:ext cx="2254624" cy="412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SN" dirty="0"/>
              <a:t>Séparateur </a:t>
            </a:r>
            <a:r>
              <a:rPr lang="fr-SN" dirty="0" err="1"/>
              <a:t>Kabor</a:t>
            </a:r>
            <a:endParaRPr lang="fr-S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73B079-3EC4-5D8E-7725-582C0ED99CCF}"/>
              </a:ext>
            </a:extLst>
          </p:cNvPr>
          <p:cNvSpPr/>
          <p:nvPr/>
        </p:nvSpPr>
        <p:spPr>
          <a:xfrm>
            <a:off x="9148482" y="5275461"/>
            <a:ext cx="2254624" cy="412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SN" dirty="0"/>
              <a:t>Séparateur </a:t>
            </a:r>
            <a:r>
              <a:rPr lang="fr-SN" dirty="0" err="1"/>
              <a:t>sococim</a:t>
            </a:r>
            <a:endParaRPr lang="fr-S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EA4715-0EBF-68F4-F677-D1B00B89D514}"/>
              </a:ext>
            </a:extLst>
          </p:cNvPr>
          <p:cNvSpPr/>
          <p:nvPr/>
        </p:nvSpPr>
        <p:spPr>
          <a:xfrm>
            <a:off x="5477435" y="5285484"/>
            <a:ext cx="2254624" cy="412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SN" dirty="0"/>
              <a:t>Cigare </a:t>
            </a:r>
            <a:r>
              <a:rPr lang="fr-SN" dirty="0" err="1"/>
              <a:t>Kabor</a:t>
            </a:r>
            <a:endParaRPr lang="fr-SN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F18A469-D998-680F-553F-45A5D52A752F}"/>
              </a:ext>
            </a:extLst>
          </p:cNvPr>
          <p:cNvSpPr txBox="1"/>
          <p:nvPr/>
        </p:nvSpPr>
        <p:spPr>
          <a:xfrm>
            <a:off x="-35143" y="635459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Octobre 2024</a:t>
            </a:r>
          </a:p>
        </p:txBody>
      </p:sp>
    </p:spTree>
    <p:extLst>
      <p:ext uri="{BB962C8B-B14F-4D97-AF65-F5344CB8AC3E}">
        <p14:creationId xmlns:p14="http://schemas.microsoft.com/office/powerpoint/2010/main" val="730231860"/>
      </p:ext>
    </p:extLst>
  </p:cSld>
  <p:clrMapOvr>
    <a:masterClrMapping/>
  </p:clrMapOvr>
  <p:transition spd="med" advTm="120000">
    <p:cover dir="d"/>
  </p:transition>
</p:sld>
</file>

<file path=ppt/theme/theme1.xml><?xml version="1.0" encoding="utf-8"?>
<a:theme xmlns:a="http://schemas.openxmlformats.org/drawingml/2006/main" name="Contents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188</Words>
  <Application>Microsoft Office PowerPoint</Application>
  <PresentationFormat>Grand écran</PresentationFormat>
  <Paragraphs>55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Contents Slide Master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Aloïse Ngor Mak DIAGNE</dc:creator>
  <cp:lastModifiedBy>Ibrahima NDOUR</cp:lastModifiedBy>
  <cp:revision>10</cp:revision>
  <dcterms:created xsi:type="dcterms:W3CDTF">2024-01-23T10:54:44Z</dcterms:created>
  <dcterms:modified xsi:type="dcterms:W3CDTF">2024-10-03T21:06:03Z</dcterms:modified>
</cp:coreProperties>
</file>