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b658985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9b658985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94e19bc6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94e19bc6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c7f1eeb9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c7f1eeb9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c7f1eeb98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c7f1eeb98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c7f1eeb9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c7f1eeb9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c7f1eeb9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c7f1eeb9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94e19bc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94e19bc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94e19bc68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94e19bc68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c7f1eeb9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9c7f1eeb9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c7f1eeb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c7f1eeb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c7f1eeb9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9c7f1eeb9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383c4c913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5383c4c913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383c4c913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5383c4c913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c7f1eeb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9c7f1eeb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383c4c913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5383c4c913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383c4c913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5383c4c913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67700" y="722225"/>
            <a:ext cx="8208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36699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marR="36699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marR="366999" rtl="0" algn="ctr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COVID Lens</a:t>
            </a:r>
            <a:endParaRPr sz="3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800850" y="2184125"/>
            <a:ext cx="7542300" cy="24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dk1"/>
                </a:solidFill>
              </a:rPr>
              <a:t>Progress Report 2</a:t>
            </a:r>
            <a:endParaRPr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600">
                <a:solidFill>
                  <a:schemeClr val="dk1"/>
                </a:solidFill>
              </a:rPr>
              <a:t>Isaac Taylor, Mark He, Reagan Berhe, Seth Goodwin, Tammy Ogunkale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36692" l="26635" r="26038" t="22479"/>
          <a:stretch/>
        </p:blipFill>
        <p:spPr>
          <a:xfrm>
            <a:off x="5999225" y="967150"/>
            <a:ext cx="880200" cy="7998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2"/>
          <p:cNvSpPr txBox="1"/>
          <p:nvPr>
            <p:ph type="title"/>
          </p:nvPr>
        </p:nvSpPr>
        <p:spPr>
          <a:xfrm>
            <a:off x="374100" y="149875"/>
            <a:ext cx="77670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COVID Lens Application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Data Dictionary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36692" l="26635" r="26038" t="22479"/>
          <a:stretch/>
        </p:blipFill>
        <p:spPr>
          <a:xfrm>
            <a:off x="8168725" y="149875"/>
            <a:ext cx="711000" cy="6465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4">
            <a:alphaModFix/>
          </a:blip>
          <a:srcRect b="1117" l="1462" r="1052" t="0"/>
          <a:stretch/>
        </p:blipFill>
        <p:spPr>
          <a:xfrm>
            <a:off x="4201850" y="1254725"/>
            <a:ext cx="4462976" cy="35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 rotWithShape="1">
          <a:blip r:embed="rId5">
            <a:alphaModFix/>
          </a:blip>
          <a:srcRect b="832" l="1125" r="998" t="0"/>
          <a:stretch/>
        </p:blipFill>
        <p:spPr>
          <a:xfrm>
            <a:off x="474775" y="1083650"/>
            <a:ext cx="3394725" cy="403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575" y="0"/>
            <a:ext cx="58586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 rotWithShape="1">
          <a:blip r:embed="rId4">
            <a:alphaModFix/>
          </a:blip>
          <a:srcRect b="36692" l="26635" r="26038" t="22479"/>
          <a:stretch/>
        </p:blipFill>
        <p:spPr>
          <a:xfrm>
            <a:off x="8262275" y="214125"/>
            <a:ext cx="711000" cy="6465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46" name="Google Shape;146;p23"/>
          <p:cNvSpPr txBox="1"/>
          <p:nvPr/>
        </p:nvSpPr>
        <p:spPr>
          <a:xfrm>
            <a:off x="5982275" y="1313700"/>
            <a:ext cx="3056700" cy="3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COVID Lens Application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UML Class Model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-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Swift (MVVM)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Arrows on this diagram are not exactly representative of inheritance but rather connectivity. 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8240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6053500" y="1281350"/>
            <a:ext cx="2809200" cy="3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COVID Lens Application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UML Class Model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- 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PHP</a:t>
            </a:r>
            <a:r>
              <a:rPr lang="en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(MVC)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 rotWithShape="1">
          <a:blip r:embed="rId4">
            <a:alphaModFix/>
          </a:blip>
          <a:srcRect b="36692" l="26635" r="26038" t="22479"/>
          <a:stretch/>
        </p:blipFill>
        <p:spPr>
          <a:xfrm>
            <a:off x="8262275" y="214125"/>
            <a:ext cx="711000" cy="6465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1263" l="0" r="0" t="0"/>
          <a:stretch/>
        </p:blipFill>
        <p:spPr>
          <a:xfrm>
            <a:off x="202200" y="152400"/>
            <a:ext cx="2937450" cy="47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7785" y="152400"/>
            <a:ext cx="330517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 rotWithShape="1">
          <a:blip r:embed="rId5">
            <a:alphaModFix/>
          </a:blip>
          <a:srcRect b="36692" l="26635" r="26038" t="22479"/>
          <a:stretch/>
        </p:blipFill>
        <p:spPr>
          <a:xfrm>
            <a:off x="8262275" y="214125"/>
            <a:ext cx="711000" cy="6465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63" name="Google Shape;163;p25"/>
          <p:cNvSpPr txBox="1"/>
          <p:nvPr/>
        </p:nvSpPr>
        <p:spPr>
          <a:xfrm>
            <a:off x="4748625" y="2308450"/>
            <a:ext cx="3157800" cy="25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COVID Lens Application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UML Class Model - 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PHP (MVC) </a:t>
            </a: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Continued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775" y="2718850"/>
            <a:ext cx="515302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 rotWithShape="1">
          <a:blip r:embed="rId4">
            <a:alphaModFix/>
          </a:blip>
          <a:srcRect b="0" l="1930" r="-1929" t="0"/>
          <a:stretch/>
        </p:blipFill>
        <p:spPr>
          <a:xfrm>
            <a:off x="138300" y="573800"/>
            <a:ext cx="3589054" cy="4376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 rotWithShape="1">
          <a:blip r:embed="rId5">
            <a:alphaModFix/>
          </a:blip>
          <a:srcRect b="36692" l="26635" r="26038" t="22479"/>
          <a:stretch/>
        </p:blipFill>
        <p:spPr>
          <a:xfrm>
            <a:off x="8262275" y="214125"/>
            <a:ext cx="711000" cy="6465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72" name="Google Shape;172;p26"/>
          <p:cNvSpPr txBox="1"/>
          <p:nvPr/>
        </p:nvSpPr>
        <p:spPr>
          <a:xfrm>
            <a:off x="4508975" y="573800"/>
            <a:ext cx="3448800" cy="20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COVID Lens Application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UML Class Model - 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PHP (MVC) </a:t>
            </a: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Continued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461875"/>
            <a:ext cx="8520600" cy="3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</a:t>
            </a:r>
            <a:r>
              <a:rPr b="1" lang="en" sz="1400">
                <a:solidFill>
                  <a:schemeClr val="dk1"/>
                </a:solidFill>
              </a:rPr>
              <a:t>verall system is expected to have a time complexity of </a:t>
            </a:r>
            <a:r>
              <a:rPr b="1" i="1" lang="en" sz="1400">
                <a:solidFill>
                  <a:schemeClr val="dk1"/>
                </a:solidFill>
              </a:rPr>
              <a:t>O(n log n)</a:t>
            </a:r>
            <a:r>
              <a:rPr b="1" lang="en" sz="1400">
                <a:solidFill>
                  <a:schemeClr val="dk1"/>
                </a:solidFill>
              </a:rPr>
              <a:t>.</a:t>
            </a:r>
            <a:endParaRPr b="1" sz="1400"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Time complexity breakdown by subsystems:</a:t>
            </a:r>
            <a:endParaRPr sz="1400">
              <a:solidFill>
                <a:schemeClr val="dk1"/>
              </a:solidFill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Database Management</a:t>
            </a:r>
            <a:r>
              <a:rPr lang="en" sz="1400">
                <a:solidFill>
                  <a:schemeClr val="dk1"/>
                </a:solidFill>
              </a:rPr>
              <a:t> - </a:t>
            </a:r>
            <a:endParaRPr sz="1400">
              <a:solidFill>
                <a:schemeClr val="dk1"/>
              </a:solidFill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simple querying, is generally </a:t>
            </a:r>
            <a:r>
              <a:rPr i="1" lang="en">
                <a:solidFill>
                  <a:schemeClr val="dk1"/>
                </a:solidFill>
              </a:rPr>
              <a:t>O(n)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access an index - </a:t>
            </a:r>
            <a:r>
              <a:rPr i="1" lang="en">
                <a:solidFill>
                  <a:schemeClr val="dk1"/>
                </a:solidFill>
              </a:rPr>
              <a:t>O(1)</a:t>
            </a:r>
            <a:r>
              <a:rPr lang="en">
                <a:solidFill>
                  <a:schemeClr val="dk1"/>
                </a:solidFill>
              </a:rPr>
              <a:t>.  </a:t>
            </a:r>
            <a:endParaRPr>
              <a:solidFill>
                <a:schemeClr val="dk1"/>
              </a:solidFill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Data Analysis</a:t>
            </a:r>
            <a:r>
              <a:rPr lang="en" sz="1400">
                <a:solidFill>
                  <a:schemeClr val="dk1"/>
                </a:solidFill>
              </a:rPr>
              <a:t> - </a:t>
            </a:r>
            <a:r>
              <a:rPr i="1"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calculation of simple statistics is expected to take linear time (sorting brings the expected time complexity to </a:t>
            </a:r>
            <a:r>
              <a:rPr i="1" lang="en">
                <a:solidFill>
                  <a:schemeClr val="dk1"/>
                </a:solidFill>
              </a:rPr>
              <a:t>O(n log n</a:t>
            </a:r>
            <a:r>
              <a:rPr lang="en">
                <a:solidFill>
                  <a:schemeClr val="dk1"/>
                </a:solidFill>
              </a:rPr>
              <a:t>).</a:t>
            </a:r>
            <a:endParaRPr i="1">
              <a:solidFill>
                <a:schemeClr val="dk1"/>
              </a:solidFill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Account Management</a:t>
            </a:r>
            <a:r>
              <a:rPr lang="en" sz="1400">
                <a:solidFill>
                  <a:schemeClr val="dk1"/>
                </a:solidFill>
              </a:rPr>
              <a:t> - </a:t>
            </a:r>
            <a:endParaRPr sz="1400">
              <a:solidFill>
                <a:schemeClr val="dk1"/>
              </a:solidFill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creating, deleting, updating, and accessing an account is expected to take </a:t>
            </a:r>
            <a:r>
              <a:rPr i="1" lang="en">
                <a:solidFill>
                  <a:schemeClr val="dk1"/>
                </a:solidFill>
              </a:rPr>
              <a:t>O(1) </a:t>
            </a:r>
            <a:r>
              <a:rPr lang="en">
                <a:solidFill>
                  <a:schemeClr val="dk1"/>
                </a:solidFill>
              </a:rPr>
              <a:t>time. </a:t>
            </a:r>
            <a:endParaRPr>
              <a:solidFill>
                <a:schemeClr val="dk1"/>
              </a:solidFill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searching for an account would require </a:t>
            </a:r>
            <a:r>
              <a:rPr i="1" lang="en">
                <a:solidFill>
                  <a:schemeClr val="dk1"/>
                </a:solidFill>
              </a:rPr>
              <a:t>O(n) </a:t>
            </a:r>
            <a:r>
              <a:rPr lang="en">
                <a:solidFill>
                  <a:schemeClr val="dk1"/>
                </a:solidFill>
              </a:rPr>
              <a:t>time, however.</a:t>
            </a:r>
            <a:endParaRPr>
              <a:solidFill>
                <a:schemeClr val="dk1"/>
              </a:solidFill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Report Validation and Management</a:t>
            </a:r>
            <a:r>
              <a:rPr lang="en" sz="1400">
                <a:solidFill>
                  <a:schemeClr val="dk1"/>
                </a:solidFill>
              </a:rPr>
              <a:t> - </a:t>
            </a:r>
            <a:endParaRPr sz="1400">
              <a:solidFill>
                <a:schemeClr val="dk1"/>
              </a:solidFill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creating, deleting, and updating a user’s report would take </a:t>
            </a:r>
            <a:r>
              <a:rPr i="1" lang="en">
                <a:solidFill>
                  <a:schemeClr val="dk1"/>
                </a:solidFill>
              </a:rPr>
              <a:t>O(1)</a:t>
            </a:r>
            <a:r>
              <a:rPr lang="en">
                <a:solidFill>
                  <a:schemeClr val="dk1"/>
                </a:solidFill>
              </a:rPr>
              <a:t> time. </a:t>
            </a:r>
            <a:endParaRPr>
              <a:solidFill>
                <a:schemeClr val="dk1"/>
              </a:solidFill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displaying all user reports is expected to be </a:t>
            </a:r>
            <a:r>
              <a:rPr i="1" lang="en">
                <a:solidFill>
                  <a:schemeClr val="dk1"/>
                </a:solidFill>
              </a:rPr>
              <a:t>O(n)</a:t>
            </a:r>
            <a:r>
              <a:rPr lang="en">
                <a:solidFill>
                  <a:schemeClr val="dk1"/>
                </a:solidFill>
              </a:rPr>
              <a:t> time.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7"/>
          <p:cNvSpPr txBox="1"/>
          <p:nvPr>
            <p:ph type="title"/>
          </p:nvPr>
        </p:nvSpPr>
        <p:spPr>
          <a:xfrm>
            <a:off x="387900" y="435725"/>
            <a:ext cx="77670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COVID Lens Application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Algorithm Analysis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 b="36692" l="26635" r="26038" t="22479"/>
          <a:stretch/>
        </p:blipFill>
        <p:spPr>
          <a:xfrm>
            <a:off x="6204875" y="435725"/>
            <a:ext cx="711000" cy="6465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96625" y="863550"/>
            <a:ext cx="229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Development </a:t>
            </a:r>
            <a:endParaRPr b="1" sz="2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Methodology</a:t>
            </a:r>
            <a:endParaRPr b="1" sz="2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Moving Forward...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b="0" l="0" r="-532" t="0"/>
          <a:stretch/>
        </p:blipFill>
        <p:spPr>
          <a:xfrm>
            <a:off x="2459300" y="0"/>
            <a:ext cx="67401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87900" y="435725"/>
            <a:ext cx="86904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COVID Lens Application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        		System/Algorithm Design and Analysis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682275" y="1465900"/>
            <a:ext cx="4190400" cy="3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Application Wireframe Model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System Architecture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Top-Down Diagram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Use-Case Diagram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Sequence Diagram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Flow Diagram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36692" l="26635" r="26038" t="22479"/>
          <a:stretch/>
        </p:blipFill>
        <p:spPr>
          <a:xfrm>
            <a:off x="6093000" y="579425"/>
            <a:ext cx="711000" cy="6465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075" y="1465900"/>
            <a:ext cx="4190400" cy="3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E-R Diagram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Dictionary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UML Class Diagrams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Algorithm Analysis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Development Methodology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517" y="0"/>
            <a:ext cx="663918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62325" y="1643250"/>
            <a:ext cx="1995300" cy="18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Application Wireframe Model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1950600" y="197825"/>
            <a:ext cx="52428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3"/>
                </a:solidFill>
              </a:rPr>
              <a:t>System Architecture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1326475" y="1438300"/>
            <a:ext cx="55902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78" y="813650"/>
            <a:ext cx="8208273" cy="424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35725"/>
            <a:ext cx="77670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COVID Lens Application  </a:t>
            </a:r>
            <a:endParaRPr/>
          </a:p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Top-Down Diagram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1326475" y="1438300"/>
            <a:ext cx="55902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36692" l="26635" r="26038" t="22479"/>
          <a:stretch/>
        </p:blipFill>
        <p:spPr>
          <a:xfrm>
            <a:off x="6090425" y="613775"/>
            <a:ext cx="711000" cy="6465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350" y="1528300"/>
            <a:ext cx="7353300" cy="354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1950600" y="197825"/>
            <a:ext cx="52428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3"/>
                </a:solidFill>
              </a:rPr>
              <a:t>Use-Case Diagram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1326475" y="1438300"/>
            <a:ext cx="55902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288" y="744575"/>
            <a:ext cx="7031425" cy="43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87900" y="435725"/>
            <a:ext cx="77670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COVID Lens Application  </a:t>
            </a:r>
            <a:endParaRPr/>
          </a:p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Sequence</a:t>
            </a:r>
            <a:r>
              <a:rPr lang="en" sz="2300"/>
              <a:t> Diagram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36692" l="26635" r="26038" t="22479"/>
          <a:stretch/>
        </p:blipFill>
        <p:spPr>
          <a:xfrm>
            <a:off x="6090425" y="613775"/>
            <a:ext cx="711000" cy="6465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3175" y="1525800"/>
            <a:ext cx="5581725" cy="354880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296625" y="1954600"/>
            <a:ext cx="22161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Scenario:</a:t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- </a:t>
            </a: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User logs into the application and submits a self-report form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387900" y="435725"/>
            <a:ext cx="77670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COVID Lens Application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Data Flow Diagram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1117" r="0" t="0"/>
          <a:stretch/>
        </p:blipFill>
        <p:spPr>
          <a:xfrm>
            <a:off x="1632250" y="1543475"/>
            <a:ext cx="5879500" cy="35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36692" l="26635" r="26038" t="22479"/>
          <a:stretch/>
        </p:blipFill>
        <p:spPr>
          <a:xfrm>
            <a:off x="6090425" y="613775"/>
            <a:ext cx="711000" cy="6465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1326475" y="1438300"/>
            <a:ext cx="55902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36692" l="26635" r="26038" t="22479"/>
          <a:stretch/>
        </p:blipFill>
        <p:spPr>
          <a:xfrm>
            <a:off x="8262275" y="214125"/>
            <a:ext cx="711000" cy="6465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0900"/>
            <a:ext cx="8008674" cy="51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8008675" y="1019850"/>
            <a:ext cx="1135200" cy="3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COVID Lens Application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E-R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Model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