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Montserrat Bold" charset="1" panose="00000800000000000000"/>
      <p:regular r:id="rId23"/>
    </p:embeddedFont>
    <p:embeddedFont>
      <p:font typeface="Archivo Black" charset="1" panose="020B0A03020202020B04"/>
      <p:regular r:id="rId24"/>
    </p:embeddedFont>
    <p:embeddedFont>
      <p:font typeface="Montserrat Medium" charset="1" panose="00000600000000000000"/>
      <p:regular r:id="rId25"/>
    </p:embeddedFont>
    <p:embeddedFont>
      <p:font typeface="Montserrat" charset="1" panose="00000500000000000000"/>
      <p:regular r:id="rId26"/>
    </p:embeddedFont>
    <p:embeddedFont>
      <p:font typeface="Quicksand Bold" charset="1" panose="00000000000000000000"/>
      <p:regular r:id="rId27"/>
    </p:embeddedFont>
    <p:embeddedFont>
      <p:font typeface="Quicksan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grpSp>
        <p:nvGrpSpPr>
          <p:cNvPr name="Group 2" id="2"/>
          <p:cNvGrpSpPr/>
          <p:nvPr/>
        </p:nvGrpSpPr>
        <p:grpSpPr>
          <a:xfrm rot="0">
            <a:off x="16406971" y="0"/>
            <a:ext cx="3481229" cy="6962458"/>
            <a:chOff x="0" y="0"/>
            <a:chExt cx="4641639" cy="9283278"/>
          </a:xfrm>
        </p:grpSpPr>
        <p:sp>
          <p:nvSpPr>
            <p:cNvPr name="Freeform 3" id="3"/>
            <p:cNvSpPr/>
            <p:nvPr/>
          </p:nvSpPr>
          <p:spPr>
            <a:xfrm flipH="false" flipV="false" rot="0">
              <a:off x="0" y="0"/>
              <a:ext cx="4641639" cy="4641639"/>
            </a:xfrm>
            <a:custGeom>
              <a:avLst/>
              <a:gdLst/>
              <a:ahLst/>
              <a:cxnLst/>
              <a:rect r="r" b="b" t="t" l="l"/>
              <a:pathLst>
                <a:path h="4641639" w="4641639">
                  <a:moveTo>
                    <a:pt x="0" y="0"/>
                  </a:moveTo>
                  <a:lnTo>
                    <a:pt x="4641639" y="0"/>
                  </a:lnTo>
                  <a:lnTo>
                    <a:pt x="4641639" y="4641639"/>
                  </a:lnTo>
                  <a:lnTo>
                    <a:pt x="0" y="4641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4641639"/>
              <a:ext cx="4641639" cy="4641639"/>
            </a:xfrm>
            <a:custGeom>
              <a:avLst/>
              <a:gdLst/>
              <a:ahLst/>
              <a:cxnLst/>
              <a:rect r="r" b="b" t="t" l="l"/>
              <a:pathLst>
                <a:path h="4641639" w="4641639">
                  <a:moveTo>
                    <a:pt x="0" y="0"/>
                  </a:moveTo>
                  <a:lnTo>
                    <a:pt x="4641639" y="0"/>
                  </a:lnTo>
                  <a:lnTo>
                    <a:pt x="4641639" y="4641639"/>
                  </a:lnTo>
                  <a:lnTo>
                    <a:pt x="0" y="4641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1482402" y="6962458"/>
            <a:ext cx="10030217" cy="6649083"/>
            <a:chOff x="0" y="0"/>
            <a:chExt cx="13373623" cy="8865445"/>
          </a:xfrm>
        </p:grpSpPr>
        <p:sp>
          <p:nvSpPr>
            <p:cNvPr name="Freeform 6" id="6"/>
            <p:cNvSpPr/>
            <p:nvPr/>
          </p:nvSpPr>
          <p:spPr>
            <a:xfrm flipH="false" flipV="false" rot="0">
              <a:off x="0" y="0"/>
              <a:ext cx="4459556" cy="4459556"/>
            </a:xfrm>
            <a:custGeom>
              <a:avLst/>
              <a:gdLst/>
              <a:ahLst/>
              <a:cxnLst/>
              <a:rect r="r" b="b" t="t" l="l"/>
              <a:pathLst>
                <a:path h="4459556" w="4459556">
                  <a:moveTo>
                    <a:pt x="0" y="0"/>
                  </a:moveTo>
                  <a:lnTo>
                    <a:pt x="4459556" y="0"/>
                  </a:lnTo>
                  <a:lnTo>
                    <a:pt x="4459556" y="4459556"/>
                  </a:lnTo>
                  <a:lnTo>
                    <a:pt x="0" y="4459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459556" y="0"/>
              <a:ext cx="8914067" cy="8865445"/>
            </a:xfrm>
            <a:custGeom>
              <a:avLst/>
              <a:gdLst/>
              <a:ahLst/>
              <a:cxnLst/>
              <a:rect r="r" b="b" t="t" l="l"/>
              <a:pathLst>
                <a:path h="8865445" w="8914067">
                  <a:moveTo>
                    <a:pt x="0" y="0"/>
                  </a:moveTo>
                  <a:lnTo>
                    <a:pt x="8914067" y="0"/>
                  </a:lnTo>
                  <a:lnTo>
                    <a:pt x="8914067" y="8865445"/>
                  </a:lnTo>
                  <a:lnTo>
                    <a:pt x="0" y="8865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8" id="8"/>
          <p:cNvSpPr txBox="true"/>
          <p:nvPr/>
        </p:nvSpPr>
        <p:spPr>
          <a:xfrm rot="0">
            <a:off x="1028700" y="1394052"/>
            <a:ext cx="4438814" cy="553898"/>
          </a:xfrm>
          <a:prstGeom prst="rect">
            <a:avLst/>
          </a:prstGeom>
        </p:spPr>
        <p:txBody>
          <a:bodyPr anchor="t" rtlCol="false" tIns="0" lIns="0" bIns="0" rIns="0">
            <a:spAutoFit/>
          </a:bodyPr>
          <a:lstStyle/>
          <a:p>
            <a:pPr algn="l" marL="0" indent="0" lvl="0">
              <a:lnSpc>
                <a:spcPts val="4645"/>
              </a:lnSpc>
              <a:spcBef>
                <a:spcPct val="0"/>
              </a:spcBef>
            </a:pPr>
            <a:r>
              <a:rPr lang="en-US" b="true" sz="3318" spc="-66">
                <a:solidFill>
                  <a:srgbClr val="FFF9F3"/>
                </a:solidFill>
                <a:latin typeface="Montserrat Bold"/>
                <a:ea typeface="Montserrat Bold"/>
                <a:cs typeface="Montserrat Bold"/>
                <a:sym typeface="Montserrat Bold"/>
              </a:rPr>
              <a:t>Group 10</a:t>
            </a:r>
          </a:p>
        </p:txBody>
      </p:sp>
      <p:sp>
        <p:nvSpPr>
          <p:cNvPr name="TextBox 9" id="9"/>
          <p:cNvSpPr txBox="true"/>
          <p:nvPr/>
        </p:nvSpPr>
        <p:spPr>
          <a:xfrm rot="0">
            <a:off x="1506119" y="4822381"/>
            <a:ext cx="13100862" cy="710131"/>
          </a:xfrm>
          <a:prstGeom prst="rect">
            <a:avLst/>
          </a:prstGeom>
        </p:spPr>
        <p:txBody>
          <a:bodyPr anchor="t" rtlCol="false" tIns="0" lIns="0" bIns="0" rIns="0">
            <a:spAutoFit/>
          </a:bodyPr>
          <a:lstStyle/>
          <a:p>
            <a:pPr algn="l" marL="0" indent="0" lvl="0">
              <a:lnSpc>
                <a:spcPts val="5407"/>
              </a:lnSpc>
            </a:pPr>
            <a:r>
              <a:rPr lang="en-US" sz="4915" spc="-122">
                <a:solidFill>
                  <a:srgbClr val="FFF9F3"/>
                </a:solidFill>
                <a:latin typeface="Archivo Black"/>
                <a:ea typeface="Archivo Black"/>
                <a:cs typeface="Archivo Black"/>
                <a:sym typeface="Archivo Black"/>
              </a:rPr>
              <a:t>GROCERY PRICIN</a:t>
            </a:r>
            <a:r>
              <a:rPr lang="en-US" sz="4915" spc="-122" u="none">
                <a:solidFill>
                  <a:srgbClr val="FFF9F3"/>
                </a:solidFill>
                <a:latin typeface="Archivo Black"/>
                <a:ea typeface="Archivo Black"/>
                <a:cs typeface="Archivo Black"/>
                <a:sym typeface="Archivo Black"/>
              </a:rPr>
              <a:t>G &amp; DEMOGRAPHICS:</a:t>
            </a:r>
          </a:p>
        </p:txBody>
      </p:sp>
      <p:sp>
        <p:nvSpPr>
          <p:cNvPr name="TextBox 10" id="10"/>
          <p:cNvSpPr txBox="true"/>
          <p:nvPr/>
        </p:nvSpPr>
        <p:spPr>
          <a:xfrm rot="0">
            <a:off x="1506119" y="6914833"/>
            <a:ext cx="9481961" cy="1462405"/>
          </a:xfrm>
          <a:prstGeom prst="rect">
            <a:avLst/>
          </a:prstGeom>
        </p:spPr>
        <p:txBody>
          <a:bodyPr anchor="t" rtlCol="false" tIns="0" lIns="0" bIns="0" rIns="0">
            <a:spAutoFit/>
          </a:bodyPr>
          <a:lstStyle/>
          <a:p>
            <a:pPr algn="l">
              <a:lnSpc>
                <a:spcPts val="3919"/>
              </a:lnSpc>
            </a:pPr>
            <a:r>
              <a:rPr lang="en-US" sz="2799" b="true">
                <a:solidFill>
                  <a:srgbClr val="FFF9F3"/>
                </a:solidFill>
                <a:latin typeface="Montserrat Medium"/>
                <a:ea typeface="Montserrat Medium"/>
                <a:cs typeface="Montserrat Medium"/>
                <a:sym typeface="Montserrat Medium"/>
              </a:rPr>
              <a:t>Exploring the Relationship Between Grocery Prices, Product Availability, and Socioeconomic Factors</a:t>
            </a:r>
          </a:p>
          <a:p>
            <a:pPr algn="l" marL="0" indent="0" lvl="0">
              <a:lnSpc>
                <a:spcPts val="391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a:off x="1607711" y="2166278"/>
            <a:ext cx="6350614" cy="0"/>
          </a:xfrm>
          <a:prstGeom prst="line">
            <a:avLst/>
          </a:prstGeom>
          <a:ln cap="flat" w="104775">
            <a:solidFill>
              <a:srgbClr val="FFF9F3"/>
            </a:solidFill>
            <a:prstDash val="solid"/>
            <a:headEnd type="none" len="sm" w="sm"/>
            <a:tailEnd type="none" len="sm" w="sm"/>
          </a:ln>
        </p:spPr>
      </p:sp>
      <p:sp>
        <p:nvSpPr>
          <p:cNvPr name="Freeform 3" id="3"/>
          <p:cNvSpPr/>
          <p:nvPr/>
        </p:nvSpPr>
        <p:spPr>
          <a:xfrm flipH="false" flipV="false" rot="0">
            <a:off x="7958325" y="1836782"/>
            <a:ext cx="9775896" cy="7871822"/>
          </a:xfrm>
          <a:custGeom>
            <a:avLst/>
            <a:gdLst/>
            <a:ahLst/>
            <a:cxnLst/>
            <a:rect r="r" b="b" t="t" l="l"/>
            <a:pathLst>
              <a:path h="7871822" w="9775896">
                <a:moveTo>
                  <a:pt x="0" y="0"/>
                </a:moveTo>
                <a:lnTo>
                  <a:pt x="9775896" y="0"/>
                </a:lnTo>
                <a:lnTo>
                  <a:pt x="9775896" y="7871822"/>
                </a:lnTo>
                <a:lnTo>
                  <a:pt x="0" y="7871822"/>
                </a:lnTo>
                <a:lnTo>
                  <a:pt x="0" y="0"/>
                </a:lnTo>
                <a:close/>
              </a:path>
            </a:pathLst>
          </a:custGeom>
          <a:blipFill>
            <a:blip r:embed="rId2"/>
            <a:stretch>
              <a:fillRect l="0" t="0" r="0" b="0"/>
            </a:stretch>
          </a:blipFill>
        </p:spPr>
      </p:sp>
      <p:sp>
        <p:nvSpPr>
          <p:cNvPr name="TextBox 4" id="4"/>
          <p:cNvSpPr txBox="true"/>
          <p:nvPr/>
        </p:nvSpPr>
        <p:spPr>
          <a:xfrm rot="0">
            <a:off x="1862879" y="204494"/>
            <a:ext cx="5800400" cy="1704975"/>
          </a:xfrm>
          <a:prstGeom prst="rect">
            <a:avLst/>
          </a:prstGeom>
        </p:spPr>
        <p:txBody>
          <a:bodyPr anchor="t" rtlCol="false" tIns="0" lIns="0" bIns="0" rIns="0">
            <a:spAutoFit/>
          </a:bodyPr>
          <a:lstStyle/>
          <a:p>
            <a:pPr algn="l">
              <a:lnSpc>
                <a:spcPts val="6720"/>
              </a:lnSpc>
            </a:pPr>
            <a:r>
              <a:rPr lang="en-US" sz="5600" spc="-140">
                <a:solidFill>
                  <a:srgbClr val="FFF9F3"/>
                </a:solidFill>
                <a:latin typeface="Archivo Black"/>
                <a:ea typeface="Archivo Black"/>
                <a:cs typeface="Archivo Black"/>
                <a:sym typeface="Archivo Black"/>
              </a:rPr>
              <a:t>Bread Pricing </a:t>
            </a:r>
          </a:p>
          <a:p>
            <a:pPr algn="l" marL="0" indent="0" lvl="0">
              <a:lnSpc>
                <a:spcPts val="6720"/>
              </a:lnSpc>
            </a:pPr>
            <a:r>
              <a:rPr lang="en-US" sz="5600" spc="-140">
                <a:solidFill>
                  <a:srgbClr val="FFF9F3"/>
                </a:solidFill>
                <a:latin typeface="Archivo Black"/>
                <a:ea typeface="Archivo Black"/>
                <a:cs typeface="Archivo Black"/>
                <a:sym typeface="Archivo Black"/>
              </a:rPr>
              <a:t>Distribution</a:t>
            </a:r>
          </a:p>
        </p:txBody>
      </p:sp>
      <p:sp>
        <p:nvSpPr>
          <p:cNvPr name="TextBox 5" id="5"/>
          <p:cNvSpPr txBox="true"/>
          <p:nvPr/>
        </p:nvSpPr>
        <p:spPr>
          <a:xfrm rot="0">
            <a:off x="1862879" y="2330538"/>
            <a:ext cx="5800400" cy="7378065"/>
          </a:xfrm>
          <a:prstGeom prst="rect">
            <a:avLst/>
          </a:prstGeom>
        </p:spPr>
        <p:txBody>
          <a:bodyPr anchor="t" rtlCol="false" tIns="0" lIns="0" bIns="0" rIns="0">
            <a:spAutoFit/>
          </a:bodyPr>
          <a:lstStyle/>
          <a:p>
            <a:pPr algn="l">
              <a:lnSpc>
                <a:spcPts val="2339"/>
              </a:lnSpc>
            </a:pPr>
            <a:r>
              <a:rPr lang="en-US" sz="1799" b="true">
                <a:solidFill>
                  <a:srgbClr val="FFF9F3"/>
                </a:solidFill>
                <a:latin typeface="Quicksand Bold"/>
                <a:ea typeface="Quicksand Bold"/>
                <a:cs typeface="Quicksand Bold"/>
                <a:sym typeface="Quicksand Bold"/>
              </a:rPr>
              <a:t>Avg Price Distribution (Top Left)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P</a:t>
            </a:r>
            <a:r>
              <a:rPr lang="en-US" sz="1799">
                <a:solidFill>
                  <a:srgbClr val="FFF9F3"/>
                </a:solidFill>
                <a:latin typeface="Quicksand"/>
                <a:ea typeface="Quicksand"/>
                <a:cs typeface="Quicksand"/>
                <a:sym typeface="Quicksand"/>
              </a:rPr>
              <a:t>rices cluster around $0.15–$0.25 per ounce, above t</a:t>
            </a:r>
            <a:r>
              <a:rPr lang="en-US" sz="1799">
                <a:solidFill>
                  <a:srgbClr val="FFF9F3"/>
                </a:solidFill>
                <a:latin typeface="Quicksand"/>
                <a:ea typeface="Quicksand"/>
                <a:cs typeface="Quicksand"/>
                <a:sym typeface="Quicksand"/>
              </a:rPr>
              <a:t>he national average of $0.12.</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This suggests Kroger’s bread prices are generally higher, potentially due to premium or branded options.</a:t>
            </a:r>
          </a:p>
          <a:p>
            <a:pPr algn="l">
              <a:lnSpc>
                <a:spcPts val="2339"/>
              </a:lnSpc>
            </a:pPr>
          </a:p>
          <a:p>
            <a:pPr algn="l">
              <a:lnSpc>
                <a:spcPts val="2339"/>
              </a:lnSpc>
            </a:pPr>
            <a:r>
              <a:rPr lang="en-US" sz="1799" b="true">
                <a:solidFill>
                  <a:srgbClr val="FFF9F3"/>
                </a:solidFill>
                <a:latin typeface="Quicksand Bold"/>
                <a:ea typeface="Quicksand Bold"/>
                <a:cs typeface="Quicksand Bold"/>
                <a:sym typeface="Quicksand Bold"/>
              </a:rPr>
              <a:t>Min Price Distribution (Top Right)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M</a:t>
            </a:r>
            <a:r>
              <a:rPr lang="en-US" sz="1799">
                <a:solidFill>
                  <a:srgbClr val="FFF9F3"/>
                </a:solidFill>
                <a:latin typeface="Quicksand"/>
                <a:ea typeface="Quicksand"/>
                <a:cs typeface="Quicksand"/>
                <a:sym typeface="Quicksand"/>
              </a:rPr>
              <a:t>inimum prices are concentrated around $0.10–$0.12, al</a:t>
            </a:r>
            <a:r>
              <a:rPr lang="en-US" sz="1799">
                <a:solidFill>
                  <a:srgbClr val="FFF9F3"/>
                </a:solidFill>
                <a:latin typeface="Quicksand"/>
                <a:ea typeface="Quicksand"/>
                <a:cs typeface="Quicksand"/>
                <a:sym typeface="Quicksand"/>
              </a:rPr>
              <a:t>igning closely with the national average.</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Budget-friendly options exist but are not the majority.</a:t>
            </a:r>
          </a:p>
          <a:p>
            <a:pPr algn="l">
              <a:lnSpc>
                <a:spcPts val="2339"/>
              </a:lnSpc>
            </a:pPr>
          </a:p>
          <a:p>
            <a:pPr algn="l">
              <a:lnSpc>
                <a:spcPts val="2339"/>
              </a:lnSpc>
            </a:pPr>
            <a:r>
              <a:rPr lang="en-US" sz="1799" b="true">
                <a:solidFill>
                  <a:srgbClr val="FFF9F3"/>
                </a:solidFill>
                <a:latin typeface="Quicksand Bold"/>
                <a:ea typeface="Quicksand Bold"/>
                <a:cs typeface="Quicksand Bold"/>
                <a:sym typeface="Quicksand Bold"/>
              </a:rPr>
              <a:t>Max Price Distribution (Bottom Left)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P</a:t>
            </a:r>
            <a:r>
              <a:rPr lang="en-US" sz="1799">
                <a:solidFill>
                  <a:srgbClr val="FFF9F3"/>
                </a:solidFill>
                <a:latin typeface="Quicksand"/>
                <a:ea typeface="Quicksand"/>
                <a:cs typeface="Quicksand"/>
                <a:sym typeface="Quicksand"/>
              </a:rPr>
              <a:t>rices vary widely, with peaks around $0.25</a:t>
            </a:r>
            <a:r>
              <a:rPr lang="en-US" sz="1799">
                <a:solidFill>
                  <a:srgbClr val="FFF9F3"/>
                </a:solidFill>
                <a:latin typeface="Quicksand"/>
                <a:ea typeface="Quicksand"/>
                <a:cs typeface="Quicksand"/>
                <a:sym typeface="Quicksand"/>
              </a:rPr>
              <a:t> and $0.30 per ounce, significantly above the national average.</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The dual peaks may indicate basic vs. premium product segmentation.</a:t>
            </a:r>
          </a:p>
          <a:p>
            <a:pPr algn="l">
              <a:lnSpc>
                <a:spcPts val="2339"/>
              </a:lnSpc>
            </a:pPr>
          </a:p>
          <a:p>
            <a:pPr algn="l">
              <a:lnSpc>
                <a:spcPts val="2339"/>
              </a:lnSpc>
            </a:pPr>
            <a:r>
              <a:rPr lang="en-US" sz="1799" b="true">
                <a:solidFill>
                  <a:srgbClr val="FFF9F3"/>
                </a:solidFill>
                <a:latin typeface="Quicksand Bold"/>
                <a:ea typeface="Quicksand Bold"/>
                <a:cs typeface="Quicksand Bold"/>
                <a:sym typeface="Quicksand Bold"/>
              </a:rPr>
              <a:t>Median Price Distribution (Bottom Right)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The median price follows a similar</a:t>
            </a:r>
            <a:r>
              <a:rPr lang="en-US" sz="1799">
                <a:solidFill>
                  <a:srgbClr val="FFF9F3"/>
                </a:solidFill>
                <a:latin typeface="Quicksand"/>
                <a:ea typeface="Quicksand"/>
                <a:cs typeface="Quicksand"/>
                <a:sym typeface="Quicksand"/>
              </a:rPr>
              <a:t> pattern to the average price, clustering around $0.15–$0.25.</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Multiple peaks suggest price differentiation between store brands and name brands.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a:off x="1587772" y="2392012"/>
            <a:ext cx="6350614" cy="0"/>
          </a:xfrm>
          <a:prstGeom prst="line">
            <a:avLst/>
          </a:prstGeom>
          <a:ln cap="flat" w="104775">
            <a:solidFill>
              <a:srgbClr val="FFF9F3"/>
            </a:solidFill>
            <a:prstDash val="solid"/>
            <a:headEnd type="none" len="sm" w="sm"/>
            <a:tailEnd type="none" len="sm" w="sm"/>
          </a:ln>
        </p:spPr>
      </p:sp>
      <p:sp>
        <p:nvSpPr>
          <p:cNvPr name="Freeform 3" id="3"/>
          <p:cNvSpPr/>
          <p:nvPr/>
        </p:nvSpPr>
        <p:spPr>
          <a:xfrm flipH="false" flipV="false" rot="0">
            <a:off x="7938386" y="1325256"/>
            <a:ext cx="8590618" cy="7933044"/>
          </a:xfrm>
          <a:custGeom>
            <a:avLst/>
            <a:gdLst/>
            <a:ahLst/>
            <a:cxnLst/>
            <a:rect r="r" b="b" t="t" l="l"/>
            <a:pathLst>
              <a:path h="7933044" w="8590618">
                <a:moveTo>
                  <a:pt x="0" y="0"/>
                </a:moveTo>
                <a:lnTo>
                  <a:pt x="8590618" y="0"/>
                </a:lnTo>
                <a:lnTo>
                  <a:pt x="8590618" y="7933044"/>
                </a:lnTo>
                <a:lnTo>
                  <a:pt x="0" y="7933044"/>
                </a:lnTo>
                <a:lnTo>
                  <a:pt x="0" y="0"/>
                </a:lnTo>
                <a:close/>
              </a:path>
            </a:pathLst>
          </a:custGeom>
          <a:blipFill>
            <a:blip r:embed="rId2"/>
            <a:stretch>
              <a:fillRect l="0" t="0" r="0" b="0"/>
            </a:stretch>
          </a:blipFill>
        </p:spPr>
      </p:sp>
      <p:sp>
        <p:nvSpPr>
          <p:cNvPr name="TextBox 4" id="4"/>
          <p:cNvSpPr txBox="true"/>
          <p:nvPr/>
        </p:nvSpPr>
        <p:spPr>
          <a:xfrm rot="0">
            <a:off x="1842940" y="430229"/>
            <a:ext cx="5800400" cy="1704975"/>
          </a:xfrm>
          <a:prstGeom prst="rect">
            <a:avLst/>
          </a:prstGeom>
        </p:spPr>
        <p:txBody>
          <a:bodyPr anchor="t" rtlCol="false" tIns="0" lIns="0" bIns="0" rIns="0">
            <a:spAutoFit/>
          </a:bodyPr>
          <a:lstStyle/>
          <a:p>
            <a:pPr algn="l" marL="0" indent="0" lvl="0">
              <a:lnSpc>
                <a:spcPts val="6720"/>
              </a:lnSpc>
            </a:pPr>
            <a:r>
              <a:rPr lang="en-US" sz="5600" spc="-140">
                <a:solidFill>
                  <a:srgbClr val="FFF9F3"/>
                </a:solidFill>
                <a:latin typeface="Archivo Black"/>
                <a:ea typeface="Archivo Black"/>
                <a:cs typeface="Archivo Black"/>
                <a:sym typeface="Archivo Black"/>
              </a:rPr>
              <a:t>Egg Correlation Matrix</a:t>
            </a:r>
          </a:p>
        </p:txBody>
      </p:sp>
      <p:sp>
        <p:nvSpPr>
          <p:cNvPr name="TextBox 5" id="5"/>
          <p:cNvSpPr txBox="true"/>
          <p:nvPr/>
        </p:nvSpPr>
        <p:spPr>
          <a:xfrm rot="0">
            <a:off x="1862879" y="2589408"/>
            <a:ext cx="5800400" cy="6313171"/>
          </a:xfrm>
          <a:prstGeom prst="rect">
            <a:avLst/>
          </a:prstGeom>
        </p:spPr>
        <p:txBody>
          <a:bodyPr anchor="t" rtlCol="false" tIns="0" lIns="0" bIns="0" rIns="0">
            <a:spAutoFit/>
          </a:bodyPr>
          <a:lstStyle/>
          <a:p>
            <a:pPr algn="l">
              <a:lnSpc>
                <a:spcPts val="2699"/>
              </a:lnSpc>
            </a:pPr>
            <a:r>
              <a:rPr lang="en-US" sz="1799" b="true">
                <a:solidFill>
                  <a:srgbClr val="FFF9F3"/>
                </a:solidFill>
                <a:latin typeface="Quicksand Bold"/>
                <a:ea typeface="Quicksand Bold"/>
                <a:cs typeface="Quicksand Bold"/>
                <a:sym typeface="Quicksand Bold"/>
              </a:rPr>
              <a:t>Income Characteristics</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No correlation between income, poverty rate, SNAP participation, and Avg Price.</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Suggests stable pricing across income levels or similar economic profiles in Kroger locations.</a:t>
            </a:r>
          </a:p>
          <a:p>
            <a:pPr algn="l">
              <a:lnSpc>
                <a:spcPts val="2699"/>
              </a:lnSpc>
            </a:pPr>
          </a:p>
          <a:p>
            <a:pPr algn="l">
              <a:lnSpc>
                <a:spcPts val="2699"/>
              </a:lnSpc>
            </a:pPr>
            <a:r>
              <a:rPr lang="en-US" sz="1799" b="true">
                <a:solidFill>
                  <a:srgbClr val="FFF9F3"/>
                </a:solidFill>
                <a:latin typeface="Quicksand Bold"/>
                <a:ea typeface="Quicksand Bold"/>
                <a:cs typeface="Quicksand Bold"/>
                <a:sym typeface="Quicksand Bold"/>
              </a:rPr>
              <a:t>Racial / Ethnic Characteristics</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No significant correlation between any racial or ethnic characteristics and avg pricing.</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Suggests that pricing is static regardless of market, and potentially set through national vendor contracts.</a:t>
            </a:r>
          </a:p>
          <a:p>
            <a:pPr algn="l">
              <a:lnSpc>
                <a:spcPts val="2699"/>
              </a:lnSpc>
            </a:pPr>
          </a:p>
          <a:p>
            <a:pPr algn="l">
              <a:lnSpc>
                <a:spcPts val="2699"/>
              </a:lnSpc>
            </a:pPr>
            <a:r>
              <a:rPr lang="en-US" sz="1799" b="true">
                <a:solidFill>
                  <a:srgbClr val="FFF9F3"/>
                </a:solidFill>
                <a:latin typeface="Quicksand Bold"/>
                <a:ea typeface="Quicksand Bold"/>
                <a:cs typeface="Quicksand Bold"/>
                <a:sym typeface="Quicksand Bold"/>
              </a:rPr>
              <a:t>Education Characteristics</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No significant correlation between education levels and Avg Price.</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Since income and education are linked, pricing likely remains independent of socioeconomic factors.</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a:off x="1587772" y="2392012"/>
            <a:ext cx="6350614" cy="0"/>
          </a:xfrm>
          <a:prstGeom prst="line">
            <a:avLst/>
          </a:prstGeom>
          <a:ln cap="flat" w="104775">
            <a:solidFill>
              <a:srgbClr val="FFF9F3"/>
            </a:solidFill>
            <a:prstDash val="solid"/>
            <a:headEnd type="none" len="sm" w="sm"/>
            <a:tailEnd type="none" len="sm" w="sm"/>
          </a:ln>
        </p:spPr>
      </p:sp>
      <p:sp>
        <p:nvSpPr>
          <p:cNvPr name="Freeform 3" id="3"/>
          <p:cNvSpPr/>
          <p:nvPr/>
        </p:nvSpPr>
        <p:spPr>
          <a:xfrm flipH="false" flipV="false" rot="0">
            <a:off x="7938386" y="1287479"/>
            <a:ext cx="10120676" cy="7281725"/>
          </a:xfrm>
          <a:custGeom>
            <a:avLst/>
            <a:gdLst/>
            <a:ahLst/>
            <a:cxnLst/>
            <a:rect r="r" b="b" t="t" l="l"/>
            <a:pathLst>
              <a:path h="7281725" w="10120676">
                <a:moveTo>
                  <a:pt x="0" y="0"/>
                </a:moveTo>
                <a:lnTo>
                  <a:pt x="10120676" y="0"/>
                </a:lnTo>
                <a:lnTo>
                  <a:pt x="10120676" y="7281725"/>
                </a:lnTo>
                <a:lnTo>
                  <a:pt x="0" y="7281725"/>
                </a:lnTo>
                <a:lnTo>
                  <a:pt x="0" y="0"/>
                </a:lnTo>
                <a:close/>
              </a:path>
            </a:pathLst>
          </a:custGeom>
          <a:blipFill>
            <a:blip r:embed="rId2"/>
            <a:stretch>
              <a:fillRect l="0" t="0" r="0" b="0"/>
            </a:stretch>
          </a:blipFill>
        </p:spPr>
      </p:sp>
      <p:sp>
        <p:nvSpPr>
          <p:cNvPr name="TextBox 4" id="4"/>
          <p:cNvSpPr txBox="true"/>
          <p:nvPr/>
        </p:nvSpPr>
        <p:spPr>
          <a:xfrm rot="0">
            <a:off x="1842940" y="563579"/>
            <a:ext cx="5800400" cy="1447800"/>
          </a:xfrm>
          <a:prstGeom prst="rect">
            <a:avLst/>
          </a:prstGeom>
        </p:spPr>
        <p:txBody>
          <a:bodyPr anchor="t" rtlCol="false" tIns="0" lIns="0" bIns="0" rIns="0">
            <a:spAutoFit/>
          </a:bodyPr>
          <a:lstStyle/>
          <a:p>
            <a:pPr algn="l" marL="0" indent="0" lvl="0">
              <a:lnSpc>
                <a:spcPts val="5760"/>
              </a:lnSpc>
            </a:pPr>
            <a:r>
              <a:rPr lang="en-US" sz="4800" spc="-120">
                <a:solidFill>
                  <a:srgbClr val="FFF9F3"/>
                </a:solidFill>
                <a:latin typeface="Archivo Black"/>
                <a:ea typeface="Archivo Black"/>
                <a:cs typeface="Archivo Black"/>
                <a:sym typeface="Archivo Black"/>
              </a:rPr>
              <a:t>Egg Keyword Correlation Matrix</a:t>
            </a:r>
          </a:p>
        </p:txBody>
      </p:sp>
      <p:sp>
        <p:nvSpPr>
          <p:cNvPr name="TextBox 5" id="5"/>
          <p:cNvSpPr txBox="true"/>
          <p:nvPr/>
        </p:nvSpPr>
        <p:spPr>
          <a:xfrm rot="0">
            <a:off x="1862879" y="2922783"/>
            <a:ext cx="5800400" cy="5646421"/>
          </a:xfrm>
          <a:prstGeom prst="rect">
            <a:avLst/>
          </a:prstGeom>
        </p:spPr>
        <p:txBody>
          <a:bodyPr anchor="t" rtlCol="false" tIns="0" lIns="0" bIns="0" rIns="0">
            <a:spAutoFit/>
          </a:bodyPr>
          <a:lstStyle/>
          <a:p>
            <a:pPr algn="l">
              <a:lnSpc>
                <a:spcPts val="2699"/>
              </a:lnSpc>
            </a:pPr>
            <a:r>
              <a:rPr lang="en-US" sz="1799" b="true">
                <a:solidFill>
                  <a:srgbClr val="FFF9F3"/>
                </a:solidFill>
                <a:latin typeface="Quicksand Bold"/>
                <a:ea typeface="Quicksand Bold"/>
                <a:cs typeface="Quicksand Bold"/>
                <a:sym typeface="Quicksand Bold"/>
              </a:rPr>
              <a:t>Income Characteristics</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Premium brands ("Best" 0.32, "Eggland’s" 0.31) and descriptive terms ("Cage," "Free," "Farms") correlate with higher income, suggesting wealthier areas favor premium eggs.</a:t>
            </a:r>
          </a:p>
          <a:p>
            <a:pPr algn="l">
              <a:lnSpc>
                <a:spcPts val="2699"/>
              </a:lnSpc>
            </a:pPr>
          </a:p>
          <a:p>
            <a:pPr algn="l">
              <a:lnSpc>
                <a:spcPts val="2699"/>
              </a:lnSpc>
            </a:pPr>
            <a:r>
              <a:rPr lang="en-US" sz="1799" b="true">
                <a:solidFill>
                  <a:srgbClr val="FFF9F3"/>
                </a:solidFill>
                <a:latin typeface="Quicksand Bold"/>
                <a:ea typeface="Quicksand Bold"/>
                <a:cs typeface="Quicksand Bold"/>
                <a:sym typeface="Quicksand Bold"/>
              </a:rPr>
              <a:t>Racial / Ethnic Characteristics</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White &amp; Asian populations show positive correlations with premium-related keywords ("Best," "Cage," "Organic," "Pastureraised").</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Other racial/ethnic groups show neutral or negative correlations.</a:t>
            </a:r>
          </a:p>
          <a:p>
            <a:pPr algn="l">
              <a:lnSpc>
                <a:spcPts val="2699"/>
              </a:lnSpc>
            </a:pPr>
          </a:p>
          <a:p>
            <a:pPr algn="l">
              <a:lnSpc>
                <a:spcPts val="2699"/>
              </a:lnSpc>
            </a:pPr>
            <a:r>
              <a:rPr lang="en-US" sz="1799" b="true">
                <a:solidFill>
                  <a:srgbClr val="FFF9F3"/>
                </a:solidFill>
                <a:latin typeface="Quicksand Bold"/>
                <a:ea typeface="Quicksand Bold"/>
                <a:cs typeface="Quicksand Bold"/>
                <a:sym typeface="Quicksand Bold"/>
              </a:rPr>
              <a:t>Education Characteristics</a:t>
            </a:r>
          </a:p>
          <a:p>
            <a:pPr algn="l" marL="388617" indent="-194308" lvl="1">
              <a:lnSpc>
                <a:spcPts val="2699"/>
              </a:lnSpc>
              <a:buFont typeface="Arial"/>
              <a:buChar char="•"/>
            </a:pPr>
            <a:r>
              <a:rPr lang="en-US" sz="1799">
                <a:solidFill>
                  <a:srgbClr val="FFF9F3"/>
                </a:solidFill>
                <a:latin typeface="Quicksand"/>
                <a:ea typeface="Quicksand"/>
                <a:cs typeface="Quicksand"/>
                <a:sym typeface="Quicksand"/>
              </a:rPr>
              <a:t>Education, income, and Asian population show similar correlations with premium keywords, reinforcing a shared trend.</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p:cSld>
    <p:bg>
      <p:bgPr>
        <a:solidFill>
          <a:srgbClr val="414B3B"/>
        </a:solidFill>
      </p:bgPr>
    </p:bg>
    <p:spTree>
      <p:nvGrpSpPr>
        <p:cNvPr id="1" name=""/>
        <p:cNvGrpSpPr/>
        <p:nvPr/>
      </p:nvGrpSpPr>
      <p:grpSpPr>
        <a:xfrm>
          <a:off x="0" y="0"/>
          <a:ext cx="0" cy="0"/>
          <a:chOff x="0" y="0"/>
          <a:chExt cx="0" cy="0"/>
        </a:xfrm>
      </p:grpSpPr>
      <p:sp>
        <p:nvSpPr>
          <p:cNvPr name="TextBox 2" id="2"/>
          <p:cNvSpPr txBox="true"/>
          <p:nvPr/>
        </p:nvSpPr>
        <p:spPr>
          <a:xfrm rot="0">
            <a:off x="2574811" y="3787514"/>
            <a:ext cx="14684489" cy="4488180"/>
          </a:xfrm>
          <a:prstGeom prst="rect">
            <a:avLst/>
          </a:prstGeom>
        </p:spPr>
        <p:txBody>
          <a:bodyPr anchor="t" rtlCol="false" tIns="0" lIns="0" bIns="0" rIns="0">
            <a:spAutoFit/>
          </a:bodyPr>
          <a:lstStyle/>
          <a:p>
            <a:pPr algn="l" marL="474978" indent="-237489" lvl="1">
              <a:lnSpc>
                <a:spcPts val="3299"/>
              </a:lnSpc>
              <a:buFont typeface="Arial"/>
              <a:buChar char="•"/>
            </a:pPr>
            <a:r>
              <a:rPr lang="en-US" b="true" sz="2199">
                <a:solidFill>
                  <a:srgbClr val="FFF9F3"/>
                </a:solidFill>
                <a:latin typeface="Quicksand Bold"/>
                <a:ea typeface="Quicksand Bold"/>
                <a:cs typeface="Quicksand Bold"/>
                <a:sym typeface="Quicksand Bold"/>
              </a:rPr>
              <a:t>Pricing Consistency:</a:t>
            </a:r>
            <a:r>
              <a:rPr lang="en-US" sz="2199">
                <a:solidFill>
                  <a:srgbClr val="FFF9F3"/>
                </a:solidFill>
                <a:latin typeface="Quicksand"/>
                <a:ea typeface="Quicksand"/>
                <a:cs typeface="Quicksand"/>
                <a:sym typeface="Quicksand"/>
              </a:rPr>
              <a:t> Egg prices remain relatively stable across all locations, suggesting flat pricing strategies rather than income-based adjustments.</a:t>
            </a:r>
          </a:p>
          <a:p>
            <a:pPr algn="l">
              <a:lnSpc>
                <a:spcPts val="3299"/>
              </a:lnSpc>
            </a:pPr>
          </a:p>
          <a:p>
            <a:pPr algn="l" marL="474978" indent="-237489" lvl="1">
              <a:lnSpc>
                <a:spcPts val="3299"/>
              </a:lnSpc>
              <a:buFont typeface="Arial"/>
              <a:buChar char="•"/>
            </a:pPr>
            <a:r>
              <a:rPr lang="en-US" b="true" sz="2199">
                <a:solidFill>
                  <a:srgbClr val="FFF9F3"/>
                </a:solidFill>
                <a:latin typeface="Quicksand Bold"/>
                <a:ea typeface="Quicksand Bold"/>
                <a:cs typeface="Quicksand Bold"/>
                <a:sym typeface="Quicksand Bold"/>
              </a:rPr>
              <a:t>Demographic Influence on Product Mix:</a:t>
            </a:r>
            <a:r>
              <a:rPr lang="en-US" sz="2199">
                <a:solidFill>
                  <a:srgbClr val="FFF9F3"/>
                </a:solidFill>
                <a:latin typeface="Quicksand"/>
                <a:ea typeface="Quicksand"/>
                <a:cs typeface="Quicksand"/>
                <a:sym typeface="Quicksand"/>
              </a:rPr>
              <a:t> Wealthier and more educated areas see higher availability of premium brands (e.g., "Best," "Eggland’s", “Vital”) and attributes like cage-free, organic, and pasture-raised.</a:t>
            </a:r>
          </a:p>
          <a:p>
            <a:pPr algn="l">
              <a:lnSpc>
                <a:spcPts val="3299"/>
              </a:lnSpc>
            </a:pPr>
          </a:p>
          <a:p>
            <a:pPr algn="l" marL="474978" indent="-237489" lvl="1">
              <a:lnSpc>
                <a:spcPts val="3299"/>
              </a:lnSpc>
              <a:buFont typeface="Arial"/>
              <a:buChar char="•"/>
            </a:pPr>
            <a:r>
              <a:rPr lang="en-US" b="true" sz="2199">
                <a:solidFill>
                  <a:srgbClr val="FFF9F3"/>
                </a:solidFill>
                <a:latin typeface="Quicksand Bold"/>
                <a:ea typeface="Quicksand Bold"/>
                <a:cs typeface="Quicksand Bold"/>
                <a:sym typeface="Quicksand Bold"/>
              </a:rPr>
              <a:t>Racial &amp; Ethnic Trends:</a:t>
            </a:r>
            <a:r>
              <a:rPr lang="en-US" sz="2199">
                <a:solidFill>
                  <a:srgbClr val="FFF9F3"/>
                </a:solidFill>
                <a:latin typeface="Quicksand"/>
                <a:ea typeface="Quicksand"/>
                <a:cs typeface="Quicksand"/>
                <a:sym typeface="Quicksand"/>
              </a:rPr>
              <a:t> White and Asian populations show stronger correlations with premium offerings, while other groups exhibit neutral or negative correlations.</a:t>
            </a:r>
          </a:p>
          <a:p>
            <a:pPr algn="l">
              <a:lnSpc>
                <a:spcPts val="3299"/>
              </a:lnSpc>
            </a:pPr>
          </a:p>
          <a:p>
            <a:pPr algn="l" marL="474978" indent="-237489" lvl="1">
              <a:lnSpc>
                <a:spcPts val="3299"/>
              </a:lnSpc>
              <a:buFont typeface="Arial"/>
              <a:buChar char="•"/>
            </a:pPr>
            <a:r>
              <a:rPr lang="en-US" b="true" sz="2199">
                <a:solidFill>
                  <a:srgbClr val="FFF9F3"/>
                </a:solidFill>
                <a:latin typeface="Quicksand Bold"/>
                <a:ea typeface="Quicksand Bold"/>
                <a:cs typeface="Quicksand Bold"/>
                <a:sym typeface="Quicksand Bold"/>
              </a:rPr>
              <a:t>Key Takeaway:</a:t>
            </a:r>
            <a:r>
              <a:rPr lang="en-US" sz="2199">
                <a:solidFill>
                  <a:srgbClr val="FFF9F3"/>
                </a:solidFill>
                <a:latin typeface="Quicksand"/>
                <a:ea typeface="Quicksand"/>
                <a:cs typeface="Quicksand"/>
                <a:sym typeface="Quicksand"/>
              </a:rPr>
              <a:t> Kroger doesn’t adjust pricing based on demographics but tailors product selection to match local demand for premium vs. budget options.</a:t>
            </a:r>
          </a:p>
        </p:txBody>
      </p:sp>
      <p:grpSp>
        <p:nvGrpSpPr>
          <p:cNvPr name="Group 3" id="3"/>
          <p:cNvGrpSpPr/>
          <p:nvPr/>
        </p:nvGrpSpPr>
        <p:grpSpPr>
          <a:xfrm rot="0">
            <a:off x="0" y="0"/>
            <a:ext cx="18298316" cy="3039747"/>
            <a:chOff x="0" y="0"/>
            <a:chExt cx="4819310" cy="800592"/>
          </a:xfrm>
        </p:grpSpPr>
        <p:sp>
          <p:nvSpPr>
            <p:cNvPr name="Freeform 4" id="4"/>
            <p:cNvSpPr/>
            <p:nvPr/>
          </p:nvSpPr>
          <p:spPr>
            <a:xfrm flipH="false" flipV="false" rot="0">
              <a:off x="0" y="0"/>
              <a:ext cx="4819310" cy="800592"/>
            </a:xfrm>
            <a:custGeom>
              <a:avLst/>
              <a:gdLst/>
              <a:ahLst/>
              <a:cxnLst/>
              <a:rect r="r" b="b" t="t" l="l"/>
              <a:pathLst>
                <a:path h="800592" w="4819310">
                  <a:moveTo>
                    <a:pt x="0" y="0"/>
                  </a:moveTo>
                  <a:lnTo>
                    <a:pt x="4819310" y="0"/>
                  </a:lnTo>
                  <a:lnTo>
                    <a:pt x="4819310" y="800592"/>
                  </a:lnTo>
                  <a:lnTo>
                    <a:pt x="0" y="800592"/>
                  </a:lnTo>
                  <a:close/>
                </a:path>
              </a:pathLst>
            </a:custGeom>
            <a:solidFill>
              <a:srgbClr val="FFF9F3"/>
            </a:solidFill>
          </p:spPr>
        </p:sp>
        <p:sp>
          <p:nvSpPr>
            <p:cNvPr name="TextBox 5" id="5"/>
            <p:cNvSpPr txBox="true"/>
            <p:nvPr/>
          </p:nvSpPr>
          <p:spPr>
            <a:xfrm>
              <a:off x="0" y="-66675"/>
              <a:ext cx="4819310" cy="867267"/>
            </a:xfrm>
            <a:prstGeom prst="rect">
              <a:avLst/>
            </a:prstGeom>
          </p:spPr>
          <p:txBody>
            <a:bodyPr anchor="ctr" rtlCol="false" tIns="50800" lIns="50800" bIns="50800" rIns="50800"/>
            <a:lstStyle/>
            <a:p>
              <a:pPr algn="ctr">
                <a:lnSpc>
                  <a:spcPts val="3150"/>
                </a:lnSpc>
              </a:pPr>
            </a:p>
          </p:txBody>
        </p:sp>
      </p:grpSp>
      <p:sp>
        <p:nvSpPr>
          <p:cNvPr name="TextBox 6" id="6"/>
          <p:cNvSpPr txBox="true"/>
          <p:nvPr/>
        </p:nvSpPr>
        <p:spPr>
          <a:xfrm rot="0">
            <a:off x="3385561" y="638811"/>
            <a:ext cx="12161832" cy="1914525"/>
          </a:xfrm>
          <a:prstGeom prst="rect">
            <a:avLst/>
          </a:prstGeom>
        </p:spPr>
        <p:txBody>
          <a:bodyPr anchor="t" rtlCol="false" tIns="0" lIns="0" bIns="0" rIns="0">
            <a:spAutoFit/>
          </a:bodyPr>
          <a:lstStyle/>
          <a:p>
            <a:pPr algn="ctr" marL="0" indent="0" lvl="0">
              <a:lnSpc>
                <a:spcPts val="7275"/>
              </a:lnSpc>
              <a:spcBef>
                <a:spcPct val="0"/>
              </a:spcBef>
            </a:pPr>
            <a:r>
              <a:rPr lang="en-US" sz="7500" spc="-187">
                <a:solidFill>
                  <a:srgbClr val="414B3B"/>
                </a:solidFill>
                <a:latin typeface="Archivo Black"/>
                <a:ea typeface="Archivo Black"/>
                <a:cs typeface="Archivo Black"/>
                <a:sym typeface="Archivo Black"/>
              </a:rPr>
              <a:t>Exploratory Data Analaysis: Summary</a:t>
            </a:r>
          </a:p>
        </p:txBody>
      </p:sp>
      <p:grpSp>
        <p:nvGrpSpPr>
          <p:cNvPr name="Group 7" id="7"/>
          <p:cNvGrpSpPr/>
          <p:nvPr/>
        </p:nvGrpSpPr>
        <p:grpSpPr>
          <a:xfrm rot="0">
            <a:off x="-10316" y="0"/>
            <a:ext cx="1536700" cy="10287000"/>
            <a:chOff x="0" y="0"/>
            <a:chExt cx="404728" cy="2709333"/>
          </a:xfrm>
        </p:grpSpPr>
        <p:sp>
          <p:nvSpPr>
            <p:cNvPr name="Freeform 8" id="8"/>
            <p:cNvSpPr/>
            <p:nvPr/>
          </p:nvSpPr>
          <p:spPr>
            <a:xfrm flipH="false" flipV="false" rot="0">
              <a:off x="0" y="0"/>
              <a:ext cx="404728" cy="2709333"/>
            </a:xfrm>
            <a:custGeom>
              <a:avLst/>
              <a:gdLst/>
              <a:ahLst/>
              <a:cxnLst/>
              <a:rect r="r" b="b" t="t" l="l"/>
              <a:pathLst>
                <a:path h="2709333" w="404728">
                  <a:moveTo>
                    <a:pt x="0" y="0"/>
                  </a:moveTo>
                  <a:lnTo>
                    <a:pt x="404728" y="0"/>
                  </a:lnTo>
                  <a:lnTo>
                    <a:pt x="404728" y="2709333"/>
                  </a:lnTo>
                  <a:lnTo>
                    <a:pt x="0" y="2709333"/>
                  </a:lnTo>
                  <a:close/>
                </a:path>
              </a:pathLst>
            </a:custGeom>
            <a:solidFill>
              <a:srgbClr val="AB8742"/>
            </a:solidFill>
          </p:spPr>
        </p:sp>
        <p:sp>
          <p:nvSpPr>
            <p:cNvPr name="TextBox 9" id="9"/>
            <p:cNvSpPr txBox="true"/>
            <p:nvPr/>
          </p:nvSpPr>
          <p:spPr>
            <a:xfrm>
              <a:off x="0" y="-66675"/>
              <a:ext cx="404728" cy="2776008"/>
            </a:xfrm>
            <a:prstGeom prst="rect">
              <a:avLst/>
            </a:prstGeom>
          </p:spPr>
          <p:txBody>
            <a:bodyPr anchor="ctr" rtlCol="false" tIns="50800" lIns="50800" bIns="50800" rIns="50800"/>
            <a:lstStyle/>
            <a:p>
              <a:pPr algn="ctr">
                <a:lnSpc>
                  <a:spcPts val="3150"/>
                </a:lnSpc>
              </a:pPr>
            </a:p>
          </p:txBody>
        </p:sp>
      </p:gr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p:cSld>
    <p:bg>
      <p:bgPr>
        <a:solidFill>
          <a:srgbClr val="414B3B"/>
        </a:solidFill>
      </p:bgPr>
    </p:bg>
    <p:spTree>
      <p:nvGrpSpPr>
        <p:cNvPr id="1" name=""/>
        <p:cNvGrpSpPr/>
        <p:nvPr/>
      </p:nvGrpSpPr>
      <p:grpSpPr>
        <a:xfrm>
          <a:off x="0" y="0"/>
          <a:ext cx="0" cy="0"/>
          <a:chOff x="0" y="0"/>
          <a:chExt cx="0" cy="0"/>
        </a:xfrm>
      </p:grpSpPr>
      <p:sp>
        <p:nvSpPr>
          <p:cNvPr name="TextBox 2" id="2"/>
          <p:cNvSpPr txBox="true"/>
          <p:nvPr/>
        </p:nvSpPr>
        <p:spPr>
          <a:xfrm rot="0">
            <a:off x="2574811" y="3014130"/>
            <a:ext cx="14684489" cy="6126480"/>
          </a:xfrm>
          <a:prstGeom prst="rect">
            <a:avLst/>
          </a:prstGeom>
        </p:spPr>
        <p:txBody>
          <a:bodyPr anchor="t" rtlCol="false" tIns="0" lIns="0" bIns="0" rIns="0">
            <a:spAutoFit/>
          </a:bodyPr>
          <a:lstStyle/>
          <a:p>
            <a:pPr algn="l">
              <a:lnSpc>
                <a:spcPts val="3299"/>
              </a:lnSpc>
            </a:pPr>
            <a:r>
              <a:rPr lang="en-US" sz="2199" b="true">
                <a:solidFill>
                  <a:srgbClr val="FFF9F3"/>
                </a:solidFill>
                <a:latin typeface="Quicksand Bold"/>
                <a:ea typeface="Quicksand Bold"/>
                <a:cs typeface="Quicksand Bold"/>
                <a:sym typeface="Quicksand Bold"/>
              </a:rPr>
              <a:t>Location Data Corrections</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Incorrect ZIP codes in initial data led to misassigned locations.</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Solution: Google Maps API was used to validate ZIP codes, latitude, and longitude.</a:t>
            </a:r>
          </a:p>
          <a:p>
            <a:pPr algn="l">
              <a:lnSpc>
                <a:spcPts val="3299"/>
              </a:lnSpc>
            </a:pPr>
          </a:p>
          <a:p>
            <a:pPr algn="l">
              <a:lnSpc>
                <a:spcPts val="3299"/>
              </a:lnSpc>
            </a:pPr>
            <a:r>
              <a:rPr lang="en-US" sz="2199" b="true">
                <a:solidFill>
                  <a:srgbClr val="FFF9F3"/>
                </a:solidFill>
                <a:latin typeface="Quicksand Bold"/>
                <a:ea typeface="Quicksand Bold"/>
                <a:cs typeface="Quicksand Bold"/>
                <a:sym typeface="Quicksand Bold"/>
              </a:rPr>
              <a:t>Data Pipeline Automation</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Initially developed in Jupyter Notebook, later refactored into modular Python scripts.</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Integrated with GitHub Actions for automated daily updates.</a:t>
            </a:r>
          </a:p>
          <a:p>
            <a:pPr algn="l">
              <a:lnSpc>
                <a:spcPts val="3299"/>
              </a:lnSpc>
            </a:pPr>
          </a:p>
          <a:p>
            <a:pPr algn="l">
              <a:lnSpc>
                <a:spcPts val="3299"/>
              </a:lnSpc>
            </a:pPr>
            <a:r>
              <a:rPr lang="en-US" sz="2199" b="true">
                <a:solidFill>
                  <a:srgbClr val="FFF9F3"/>
                </a:solidFill>
                <a:latin typeface="Quicksand Bold"/>
                <a:ea typeface="Quicksand Bold"/>
                <a:cs typeface="Quicksand Bold"/>
                <a:sym typeface="Quicksand Bold"/>
              </a:rPr>
              <a:t>Missing Product Information</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Some locations lacked product data and were excluded from the analysis.</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Future updates will ensure all locations have complete product listings.</a:t>
            </a:r>
          </a:p>
          <a:p>
            <a:pPr algn="l">
              <a:lnSpc>
                <a:spcPts val="3299"/>
              </a:lnSpc>
            </a:pPr>
          </a:p>
          <a:p>
            <a:pPr algn="l">
              <a:lnSpc>
                <a:spcPts val="3299"/>
              </a:lnSpc>
            </a:pPr>
            <a:r>
              <a:rPr lang="en-US" sz="2199" b="true">
                <a:solidFill>
                  <a:srgbClr val="FFF9F3"/>
                </a:solidFill>
                <a:latin typeface="Quicksand Bold"/>
                <a:ea typeface="Quicksand Bold"/>
                <a:cs typeface="Quicksand Bold"/>
                <a:sym typeface="Quicksand Bold"/>
              </a:rPr>
              <a:t>Dataset Size &amp; Completeness</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The dataset does not yet cover all Kroger locations.</a:t>
            </a:r>
          </a:p>
          <a:p>
            <a:pPr algn="l" marL="474978" indent="-237489" lvl="1">
              <a:lnSpc>
                <a:spcPts val="3299"/>
              </a:lnSpc>
              <a:buFont typeface="Arial"/>
              <a:buChar char="•"/>
            </a:pPr>
            <a:r>
              <a:rPr lang="en-US" sz="2199">
                <a:solidFill>
                  <a:srgbClr val="FFF9F3"/>
                </a:solidFill>
                <a:latin typeface="Quicksand"/>
                <a:ea typeface="Quicksand"/>
                <a:cs typeface="Quicksand"/>
                <a:sym typeface="Quicksand"/>
              </a:rPr>
              <a:t>Expanding coverage will enhance pricing accuracy and product availability tracking.</a:t>
            </a:r>
          </a:p>
        </p:txBody>
      </p:sp>
      <p:grpSp>
        <p:nvGrpSpPr>
          <p:cNvPr name="Group 3" id="3"/>
          <p:cNvGrpSpPr/>
          <p:nvPr/>
        </p:nvGrpSpPr>
        <p:grpSpPr>
          <a:xfrm rot="0">
            <a:off x="0" y="0"/>
            <a:ext cx="18298316" cy="2201305"/>
            <a:chOff x="0" y="0"/>
            <a:chExt cx="4819310" cy="579768"/>
          </a:xfrm>
        </p:grpSpPr>
        <p:sp>
          <p:nvSpPr>
            <p:cNvPr name="Freeform 4" id="4"/>
            <p:cNvSpPr/>
            <p:nvPr/>
          </p:nvSpPr>
          <p:spPr>
            <a:xfrm flipH="false" flipV="false" rot="0">
              <a:off x="0" y="0"/>
              <a:ext cx="4819310" cy="579768"/>
            </a:xfrm>
            <a:custGeom>
              <a:avLst/>
              <a:gdLst/>
              <a:ahLst/>
              <a:cxnLst/>
              <a:rect r="r" b="b" t="t" l="l"/>
              <a:pathLst>
                <a:path h="579768" w="4819310">
                  <a:moveTo>
                    <a:pt x="0" y="0"/>
                  </a:moveTo>
                  <a:lnTo>
                    <a:pt x="4819310" y="0"/>
                  </a:lnTo>
                  <a:lnTo>
                    <a:pt x="4819310" y="579768"/>
                  </a:lnTo>
                  <a:lnTo>
                    <a:pt x="0" y="579768"/>
                  </a:lnTo>
                  <a:close/>
                </a:path>
              </a:pathLst>
            </a:custGeom>
            <a:solidFill>
              <a:srgbClr val="FFF9F3"/>
            </a:solidFill>
          </p:spPr>
        </p:sp>
        <p:sp>
          <p:nvSpPr>
            <p:cNvPr name="TextBox 5" id="5"/>
            <p:cNvSpPr txBox="true"/>
            <p:nvPr/>
          </p:nvSpPr>
          <p:spPr>
            <a:xfrm>
              <a:off x="0" y="-66675"/>
              <a:ext cx="4819310" cy="646443"/>
            </a:xfrm>
            <a:prstGeom prst="rect">
              <a:avLst/>
            </a:prstGeom>
          </p:spPr>
          <p:txBody>
            <a:bodyPr anchor="ctr" rtlCol="false" tIns="50800" lIns="50800" bIns="50800" rIns="50800"/>
            <a:lstStyle/>
            <a:p>
              <a:pPr algn="ctr">
                <a:lnSpc>
                  <a:spcPts val="3150"/>
                </a:lnSpc>
              </a:pPr>
            </a:p>
          </p:txBody>
        </p:sp>
      </p:grpSp>
      <p:sp>
        <p:nvSpPr>
          <p:cNvPr name="TextBox 6" id="6"/>
          <p:cNvSpPr txBox="true"/>
          <p:nvPr/>
        </p:nvSpPr>
        <p:spPr>
          <a:xfrm rot="0">
            <a:off x="3385561" y="638811"/>
            <a:ext cx="12161832" cy="990600"/>
          </a:xfrm>
          <a:prstGeom prst="rect">
            <a:avLst/>
          </a:prstGeom>
        </p:spPr>
        <p:txBody>
          <a:bodyPr anchor="t" rtlCol="false" tIns="0" lIns="0" bIns="0" rIns="0">
            <a:spAutoFit/>
          </a:bodyPr>
          <a:lstStyle/>
          <a:p>
            <a:pPr algn="ctr" marL="0" indent="0" lvl="0">
              <a:lnSpc>
                <a:spcPts val="7275"/>
              </a:lnSpc>
              <a:spcBef>
                <a:spcPct val="0"/>
              </a:spcBef>
            </a:pPr>
            <a:r>
              <a:rPr lang="en-US" sz="7500" spc="-187">
                <a:solidFill>
                  <a:srgbClr val="414B3B"/>
                </a:solidFill>
                <a:latin typeface="Archivo Black"/>
                <a:ea typeface="Archivo Black"/>
                <a:cs typeface="Archivo Black"/>
                <a:sym typeface="Archivo Black"/>
              </a:rPr>
              <a:t>Issues and Limitations</a:t>
            </a:r>
          </a:p>
        </p:txBody>
      </p:sp>
      <p:grpSp>
        <p:nvGrpSpPr>
          <p:cNvPr name="Group 7" id="7"/>
          <p:cNvGrpSpPr/>
          <p:nvPr/>
        </p:nvGrpSpPr>
        <p:grpSpPr>
          <a:xfrm rot="0">
            <a:off x="-10316" y="0"/>
            <a:ext cx="1536700" cy="10287000"/>
            <a:chOff x="0" y="0"/>
            <a:chExt cx="404728" cy="2709333"/>
          </a:xfrm>
        </p:grpSpPr>
        <p:sp>
          <p:nvSpPr>
            <p:cNvPr name="Freeform 8" id="8"/>
            <p:cNvSpPr/>
            <p:nvPr/>
          </p:nvSpPr>
          <p:spPr>
            <a:xfrm flipH="false" flipV="false" rot="0">
              <a:off x="0" y="0"/>
              <a:ext cx="404728" cy="2709333"/>
            </a:xfrm>
            <a:custGeom>
              <a:avLst/>
              <a:gdLst/>
              <a:ahLst/>
              <a:cxnLst/>
              <a:rect r="r" b="b" t="t" l="l"/>
              <a:pathLst>
                <a:path h="2709333" w="404728">
                  <a:moveTo>
                    <a:pt x="0" y="0"/>
                  </a:moveTo>
                  <a:lnTo>
                    <a:pt x="404728" y="0"/>
                  </a:lnTo>
                  <a:lnTo>
                    <a:pt x="404728" y="2709333"/>
                  </a:lnTo>
                  <a:lnTo>
                    <a:pt x="0" y="2709333"/>
                  </a:lnTo>
                  <a:close/>
                </a:path>
              </a:pathLst>
            </a:custGeom>
            <a:solidFill>
              <a:srgbClr val="AB8742"/>
            </a:solidFill>
          </p:spPr>
        </p:sp>
        <p:sp>
          <p:nvSpPr>
            <p:cNvPr name="TextBox 9" id="9"/>
            <p:cNvSpPr txBox="true"/>
            <p:nvPr/>
          </p:nvSpPr>
          <p:spPr>
            <a:xfrm>
              <a:off x="0" y="-66675"/>
              <a:ext cx="404728" cy="2776008"/>
            </a:xfrm>
            <a:prstGeom prst="rect">
              <a:avLst/>
            </a:prstGeom>
          </p:spPr>
          <p:txBody>
            <a:bodyPr anchor="ctr" rtlCol="false" tIns="50800" lIns="50800" bIns="50800" rIns="50800"/>
            <a:lstStyle/>
            <a:p>
              <a:pPr algn="ctr">
                <a:lnSpc>
                  <a:spcPts val="3150"/>
                </a:lnSpc>
              </a:pPr>
            </a:p>
          </p:txBody>
        </p:sp>
      </p:grpSp>
    </p:spTree>
  </p:cSld>
  <p:clrMapOvr>
    <a:masterClrMapping/>
  </p:clrMapOvr>
  <p:transition spd="slow">
    <p:cover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0" y="2285461"/>
            <a:ext cx="18288000" cy="8001539"/>
          </a:xfrm>
          <a:prstGeom prst="rect">
            <a:avLst/>
          </a:prstGeom>
          <a:solidFill>
            <a:srgbClr val="FFF9F3"/>
          </a:solidFill>
        </p:spPr>
      </p:sp>
      <p:sp>
        <p:nvSpPr>
          <p:cNvPr name="AutoShape 3" id="3"/>
          <p:cNvSpPr/>
          <p:nvPr/>
        </p:nvSpPr>
        <p:spPr>
          <a:xfrm rot="0">
            <a:off x="1028700" y="1784746"/>
            <a:ext cx="993471" cy="167340"/>
          </a:xfrm>
          <a:prstGeom prst="rect">
            <a:avLst/>
          </a:prstGeom>
          <a:solidFill>
            <a:srgbClr val="FFF9F3"/>
          </a:solidFill>
        </p:spPr>
      </p:sp>
      <p:sp>
        <p:nvSpPr>
          <p:cNvPr name="TextBox 4" id="4"/>
          <p:cNvSpPr txBox="true"/>
          <p:nvPr/>
        </p:nvSpPr>
        <p:spPr>
          <a:xfrm rot="0">
            <a:off x="1028700" y="545148"/>
            <a:ext cx="14100917" cy="909955"/>
          </a:xfrm>
          <a:prstGeom prst="rect">
            <a:avLst/>
          </a:prstGeom>
        </p:spPr>
        <p:txBody>
          <a:bodyPr anchor="t" rtlCol="false" tIns="0" lIns="0" bIns="0" rIns="0">
            <a:spAutoFit/>
          </a:bodyPr>
          <a:lstStyle/>
          <a:p>
            <a:pPr algn="l" marL="0" indent="0" lvl="0">
              <a:lnSpc>
                <a:spcPts val="7280"/>
              </a:lnSpc>
            </a:pPr>
            <a:r>
              <a:rPr lang="en-US" sz="5600" spc="-140">
                <a:solidFill>
                  <a:srgbClr val="FFEBEB"/>
                </a:solidFill>
                <a:latin typeface="Archivo Black"/>
                <a:ea typeface="Archivo Black"/>
                <a:cs typeface="Archivo Black"/>
                <a:sym typeface="Archivo Black"/>
              </a:rPr>
              <a:t>Data Rights and Access</a:t>
            </a:r>
          </a:p>
        </p:txBody>
      </p:sp>
      <p:grpSp>
        <p:nvGrpSpPr>
          <p:cNvPr name="Group 5" id="5"/>
          <p:cNvGrpSpPr/>
          <p:nvPr/>
        </p:nvGrpSpPr>
        <p:grpSpPr>
          <a:xfrm rot="0">
            <a:off x="14872909" y="6883226"/>
            <a:ext cx="2386391" cy="2375074"/>
            <a:chOff x="0" y="0"/>
            <a:chExt cx="3181855" cy="3166765"/>
          </a:xfrm>
        </p:grpSpPr>
        <p:grpSp>
          <p:nvGrpSpPr>
            <p:cNvPr name="Group 6" id="6"/>
            <p:cNvGrpSpPr>
              <a:grpSpLocks noChangeAspect="true"/>
            </p:cNvGrpSpPr>
            <p:nvPr/>
          </p:nvGrpSpPr>
          <p:grpSpPr>
            <a:xfrm rot="0">
              <a:off x="0" y="0"/>
              <a:ext cx="1505152" cy="1505152"/>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14B3B"/>
              </a:solidFill>
            </p:spPr>
          </p:sp>
        </p:grpSp>
        <p:grpSp>
          <p:nvGrpSpPr>
            <p:cNvPr name="Group 8" id="8"/>
            <p:cNvGrpSpPr>
              <a:grpSpLocks noChangeAspect="true"/>
            </p:cNvGrpSpPr>
            <p:nvPr/>
          </p:nvGrpSpPr>
          <p:grpSpPr>
            <a:xfrm rot="-10800000">
              <a:off x="0" y="1661613"/>
              <a:ext cx="1505152" cy="1505152"/>
              <a:chOff x="0" y="0"/>
              <a:chExt cx="2653030" cy="2653030"/>
            </a:xfrm>
          </p:grpSpPr>
          <p:sp>
            <p:nvSpPr>
              <p:cNvPr name="Freeform 9" id="9"/>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14B3B"/>
              </a:solidFill>
            </p:spPr>
          </p:sp>
        </p:grpSp>
        <p:grpSp>
          <p:nvGrpSpPr>
            <p:cNvPr name="Group 10" id="10"/>
            <p:cNvGrpSpPr>
              <a:grpSpLocks noChangeAspect="true"/>
            </p:cNvGrpSpPr>
            <p:nvPr/>
          </p:nvGrpSpPr>
          <p:grpSpPr>
            <a:xfrm rot="0">
              <a:off x="1676703" y="1661613"/>
              <a:ext cx="1505152" cy="1505152"/>
              <a:chOff x="13411200" y="2743200"/>
              <a:chExt cx="21945600" cy="21945600"/>
            </a:xfrm>
          </p:grpSpPr>
          <p:sp>
            <p:nvSpPr>
              <p:cNvPr name="Freeform 11" id="11"/>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414B3B"/>
              </a:solidFill>
            </p:spPr>
          </p:sp>
        </p:grpSp>
        <p:sp>
          <p:nvSpPr>
            <p:cNvPr name="Freeform 12" id="12"/>
            <p:cNvSpPr/>
            <p:nvPr/>
          </p:nvSpPr>
          <p:spPr>
            <a:xfrm flipH="false" flipV="false" rot="0">
              <a:off x="1676703" y="0"/>
              <a:ext cx="1505152" cy="1505152"/>
            </a:xfrm>
            <a:custGeom>
              <a:avLst/>
              <a:gdLst/>
              <a:ahLst/>
              <a:cxnLst/>
              <a:rect r="r" b="b" t="t" l="l"/>
              <a:pathLst>
                <a:path h="1505152" w="1505152">
                  <a:moveTo>
                    <a:pt x="0" y="0"/>
                  </a:moveTo>
                  <a:lnTo>
                    <a:pt x="1505152" y="0"/>
                  </a:lnTo>
                  <a:lnTo>
                    <a:pt x="1505152" y="1505152"/>
                  </a:lnTo>
                  <a:lnTo>
                    <a:pt x="0" y="1505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3" id="13"/>
          <p:cNvSpPr txBox="true"/>
          <p:nvPr/>
        </p:nvSpPr>
        <p:spPr>
          <a:xfrm rot="0">
            <a:off x="1028700" y="2450912"/>
            <a:ext cx="12655775" cy="7247254"/>
          </a:xfrm>
          <a:prstGeom prst="rect">
            <a:avLst/>
          </a:prstGeom>
        </p:spPr>
        <p:txBody>
          <a:bodyPr anchor="t" rtlCol="false" tIns="0" lIns="0" bIns="0" rIns="0">
            <a:spAutoFit/>
          </a:bodyPr>
          <a:lstStyle/>
          <a:p>
            <a:pPr algn="l">
              <a:lnSpc>
                <a:spcPts val="3400"/>
              </a:lnSpc>
            </a:pPr>
            <a:r>
              <a:rPr lang="en-US" sz="1700" b="true">
                <a:solidFill>
                  <a:srgbClr val="414B3B"/>
                </a:solidFill>
                <a:latin typeface="Montserrat Bold"/>
                <a:ea typeface="Montserrat Bold"/>
                <a:cs typeface="Montserrat Bold"/>
                <a:sym typeface="Montserrat Bold"/>
              </a:rPr>
              <a:t>Access Controls:</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Data</a:t>
            </a:r>
            <a:r>
              <a:rPr lang="en-US" sz="1700">
                <a:solidFill>
                  <a:srgbClr val="414B3B"/>
                </a:solidFill>
                <a:latin typeface="Montserrat"/>
                <a:ea typeface="Montserrat"/>
                <a:cs typeface="Montserrat"/>
                <a:sym typeface="Montserrat"/>
              </a:rPr>
              <a:t> retrieval via OAuth-secured API authentication.</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Rate limits enforced; API token automatically refreshed as needed.</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Data stored in structured repositories for controlled acc</a:t>
            </a:r>
            <a:r>
              <a:rPr lang="en-US" sz="1700">
                <a:solidFill>
                  <a:srgbClr val="414B3B"/>
                </a:solidFill>
                <a:latin typeface="Montserrat"/>
                <a:ea typeface="Montserrat"/>
                <a:cs typeface="Montserrat"/>
                <a:sym typeface="Montserrat"/>
              </a:rPr>
              <a:t>ess.</a:t>
            </a:r>
          </a:p>
          <a:p>
            <a:pPr algn="l">
              <a:lnSpc>
                <a:spcPts val="3400"/>
              </a:lnSpc>
            </a:pPr>
            <a:r>
              <a:rPr lang="en-US" sz="1700" b="true">
                <a:solidFill>
                  <a:srgbClr val="414B3B"/>
                </a:solidFill>
                <a:latin typeface="Montserrat Bold"/>
                <a:ea typeface="Montserrat Bold"/>
                <a:cs typeface="Montserrat Bold"/>
                <a:sym typeface="Montserrat Bold"/>
              </a:rPr>
              <a:t>Data Privacy &amp; Us</a:t>
            </a:r>
            <a:r>
              <a:rPr lang="en-US" sz="1700" b="true">
                <a:solidFill>
                  <a:srgbClr val="414B3B"/>
                </a:solidFill>
                <a:latin typeface="Montserrat Bold"/>
                <a:ea typeface="Montserrat Bold"/>
                <a:cs typeface="Montserrat Bold"/>
                <a:sym typeface="Montserrat Bold"/>
              </a:rPr>
              <a:t>age Restric</a:t>
            </a:r>
            <a:r>
              <a:rPr lang="en-US" sz="1700" b="true">
                <a:solidFill>
                  <a:srgbClr val="414B3B"/>
                </a:solidFill>
                <a:latin typeface="Montserrat Bold"/>
                <a:ea typeface="Montserrat Bold"/>
                <a:cs typeface="Montserrat Bold"/>
                <a:sym typeface="Montserrat Bold"/>
              </a:rPr>
              <a:t>tions:</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Census data is public but aggregated to prevent individual identification.</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Kroger API data requires an access token and adheres to usage policies.</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No Personally Identifiable Information (PII) is collect</a:t>
            </a:r>
            <a:r>
              <a:rPr lang="en-US" sz="1700">
                <a:solidFill>
                  <a:srgbClr val="414B3B"/>
                </a:solidFill>
                <a:latin typeface="Montserrat"/>
                <a:ea typeface="Montserrat"/>
                <a:cs typeface="Montserrat"/>
                <a:sym typeface="Montserrat"/>
              </a:rPr>
              <a:t>ed, ensuring data ethics compliance.</a:t>
            </a:r>
          </a:p>
          <a:p>
            <a:pPr algn="l">
              <a:lnSpc>
                <a:spcPts val="3400"/>
              </a:lnSpc>
            </a:pPr>
            <a:r>
              <a:rPr lang="en-US" sz="1700" b="true">
                <a:solidFill>
                  <a:srgbClr val="414B3B"/>
                </a:solidFill>
                <a:latin typeface="Montserrat Bold"/>
                <a:ea typeface="Montserrat Bold"/>
                <a:cs typeface="Montserrat Bold"/>
                <a:sym typeface="Montserrat Bold"/>
              </a:rPr>
              <a:t>Dis</a:t>
            </a:r>
            <a:r>
              <a:rPr lang="en-US" sz="1700" b="true">
                <a:solidFill>
                  <a:srgbClr val="414B3B"/>
                </a:solidFill>
                <a:latin typeface="Montserrat Bold"/>
                <a:ea typeface="Montserrat Bold"/>
                <a:cs typeface="Montserrat Bold"/>
                <a:sym typeface="Montserrat Bold"/>
              </a:rPr>
              <a:t>tribution Plan:</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Final dataset </a:t>
            </a:r>
            <a:r>
              <a:rPr lang="en-US" sz="1700">
                <a:solidFill>
                  <a:srgbClr val="414B3B"/>
                </a:solidFill>
                <a:latin typeface="Montserrat"/>
                <a:ea typeface="Montserrat"/>
                <a:cs typeface="Montserrat"/>
                <a:sym typeface="Montserrat"/>
              </a:rPr>
              <a:t>stored in a public GitHub repository.</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Structured in CSV format for seamless integration into analysis tools.</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Access to raw API data restricted to comply with Kroger’s data policies.</a:t>
            </a:r>
          </a:p>
          <a:p>
            <a:pPr algn="l">
              <a:lnSpc>
                <a:spcPts val="3400"/>
              </a:lnSpc>
            </a:pPr>
            <a:r>
              <a:rPr lang="en-US" sz="1700" b="true">
                <a:solidFill>
                  <a:srgbClr val="414B3B"/>
                </a:solidFill>
                <a:latin typeface="Montserrat Bold"/>
                <a:ea typeface="Montserrat Bold"/>
                <a:cs typeface="Montserrat Bold"/>
                <a:sym typeface="Montserrat Bold"/>
              </a:rPr>
              <a:t>Future Consideration</a:t>
            </a:r>
            <a:r>
              <a:rPr lang="en-US" sz="1700">
                <a:solidFill>
                  <a:srgbClr val="414B3B"/>
                </a:solidFill>
                <a:latin typeface="Montserrat"/>
                <a:ea typeface="Montserrat"/>
                <a:cs typeface="Montserrat"/>
                <a:sym typeface="Montserrat"/>
              </a:rPr>
              <a:t>: </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Re-automate data pipeline for scheduled updates.</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Explore BigQuery as a scalable data warehouse for efficient storage and querying</a:t>
            </a:r>
            <a:r>
              <a:rPr lang="en-US" sz="1700">
                <a:solidFill>
                  <a:srgbClr val="414B3B"/>
                </a:solidFill>
                <a:latin typeface="Montserrat"/>
                <a:ea typeface="Montserrat"/>
                <a:cs typeface="Montserrat"/>
                <a:sym typeface="Montserrat"/>
              </a:rPr>
              <a:t>.</a:t>
            </a:r>
          </a:p>
          <a:p>
            <a:pPr algn="l" marL="367032" indent="-183516" lvl="1">
              <a:lnSpc>
                <a:spcPts val="3400"/>
              </a:lnSpc>
              <a:buFont typeface="Arial"/>
              <a:buChar char="•"/>
            </a:pPr>
            <a:r>
              <a:rPr lang="en-US" sz="1700">
                <a:solidFill>
                  <a:srgbClr val="414B3B"/>
                </a:solidFill>
                <a:latin typeface="Montserrat"/>
                <a:ea typeface="Montserrat"/>
                <a:cs typeface="Montserrat"/>
                <a:sym typeface="Montserrat"/>
              </a:rPr>
              <a:t>Utilize Looker Studio to develop public-facing dashboards for automated insights.</a:t>
            </a:r>
          </a:p>
          <a:p>
            <a:pPr algn="l">
              <a:lnSpc>
                <a:spcPts val="3400"/>
              </a:lnSpc>
            </a:pPr>
          </a:p>
        </p:txBody>
      </p:sp>
    </p:spTree>
  </p:cSld>
  <p:clrMapOvr>
    <a:masterClrMapping/>
  </p:clrMapOvr>
  <p:transition spd="slow">
    <p:cover dir="l"/>
  </p:transition>
</p:sld>
</file>

<file path=ppt/slides/slide16.xml><?xml version="1.0" encoding="utf-8"?>
<p:sld xmlns:p="http://schemas.openxmlformats.org/presentationml/2006/main" xmlns:a="http://schemas.openxmlformats.org/drawingml/2006/main">
  <p:cSld>
    <p:bg>
      <p:bgPr>
        <a:solidFill>
          <a:srgbClr val="414B3B"/>
        </a:solidFill>
      </p:bgPr>
    </p:bg>
    <p:spTree>
      <p:nvGrpSpPr>
        <p:cNvPr id="1" name=""/>
        <p:cNvGrpSpPr/>
        <p:nvPr/>
      </p:nvGrpSpPr>
      <p:grpSpPr>
        <a:xfrm>
          <a:off x="0" y="0"/>
          <a:ext cx="0" cy="0"/>
          <a:chOff x="0" y="0"/>
          <a:chExt cx="0" cy="0"/>
        </a:xfrm>
      </p:grpSpPr>
      <p:sp>
        <p:nvSpPr>
          <p:cNvPr name="TextBox 2" id="2"/>
          <p:cNvSpPr txBox="true"/>
          <p:nvPr/>
        </p:nvSpPr>
        <p:spPr>
          <a:xfrm rot="0">
            <a:off x="1733047" y="1967848"/>
            <a:ext cx="13185409" cy="7130416"/>
          </a:xfrm>
          <a:prstGeom prst="rect">
            <a:avLst/>
          </a:prstGeom>
        </p:spPr>
        <p:txBody>
          <a:bodyPr anchor="t" rtlCol="false" tIns="0" lIns="0" bIns="0" rIns="0">
            <a:spAutoFit/>
          </a:bodyPr>
          <a:lstStyle/>
          <a:p>
            <a:pPr algn="l">
              <a:lnSpc>
                <a:spcPts val="3849"/>
              </a:lnSpc>
            </a:pPr>
            <a:r>
              <a:rPr lang="en-US" sz="2199" spc="-43" b="true">
                <a:solidFill>
                  <a:srgbClr val="FFF9F3"/>
                </a:solidFill>
                <a:latin typeface="Quicksand Bold"/>
                <a:ea typeface="Quicksand Bold"/>
                <a:cs typeface="Quicksand Bold"/>
                <a:sym typeface="Quicksand Bold"/>
              </a:rPr>
              <a:t>Main Takeaways</a:t>
            </a:r>
          </a:p>
          <a:p>
            <a:pPr algn="l" marL="431799" indent="-215899" lvl="1">
              <a:lnSpc>
                <a:spcPts val="3499"/>
              </a:lnSpc>
              <a:buFont typeface="Arial"/>
              <a:buChar char="•"/>
            </a:pPr>
            <a:r>
              <a:rPr lang="en-US" b="true" sz="1999" spc="-39">
                <a:solidFill>
                  <a:srgbClr val="FFF9F3"/>
                </a:solidFill>
                <a:latin typeface="Quicksand Bold"/>
                <a:ea typeface="Quicksand Bold"/>
                <a:cs typeface="Quicksand Bold"/>
                <a:sym typeface="Quicksand Bold"/>
              </a:rPr>
              <a:t>Pricing trends: </a:t>
            </a:r>
            <a:r>
              <a:rPr lang="en-US" sz="1999" spc="-39">
                <a:solidFill>
                  <a:srgbClr val="FFF9F3"/>
                </a:solidFill>
                <a:latin typeface="Quicksand"/>
                <a:ea typeface="Quicksand"/>
                <a:cs typeface="Quicksand"/>
                <a:sym typeface="Quicksand"/>
              </a:rPr>
              <a:t>Kroger maintains stable prices across locations.</a:t>
            </a:r>
          </a:p>
          <a:p>
            <a:pPr algn="l" marL="431799" indent="-215899" lvl="1">
              <a:lnSpc>
                <a:spcPts val="3499"/>
              </a:lnSpc>
              <a:buFont typeface="Arial"/>
              <a:buChar char="•"/>
            </a:pPr>
            <a:r>
              <a:rPr lang="en-US" b="true" sz="1999" spc="-39">
                <a:solidFill>
                  <a:srgbClr val="FFF9F3"/>
                </a:solidFill>
                <a:latin typeface="Quicksand Bold"/>
                <a:ea typeface="Quicksand Bold"/>
                <a:cs typeface="Quicksand Bold"/>
                <a:sym typeface="Quicksand Bold"/>
              </a:rPr>
              <a:t>Product availability &amp; demographics:</a:t>
            </a:r>
            <a:r>
              <a:rPr lang="en-US" sz="1999" spc="-39">
                <a:solidFill>
                  <a:srgbClr val="FFF9F3"/>
                </a:solidFill>
                <a:latin typeface="Quicksand"/>
                <a:ea typeface="Quicksand"/>
                <a:cs typeface="Quicksand"/>
                <a:sym typeface="Quicksand"/>
              </a:rPr>
              <a:t> Higher-income areas see more premium products (organic, cage-free).</a:t>
            </a:r>
          </a:p>
          <a:p>
            <a:pPr algn="l" marL="431799" indent="-215899" lvl="1">
              <a:lnSpc>
                <a:spcPts val="3499"/>
              </a:lnSpc>
              <a:buFont typeface="Arial"/>
              <a:buChar char="•"/>
            </a:pPr>
            <a:r>
              <a:rPr lang="en-US" b="true" sz="1999" spc="-39">
                <a:solidFill>
                  <a:srgbClr val="FFF9F3"/>
                </a:solidFill>
                <a:latin typeface="Quicksand Bold"/>
                <a:ea typeface="Quicksand Bold"/>
                <a:cs typeface="Quicksand Bold"/>
                <a:sym typeface="Quicksand Bold"/>
              </a:rPr>
              <a:t>Retail strategy insight:</a:t>
            </a:r>
            <a:r>
              <a:rPr lang="en-US" sz="1999" spc="-39">
                <a:solidFill>
                  <a:srgbClr val="FFF9F3"/>
                </a:solidFill>
                <a:latin typeface="Quicksand"/>
                <a:ea typeface="Quicksand"/>
                <a:cs typeface="Quicksand"/>
                <a:sym typeface="Quicksand"/>
              </a:rPr>
              <a:t> Kroger doesn’t price-discriminate but adjusts inventory mix based on demand.</a:t>
            </a:r>
          </a:p>
          <a:p>
            <a:pPr algn="l">
              <a:lnSpc>
                <a:spcPts val="3499"/>
              </a:lnSpc>
            </a:pPr>
          </a:p>
          <a:p>
            <a:pPr algn="l">
              <a:lnSpc>
                <a:spcPts val="3849"/>
              </a:lnSpc>
            </a:pPr>
            <a:r>
              <a:rPr lang="en-US" sz="2199" spc="-43" b="true">
                <a:solidFill>
                  <a:srgbClr val="FFF9F3"/>
                </a:solidFill>
                <a:latin typeface="Quicksand Bold"/>
                <a:ea typeface="Quicksand Bold"/>
                <a:cs typeface="Quicksand Bold"/>
                <a:sym typeface="Quicksand Bold"/>
              </a:rPr>
              <a:t>Challenges &amp; Limitations</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Incomplete store coverage due to missing product data.</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Need for more ZIP code-level granularity for deeper insights.</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API Rate Limits affecting frequency of updates.</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Extensive data corrections were required due to incorrectly assigned ZIP codes and data type inconsistencies, impacting location accuracy and requiring additional validation steps.</a:t>
            </a:r>
          </a:p>
          <a:p>
            <a:pPr algn="l">
              <a:lnSpc>
                <a:spcPts val="3499"/>
              </a:lnSpc>
            </a:pPr>
          </a:p>
          <a:p>
            <a:pPr algn="l">
              <a:lnSpc>
                <a:spcPts val="3849"/>
              </a:lnSpc>
            </a:pPr>
            <a:r>
              <a:rPr lang="en-US" sz="2199" spc="-43" b="true">
                <a:solidFill>
                  <a:srgbClr val="FFF9F3"/>
                </a:solidFill>
                <a:latin typeface="Quicksand Bold"/>
                <a:ea typeface="Quicksand Bold"/>
                <a:cs typeface="Quicksand Bold"/>
                <a:sym typeface="Quicksand Bold"/>
              </a:rPr>
              <a:t>Next Steps</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Expand product categories beyond eggs &amp; bread.</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Automate real-time price tracking for inflation analysis.</a:t>
            </a:r>
          </a:p>
          <a:p>
            <a:pPr algn="l" marL="431799" indent="-215899" lvl="1">
              <a:lnSpc>
                <a:spcPts val="3499"/>
              </a:lnSpc>
              <a:buFont typeface="Arial"/>
              <a:buChar char="•"/>
            </a:pPr>
            <a:r>
              <a:rPr lang="en-US" sz="1999" spc="-39">
                <a:solidFill>
                  <a:srgbClr val="FFF9F3"/>
                </a:solidFill>
                <a:latin typeface="Quicksand"/>
                <a:ea typeface="Quicksand"/>
                <a:cs typeface="Quicksand"/>
                <a:sym typeface="Quicksand"/>
              </a:rPr>
              <a:t>Enhance geospatial analysis by adding grocery store density maps.</a:t>
            </a:r>
          </a:p>
        </p:txBody>
      </p:sp>
      <p:sp>
        <p:nvSpPr>
          <p:cNvPr name="TextBox 3" id="3"/>
          <p:cNvSpPr txBox="true"/>
          <p:nvPr/>
        </p:nvSpPr>
        <p:spPr>
          <a:xfrm rot="0">
            <a:off x="1028700" y="875063"/>
            <a:ext cx="5338001" cy="962660"/>
          </a:xfrm>
          <a:prstGeom prst="rect">
            <a:avLst/>
          </a:prstGeom>
        </p:spPr>
        <p:txBody>
          <a:bodyPr anchor="t" rtlCol="false" tIns="0" lIns="0" bIns="0" rIns="0">
            <a:spAutoFit/>
          </a:bodyPr>
          <a:lstStyle/>
          <a:p>
            <a:pPr algn="just" marL="0" indent="0" lvl="0">
              <a:lnSpc>
                <a:spcPts val="7840"/>
              </a:lnSpc>
              <a:spcBef>
                <a:spcPct val="0"/>
              </a:spcBef>
            </a:pPr>
            <a:r>
              <a:rPr lang="en-US" sz="5600">
                <a:solidFill>
                  <a:srgbClr val="FFF9F3"/>
                </a:solidFill>
                <a:latin typeface="Archivo Black"/>
                <a:ea typeface="Archivo Black"/>
                <a:cs typeface="Archivo Black"/>
                <a:sym typeface="Archivo Black"/>
              </a:rPr>
              <a:t>Conclusion</a:t>
            </a:r>
          </a:p>
        </p:txBody>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1307687" y="1403908"/>
            <a:ext cx="15789202" cy="0"/>
          </a:xfrm>
          <a:prstGeom prst="line">
            <a:avLst/>
          </a:prstGeom>
          <a:ln cap="rnd" w="9525">
            <a:solidFill>
              <a:srgbClr val="FFEBEB"/>
            </a:solidFill>
            <a:prstDash val="solid"/>
            <a:headEnd type="none" len="sm" w="sm"/>
            <a:tailEnd type="none" len="sm" w="sm"/>
          </a:ln>
        </p:spPr>
      </p:sp>
      <p:grpSp>
        <p:nvGrpSpPr>
          <p:cNvPr name="Group 3" id="3"/>
          <p:cNvGrpSpPr/>
          <p:nvPr/>
        </p:nvGrpSpPr>
        <p:grpSpPr>
          <a:xfrm rot="0">
            <a:off x="1307687" y="1956714"/>
            <a:ext cx="8915833" cy="2622119"/>
            <a:chOff x="0" y="0"/>
            <a:chExt cx="11887777" cy="3496159"/>
          </a:xfrm>
        </p:grpSpPr>
        <p:sp>
          <p:nvSpPr>
            <p:cNvPr name="TextBox 4" id="4"/>
            <p:cNvSpPr txBox="true"/>
            <p:nvPr/>
          </p:nvSpPr>
          <p:spPr>
            <a:xfrm rot="0">
              <a:off x="0" y="95250"/>
              <a:ext cx="11887777" cy="2280158"/>
            </a:xfrm>
            <a:prstGeom prst="rect">
              <a:avLst/>
            </a:prstGeom>
          </p:spPr>
          <p:txBody>
            <a:bodyPr anchor="t" rtlCol="false" tIns="0" lIns="0" bIns="0" rIns="0">
              <a:spAutoFit/>
            </a:bodyPr>
            <a:lstStyle/>
            <a:p>
              <a:pPr algn="l" marL="0" indent="0" lvl="0">
                <a:lnSpc>
                  <a:spcPts val="12987"/>
                </a:lnSpc>
              </a:pPr>
              <a:r>
                <a:rPr lang="en-US" sz="11700" spc="-292">
                  <a:solidFill>
                    <a:srgbClr val="FFF9F3"/>
                  </a:solidFill>
                  <a:latin typeface="Archivo Black"/>
                  <a:ea typeface="Archivo Black"/>
                  <a:cs typeface="Archivo Black"/>
                  <a:sym typeface="Archivo Black"/>
                </a:rPr>
                <a:t>Thank You!</a:t>
              </a:r>
            </a:p>
          </p:txBody>
        </p:sp>
        <p:sp>
          <p:nvSpPr>
            <p:cNvPr name="TextBox 5" id="5"/>
            <p:cNvSpPr txBox="true"/>
            <p:nvPr/>
          </p:nvSpPr>
          <p:spPr>
            <a:xfrm rot="0">
              <a:off x="0" y="2764851"/>
              <a:ext cx="11887777" cy="731308"/>
            </a:xfrm>
            <a:prstGeom prst="rect">
              <a:avLst/>
            </a:prstGeom>
          </p:spPr>
          <p:txBody>
            <a:bodyPr anchor="t" rtlCol="false" tIns="0" lIns="0" bIns="0" rIns="0">
              <a:spAutoFit/>
            </a:bodyPr>
            <a:lstStyle/>
            <a:p>
              <a:pPr algn="l" marL="0" indent="0" lvl="0">
                <a:lnSpc>
                  <a:spcPts val="4550"/>
                </a:lnSpc>
              </a:pPr>
            </a:p>
          </p:txBody>
        </p:sp>
      </p:gr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5802588" y="2859181"/>
            <a:ext cx="6682824" cy="9525"/>
          </a:xfrm>
          <a:prstGeom prst="rect">
            <a:avLst/>
          </a:prstGeom>
          <a:solidFill>
            <a:srgbClr val="FFEBEB"/>
          </a:solidFill>
        </p:spPr>
      </p:sp>
      <p:sp>
        <p:nvSpPr>
          <p:cNvPr name="Freeform 3" id="3"/>
          <p:cNvSpPr/>
          <p:nvPr/>
        </p:nvSpPr>
        <p:spPr>
          <a:xfrm flipH="false" flipV="false" rot="0">
            <a:off x="2781124" y="3135406"/>
            <a:ext cx="4548173" cy="5685216"/>
          </a:xfrm>
          <a:custGeom>
            <a:avLst/>
            <a:gdLst/>
            <a:ahLst/>
            <a:cxnLst/>
            <a:rect r="r" b="b" t="t" l="l"/>
            <a:pathLst>
              <a:path h="5685216" w="4548173">
                <a:moveTo>
                  <a:pt x="0" y="0"/>
                </a:moveTo>
                <a:lnTo>
                  <a:pt x="4548172" y="0"/>
                </a:lnTo>
                <a:lnTo>
                  <a:pt x="4548172" y="5685216"/>
                </a:lnTo>
                <a:lnTo>
                  <a:pt x="0" y="5685216"/>
                </a:lnTo>
                <a:lnTo>
                  <a:pt x="0" y="0"/>
                </a:lnTo>
                <a:close/>
              </a:path>
            </a:pathLst>
          </a:custGeom>
          <a:blipFill>
            <a:blip r:embed="rId2"/>
            <a:stretch>
              <a:fillRect l="0" t="0" r="0" b="0"/>
            </a:stretch>
          </a:blipFill>
        </p:spPr>
      </p:sp>
      <p:sp>
        <p:nvSpPr>
          <p:cNvPr name="TextBox 4" id="4"/>
          <p:cNvSpPr txBox="true"/>
          <p:nvPr/>
        </p:nvSpPr>
        <p:spPr>
          <a:xfrm rot="0">
            <a:off x="2781124" y="1262062"/>
            <a:ext cx="12725753" cy="1095375"/>
          </a:xfrm>
          <a:prstGeom prst="rect">
            <a:avLst/>
          </a:prstGeom>
        </p:spPr>
        <p:txBody>
          <a:bodyPr anchor="t" rtlCol="false" tIns="0" lIns="0" bIns="0" rIns="0">
            <a:spAutoFit/>
          </a:bodyPr>
          <a:lstStyle/>
          <a:p>
            <a:pPr algn="ctr" marL="0" indent="0" lvl="0">
              <a:lnSpc>
                <a:spcPts val="8640"/>
              </a:lnSpc>
            </a:pPr>
            <a:r>
              <a:rPr lang="en-US" sz="7200" spc="-179">
                <a:solidFill>
                  <a:srgbClr val="FFF9F3"/>
                </a:solidFill>
                <a:latin typeface="Archivo Black"/>
                <a:ea typeface="Archivo Black"/>
                <a:cs typeface="Archivo Black"/>
                <a:sym typeface="Archivo Black"/>
              </a:rPr>
              <a:t>Personal B</a:t>
            </a:r>
            <a:r>
              <a:rPr lang="en-US" sz="7200" spc="-179">
                <a:solidFill>
                  <a:srgbClr val="FFF9F3"/>
                </a:solidFill>
                <a:latin typeface="Archivo Black"/>
                <a:ea typeface="Archivo Black"/>
                <a:cs typeface="Archivo Black"/>
                <a:sym typeface="Archivo Black"/>
              </a:rPr>
              <a:t>ackground</a:t>
            </a:r>
          </a:p>
        </p:txBody>
      </p:sp>
      <p:sp>
        <p:nvSpPr>
          <p:cNvPr name="TextBox 5" id="5"/>
          <p:cNvSpPr txBox="true"/>
          <p:nvPr/>
        </p:nvSpPr>
        <p:spPr>
          <a:xfrm rot="0">
            <a:off x="8462221" y="3078256"/>
            <a:ext cx="7044655" cy="5742366"/>
          </a:xfrm>
          <a:prstGeom prst="rect">
            <a:avLst/>
          </a:prstGeom>
        </p:spPr>
        <p:txBody>
          <a:bodyPr anchor="t" rtlCol="false" tIns="0" lIns="0" bIns="0" rIns="0">
            <a:spAutoFit/>
          </a:bodyPr>
          <a:lstStyle/>
          <a:p>
            <a:pPr algn="l" marL="0" indent="0" lvl="0">
              <a:lnSpc>
                <a:spcPts val="4146"/>
              </a:lnSpc>
              <a:spcBef>
                <a:spcPct val="0"/>
              </a:spcBef>
            </a:pPr>
            <a:r>
              <a:rPr lang="en-US" sz="2961">
                <a:solidFill>
                  <a:srgbClr val="FFF9F3"/>
                </a:solidFill>
                <a:latin typeface="Montserrat"/>
                <a:ea typeface="Montserrat"/>
                <a:cs typeface="Montserrat"/>
                <a:sym typeface="Montserrat"/>
              </a:rPr>
              <a:t>My name is Ian Auger, and I am the sole member of this team. My background is deeply rooted in the food industry, where I spent nearly a decade working in and managing restaurants. After transitioning out of the restaurant space, I spent the past six years working in food technology companies, initially in Operations and Strategy, and more recently as a Data Analyst.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0" y="3675787"/>
            <a:ext cx="18288000" cy="6611213"/>
          </a:xfrm>
          <a:prstGeom prst="rect">
            <a:avLst/>
          </a:prstGeom>
          <a:solidFill>
            <a:srgbClr val="FFF9F3"/>
          </a:solidFill>
        </p:spPr>
      </p:sp>
      <p:sp>
        <p:nvSpPr>
          <p:cNvPr name="AutoShape 3" id="3"/>
          <p:cNvSpPr/>
          <p:nvPr/>
        </p:nvSpPr>
        <p:spPr>
          <a:xfrm rot="0">
            <a:off x="1028700" y="2989426"/>
            <a:ext cx="993471" cy="167340"/>
          </a:xfrm>
          <a:prstGeom prst="rect">
            <a:avLst/>
          </a:prstGeom>
          <a:solidFill>
            <a:srgbClr val="FFF9F3"/>
          </a:solidFill>
        </p:spPr>
      </p:sp>
      <p:sp>
        <p:nvSpPr>
          <p:cNvPr name="TextBox 4" id="4"/>
          <p:cNvSpPr txBox="true"/>
          <p:nvPr/>
        </p:nvSpPr>
        <p:spPr>
          <a:xfrm rot="0">
            <a:off x="1028700" y="923925"/>
            <a:ext cx="14100917" cy="1546479"/>
          </a:xfrm>
          <a:prstGeom prst="rect">
            <a:avLst/>
          </a:prstGeom>
        </p:spPr>
        <p:txBody>
          <a:bodyPr anchor="t" rtlCol="false" tIns="0" lIns="0" bIns="0" rIns="0">
            <a:spAutoFit/>
          </a:bodyPr>
          <a:lstStyle/>
          <a:p>
            <a:pPr algn="l" marL="0" indent="0" lvl="0">
              <a:lnSpc>
                <a:spcPts val="12324"/>
              </a:lnSpc>
            </a:pPr>
            <a:r>
              <a:rPr lang="en-US" sz="9480" spc="-237">
                <a:solidFill>
                  <a:srgbClr val="FFEBEB"/>
                </a:solidFill>
                <a:latin typeface="Archivo Black"/>
                <a:ea typeface="Archivo Black"/>
                <a:cs typeface="Archivo Black"/>
                <a:sym typeface="Archivo Black"/>
              </a:rPr>
              <a:t>Project I</a:t>
            </a:r>
            <a:r>
              <a:rPr lang="en-US" sz="9480" spc="-237">
                <a:solidFill>
                  <a:srgbClr val="FFEBEB"/>
                </a:solidFill>
                <a:latin typeface="Archivo Black"/>
                <a:ea typeface="Archivo Black"/>
                <a:cs typeface="Archivo Black"/>
                <a:sym typeface="Archivo Black"/>
              </a:rPr>
              <a:t>ntroduction</a:t>
            </a:r>
          </a:p>
        </p:txBody>
      </p:sp>
      <p:sp>
        <p:nvSpPr>
          <p:cNvPr name="TextBox 5" id="5"/>
          <p:cNvSpPr txBox="true"/>
          <p:nvPr/>
        </p:nvSpPr>
        <p:spPr>
          <a:xfrm rot="0">
            <a:off x="1028700" y="4577786"/>
            <a:ext cx="12655775" cy="2208276"/>
          </a:xfrm>
          <a:prstGeom prst="rect">
            <a:avLst/>
          </a:prstGeom>
        </p:spPr>
        <p:txBody>
          <a:bodyPr anchor="t" rtlCol="false" tIns="0" lIns="0" bIns="0" rIns="0">
            <a:spAutoFit/>
          </a:bodyPr>
          <a:lstStyle/>
          <a:p>
            <a:pPr algn="l" marL="0" indent="0" lvl="0">
              <a:lnSpc>
                <a:spcPts val="2982"/>
              </a:lnSpc>
            </a:pPr>
            <a:r>
              <a:rPr lang="en-US" sz="2100">
                <a:solidFill>
                  <a:srgbClr val="414B3B"/>
                </a:solidFill>
                <a:latin typeface="Montserrat"/>
                <a:ea typeface="Montserrat"/>
                <a:cs typeface="Montserrat"/>
                <a:sym typeface="Montserrat"/>
              </a:rPr>
              <a:t>This project aims to acquire, integrate, and process datasets that enable an analysis of grocery product pricing, product availability, and socioeconomic conditions. The goal is to construct a clean, structured dataset that facilitates future analyses of pricing disparities and access to affordable groceries across different communities. In order to limit the scope of the project, this analysis will focus solely on Egg and Bread products, since  these are considered to be cheap and  readily available to American consumers, as well as a staples of American diets. </a:t>
            </a:r>
          </a:p>
        </p:txBody>
      </p:sp>
      <p:grpSp>
        <p:nvGrpSpPr>
          <p:cNvPr name="Group 6" id="6"/>
          <p:cNvGrpSpPr/>
          <p:nvPr/>
        </p:nvGrpSpPr>
        <p:grpSpPr>
          <a:xfrm rot="0">
            <a:off x="14872909" y="6883226"/>
            <a:ext cx="2386391" cy="2375074"/>
            <a:chOff x="0" y="0"/>
            <a:chExt cx="3181855" cy="3166765"/>
          </a:xfrm>
        </p:grpSpPr>
        <p:grpSp>
          <p:nvGrpSpPr>
            <p:cNvPr name="Group 7" id="7"/>
            <p:cNvGrpSpPr>
              <a:grpSpLocks noChangeAspect="true"/>
            </p:cNvGrpSpPr>
            <p:nvPr/>
          </p:nvGrpSpPr>
          <p:grpSpPr>
            <a:xfrm rot="0">
              <a:off x="0" y="0"/>
              <a:ext cx="1505152" cy="1505152"/>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14B3B"/>
              </a:solidFill>
            </p:spPr>
          </p:sp>
        </p:grpSp>
        <p:grpSp>
          <p:nvGrpSpPr>
            <p:cNvPr name="Group 9" id="9"/>
            <p:cNvGrpSpPr>
              <a:grpSpLocks noChangeAspect="true"/>
            </p:cNvGrpSpPr>
            <p:nvPr/>
          </p:nvGrpSpPr>
          <p:grpSpPr>
            <a:xfrm rot="-10800000">
              <a:off x="0" y="1661613"/>
              <a:ext cx="1505152" cy="1505152"/>
              <a:chOff x="0" y="0"/>
              <a:chExt cx="2653030" cy="2653030"/>
            </a:xfrm>
          </p:grpSpPr>
          <p:sp>
            <p:nvSpPr>
              <p:cNvPr name="Freeform 10" id="10"/>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14B3B"/>
              </a:solidFill>
            </p:spPr>
          </p:sp>
        </p:grpSp>
        <p:grpSp>
          <p:nvGrpSpPr>
            <p:cNvPr name="Group 11" id="11"/>
            <p:cNvGrpSpPr>
              <a:grpSpLocks noChangeAspect="true"/>
            </p:cNvGrpSpPr>
            <p:nvPr/>
          </p:nvGrpSpPr>
          <p:grpSpPr>
            <a:xfrm rot="0">
              <a:off x="1676703" y="1661613"/>
              <a:ext cx="1505152" cy="1505152"/>
              <a:chOff x="13411200" y="2743200"/>
              <a:chExt cx="21945600" cy="21945600"/>
            </a:xfrm>
          </p:grpSpPr>
          <p:sp>
            <p:nvSpPr>
              <p:cNvPr name="Freeform 12" id="12"/>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414B3B"/>
              </a:solidFill>
            </p:spPr>
          </p:sp>
        </p:grpSp>
        <p:sp>
          <p:nvSpPr>
            <p:cNvPr name="Freeform 13" id="13"/>
            <p:cNvSpPr/>
            <p:nvPr/>
          </p:nvSpPr>
          <p:spPr>
            <a:xfrm flipH="false" flipV="false" rot="0">
              <a:off x="1676703" y="0"/>
              <a:ext cx="1505152" cy="1505152"/>
            </a:xfrm>
            <a:custGeom>
              <a:avLst/>
              <a:gdLst/>
              <a:ahLst/>
              <a:cxnLst/>
              <a:rect r="r" b="b" t="t" l="l"/>
              <a:pathLst>
                <a:path h="1505152" w="1505152">
                  <a:moveTo>
                    <a:pt x="0" y="0"/>
                  </a:moveTo>
                  <a:lnTo>
                    <a:pt x="1505152" y="0"/>
                  </a:lnTo>
                  <a:lnTo>
                    <a:pt x="1505152" y="1505152"/>
                  </a:lnTo>
                  <a:lnTo>
                    <a:pt x="0" y="1505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4" id="14"/>
          <p:cNvSpPr txBox="true"/>
          <p:nvPr/>
        </p:nvSpPr>
        <p:spPr>
          <a:xfrm rot="0">
            <a:off x="1028700" y="3612577"/>
            <a:ext cx="12655775" cy="906145"/>
          </a:xfrm>
          <a:prstGeom prst="rect">
            <a:avLst/>
          </a:prstGeom>
        </p:spPr>
        <p:txBody>
          <a:bodyPr anchor="t" rtlCol="false" tIns="0" lIns="0" bIns="0" rIns="0">
            <a:spAutoFit/>
          </a:bodyPr>
          <a:lstStyle/>
          <a:p>
            <a:pPr algn="l">
              <a:lnSpc>
                <a:spcPts val="7279"/>
              </a:lnSpc>
            </a:pPr>
            <a:r>
              <a:rPr lang="en-US" sz="5199">
                <a:solidFill>
                  <a:srgbClr val="000000"/>
                </a:solidFill>
                <a:latin typeface="Archivo Black"/>
                <a:ea typeface="Archivo Black"/>
                <a:cs typeface="Archivo Black"/>
                <a:sym typeface="Archivo Black"/>
              </a:rPr>
              <a:t>Project Objective</a:t>
            </a:r>
          </a:p>
        </p:txBody>
      </p:sp>
      <p:sp>
        <p:nvSpPr>
          <p:cNvPr name="TextBox 15" id="15"/>
          <p:cNvSpPr txBox="true"/>
          <p:nvPr/>
        </p:nvSpPr>
        <p:spPr>
          <a:xfrm rot="0">
            <a:off x="1028700" y="6768926"/>
            <a:ext cx="12655775" cy="906145"/>
          </a:xfrm>
          <a:prstGeom prst="rect">
            <a:avLst/>
          </a:prstGeom>
        </p:spPr>
        <p:txBody>
          <a:bodyPr anchor="t" rtlCol="false" tIns="0" lIns="0" bIns="0" rIns="0">
            <a:spAutoFit/>
          </a:bodyPr>
          <a:lstStyle/>
          <a:p>
            <a:pPr algn="l">
              <a:lnSpc>
                <a:spcPts val="7279"/>
              </a:lnSpc>
            </a:pPr>
            <a:r>
              <a:rPr lang="en-US" sz="5199">
                <a:solidFill>
                  <a:srgbClr val="000000"/>
                </a:solidFill>
                <a:latin typeface="Archivo Black"/>
                <a:ea typeface="Archivo Black"/>
                <a:cs typeface="Archivo Black"/>
                <a:sym typeface="Archivo Black"/>
              </a:rPr>
              <a:t>Goals</a:t>
            </a:r>
          </a:p>
        </p:txBody>
      </p:sp>
      <p:sp>
        <p:nvSpPr>
          <p:cNvPr name="TextBox 16" id="16"/>
          <p:cNvSpPr txBox="true"/>
          <p:nvPr/>
        </p:nvSpPr>
        <p:spPr>
          <a:xfrm rot="0">
            <a:off x="1028700" y="7466664"/>
            <a:ext cx="12655775" cy="2082165"/>
          </a:xfrm>
          <a:prstGeom prst="rect">
            <a:avLst/>
          </a:prstGeom>
        </p:spPr>
        <p:txBody>
          <a:bodyPr anchor="t" rtlCol="false" tIns="0" lIns="0" bIns="0" rIns="0">
            <a:spAutoFit/>
          </a:bodyPr>
          <a:lstStyle/>
          <a:p>
            <a:pPr algn="l" marL="453390" indent="-226695" lvl="1">
              <a:lnSpc>
                <a:spcPts val="4200"/>
              </a:lnSpc>
              <a:buFont typeface="Arial"/>
              <a:buChar char="•"/>
            </a:pPr>
            <a:r>
              <a:rPr lang="en-US" sz="2100">
                <a:solidFill>
                  <a:srgbClr val="414B3B"/>
                </a:solidFill>
                <a:latin typeface="Montserrat"/>
                <a:ea typeface="Montserrat"/>
                <a:cs typeface="Montserrat"/>
                <a:sym typeface="Montserrat"/>
              </a:rPr>
              <a:t>Build a data pipeline integrating grocery pricing with demographic and geospatial data.</a:t>
            </a:r>
          </a:p>
          <a:p>
            <a:pPr algn="l" marL="453390" indent="-226695" lvl="1">
              <a:lnSpc>
                <a:spcPts val="4200"/>
              </a:lnSpc>
              <a:buFont typeface="Arial"/>
              <a:buChar char="•"/>
            </a:pPr>
            <a:r>
              <a:rPr lang="en-US" sz="2100">
                <a:solidFill>
                  <a:srgbClr val="414B3B"/>
                </a:solidFill>
                <a:latin typeface="Montserrat"/>
                <a:ea typeface="Montserrat"/>
                <a:cs typeface="Montserrat"/>
                <a:sym typeface="Montserrat"/>
              </a:rPr>
              <a:t>Structure and clean the raw data to  prepare it for analysis</a:t>
            </a:r>
          </a:p>
          <a:p>
            <a:pPr algn="l" marL="453390" indent="-226695" lvl="1">
              <a:lnSpc>
                <a:spcPts val="4200"/>
              </a:lnSpc>
              <a:buFont typeface="Arial"/>
              <a:buChar char="•"/>
            </a:pPr>
            <a:r>
              <a:rPr lang="en-US" sz="2100">
                <a:solidFill>
                  <a:srgbClr val="414B3B"/>
                </a:solidFill>
                <a:latin typeface="Montserrat"/>
                <a:ea typeface="Montserrat"/>
                <a:cs typeface="Montserrat"/>
                <a:sym typeface="Montserrat"/>
              </a:rPr>
              <a:t>Analyze correlations between product availability, pricing, and socioeconomic </a:t>
            </a:r>
            <a:r>
              <a:rPr lang="en-US" sz="2100">
                <a:solidFill>
                  <a:srgbClr val="414B3B"/>
                </a:solidFill>
                <a:latin typeface="Montserrat"/>
                <a:ea typeface="Montserrat"/>
                <a:cs typeface="Montserrat"/>
                <a:sym typeface="Montserrat"/>
              </a:rPr>
              <a:t>factors.</a:t>
            </a:r>
          </a:p>
          <a:p>
            <a:pPr algn="l">
              <a:lnSpc>
                <a:spcPts val="4200"/>
              </a:lnSpc>
            </a:pP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0" y="0"/>
            <a:ext cx="7774067" cy="10287000"/>
          </a:xfrm>
          <a:prstGeom prst="rect">
            <a:avLst/>
          </a:prstGeom>
          <a:solidFill>
            <a:srgbClr val="FFF9F3"/>
          </a:solidFill>
        </p:spPr>
      </p:sp>
      <p:sp>
        <p:nvSpPr>
          <p:cNvPr name="TextBox 3" id="3"/>
          <p:cNvSpPr txBox="true"/>
          <p:nvPr/>
        </p:nvSpPr>
        <p:spPr>
          <a:xfrm rot="0">
            <a:off x="1255257" y="3702050"/>
            <a:ext cx="6518810" cy="2787650"/>
          </a:xfrm>
          <a:prstGeom prst="rect">
            <a:avLst/>
          </a:prstGeom>
        </p:spPr>
        <p:txBody>
          <a:bodyPr anchor="t" rtlCol="false" tIns="0" lIns="0" bIns="0" rIns="0">
            <a:spAutoFit/>
          </a:bodyPr>
          <a:lstStyle/>
          <a:p>
            <a:pPr algn="l" marL="0" indent="0" lvl="0">
              <a:lnSpc>
                <a:spcPts val="11049"/>
              </a:lnSpc>
            </a:pPr>
            <a:r>
              <a:rPr lang="en-US" sz="8499" spc="-212">
                <a:solidFill>
                  <a:srgbClr val="414B3B"/>
                </a:solidFill>
                <a:latin typeface="Archivo Black"/>
                <a:ea typeface="Archivo Black"/>
                <a:cs typeface="Archivo Black"/>
                <a:sym typeface="Archivo Black"/>
              </a:rPr>
              <a:t>Intended Audience</a:t>
            </a:r>
          </a:p>
        </p:txBody>
      </p:sp>
      <p:grpSp>
        <p:nvGrpSpPr>
          <p:cNvPr name="Group 4" id="4"/>
          <p:cNvGrpSpPr/>
          <p:nvPr/>
        </p:nvGrpSpPr>
        <p:grpSpPr>
          <a:xfrm rot="0">
            <a:off x="10016110" y="1322573"/>
            <a:ext cx="6499136" cy="7641855"/>
            <a:chOff x="0" y="0"/>
            <a:chExt cx="8665514" cy="10189140"/>
          </a:xfrm>
        </p:grpSpPr>
        <p:sp>
          <p:nvSpPr>
            <p:cNvPr name="Freeform 5" id="5"/>
            <p:cNvSpPr/>
            <p:nvPr/>
          </p:nvSpPr>
          <p:spPr>
            <a:xfrm flipH="false" flipV="false" rot="0">
              <a:off x="0" y="461950"/>
              <a:ext cx="597559" cy="597559"/>
            </a:xfrm>
            <a:custGeom>
              <a:avLst/>
              <a:gdLst/>
              <a:ahLst/>
              <a:cxnLst/>
              <a:rect r="r" b="b" t="t" l="l"/>
              <a:pathLst>
                <a:path h="597559" w="597559">
                  <a:moveTo>
                    <a:pt x="0" y="0"/>
                  </a:moveTo>
                  <a:lnTo>
                    <a:pt x="597559" y="0"/>
                  </a:lnTo>
                  <a:lnTo>
                    <a:pt x="597559" y="597560"/>
                  </a:lnTo>
                  <a:lnTo>
                    <a:pt x="0" y="59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12792" y="-38100"/>
              <a:ext cx="6958257" cy="1559560"/>
            </a:xfrm>
            <a:prstGeom prst="rect">
              <a:avLst/>
            </a:prstGeom>
          </p:spPr>
          <p:txBody>
            <a:bodyPr anchor="t" rtlCol="false" tIns="0" lIns="0" bIns="0" rIns="0">
              <a:spAutoFit/>
            </a:bodyPr>
            <a:lstStyle/>
            <a:p>
              <a:pPr algn="l" marL="0" indent="0" lvl="0">
                <a:lnSpc>
                  <a:spcPts val="3120"/>
                </a:lnSpc>
                <a:spcBef>
                  <a:spcPct val="0"/>
                </a:spcBef>
              </a:pPr>
              <a:r>
                <a:rPr lang="en-US" b="true" sz="2400">
                  <a:solidFill>
                    <a:srgbClr val="FFF9F3"/>
                  </a:solidFill>
                  <a:latin typeface="Quicksand Bold"/>
                  <a:ea typeface="Quicksand Bold"/>
                  <a:cs typeface="Quicksand Bold"/>
                  <a:sym typeface="Quicksand Bold"/>
                </a:rPr>
                <a:t>Consumers &amp; Advocacy Groups</a:t>
              </a:r>
              <a:r>
                <a:rPr lang="en-US" sz="2400">
                  <a:solidFill>
                    <a:srgbClr val="FFF9F3"/>
                  </a:solidFill>
                  <a:latin typeface="Quicksand"/>
                  <a:ea typeface="Quicksand"/>
                  <a:cs typeface="Quicksand"/>
                  <a:sym typeface="Quicksand"/>
                </a:rPr>
                <a:t> – Understanding price disparities and availability of affordable groceries.</a:t>
              </a:r>
            </a:p>
          </p:txBody>
        </p:sp>
        <p:sp>
          <p:nvSpPr>
            <p:cNvPr name="Freeform 7" id="7"/>
            <p:cNvSpPr/>
            <p:nvPr/>
          </p:nvSpPr>
          <p:spPr>
            <a:xfrm flipH="false" flipV="false" rot="0">
              <a:off x="0" y="3351507"/>
              <a:ext cx="597559" cy="597559"/>
            </a:xfrm>
            <a:custGeom>
              <a:avLst/>
              <a:gdLst/>
              <a:ahLst/>
              <a:cxnLst/>
              <a:rect r="r" b="b" t="t" l="l"/>
              <a:pathLst>
                <a:path h="597559" w="597559">
                  <a:moveTo>
                    <a:pt x="0" y="0"/>
                  </a:moveTo>
                  <a:lnTo>
                    <a:pt x="597559" y="0"/>
                  </a:lnTo>
                  <a:lnTo>
                    <a:pt x="597559" y="597559"/>
                  </a:lnTo>
                  <a:lnTo>
                    <a:pt x="0" y="5975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212792" y="2851127"/>
              <a:ext cx="6958257" cy="1559560"/>
            </a:xfrm>
            <a:prstGeom prst="rect">
              <a:avLst/>
            </a:prstGeom>
          </p:spPr>
          <p:txBody>
            <a:bodyPr anchor="t" rtlCol="false" tIns="0" lIns="0" bIns="0" rIns="0">
              <a:spAutoFit/>
            </a:bodyPr>
            <a:lstStyle/>
            <a:p>
              <a:pPr algn="l" marL="0" indent="0" lvl="0">
                <a:lnSpc>
                  <a:spcPts val="3120"/>
                </a:lnSpc>
                <a:spcBef>
                  <a:spcPct val="0"/>
                </a:spcBef>
              </a:pPr>
              <a:r>
                <a:rPr lang="en-US" b="true" sz="2400">
                  <a:solidFill>
                    <a:srgbClr val="FFF9F3"/>
                  </a:solidFill>
                  <a:latin typeface="Quicksand Bold"/>
                  <a:ea typeface="Quicksand Bold"/>
                  <a:cs typeface="Quicksand Bold"/>
                  <a:sym typeface="Quicksand Bold"/>
                </a:rPr>
                <a:t>Policy Makers &amp; Economists </a:t>
              </a:r>
              <a:r>
                <a:rPr lang="en-US" sz="2400">
                  <a:solidFill>
                    <a:srgbClr val="FFF9F3"/>
                  </a:solidFill>
                  <a:latin typeface="Quicksand"/>
                  <a:ea typeface="Quicksand"/>
                  <a:cs typeface="Quicksand"/>
                  <a:sym typeface="Quicksand"/>
                </a:rPr>
                <a:t>– Informing food security policies and economic research on pricing trends.</a:t>
              </a:r>
            </a:p>
          </p:txBody>
        </p:sp>
        <p:sp>
          <p:nvSpPr>
            <p:cNvPr name="Freeform 9" id="9"/>
            <p:cNvSpPr/>
            <p:nvPr/>
          </p:nvSpPr>
          <p:spPr>
            <a:xfrm flipH="false" flipV="false" rot="0">
              <a:off x="0" y="6240733"/>
              <a:ext cx="597559" cy="597559"/>
            </a:xfrm>
            <a:custGeom>
              <a:avLst/>
              <a:gdLst/>
              <a:ahLst/>
              <a:cxnLst/>
              <a:rect r="r" b="b" t="t" l="l"/>
              <a:pathLst>
                <a:path h="597559" w="597559">
                  <a:moveTo>
                    <a:pt x="0" y="0"/>
                  </a:moveTo>
                  <a:lnTo>
                    <a:pt x="597559" y="0"/>
                  </a:lnTo>
                  <a:lnTo>
                    <a:pt x="597559" y="597560"/>
                  </a:lnTo>
                  <a:lnTo>
                    <a:pt x="0" y="59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212792" y="5740353"/>
              <a:ext cx="6958257" cy="1559560"/>
            </a:xfrm>
            <a:prstGeom prst="rect">
              <a:avLst/>
            </a:prstGeom>
          </p:spPr>
          <p:txBody>
            <a:bodyPr anchor="t" rtlCol="false" tIns="0" lIns="0" bIns="0" rIns="0">
              <a:spAutoFit/>
            </a:bodyPr>
            <a:lstStyle/>
            <a:p>
              <a:pPr algn="l" marL="0" indent="0" lvl="0">
                <a:lnSpc>
                  <a:spcPts val="3120"/>
                </a:lnSpc>
                <a:spcBef>
                  <a:spcPct val="0"/>
                </a:spcBef>
              </a:pPr>
              <a:r>
                <a:rPr lang="en-US" b="true" sz="2400">
                  <a:solidFill>
                    <a:srgbClr val="FFF9F3"/>
                  </a:solidFill>
                  <a:latin typeface="Quicksand Bold"/>
                  <a:ea typeface="Quicksand Bold"/>
                  <a:cs typeface="Quicksand Bold"/>
                  <a:sym typeface="Quicksand Bold"/>
                </a:rPr>
                <a:t>Retail &amp; Supply Chain Analysts</a:t>
              </a:r>
              <a:r>
                <a:rPr lang="en-US" sz="2400">
                  <a:solidFill>
                    <a:srgbClr val="FFF9F3"/>
                  </a:solidFill>
                  <a:latin typeface="Quicksand"/>
                  <a:ea typeface="Quicksand"/>
                  <a:cs typeface="Quicksand"/>
                  <a:sym typeface="Quicksand"/>
                </a:rPr>
                <a:t> – Assessing pricing strategies and inventory decisions across regions.</a:t>
              </a:r>
            </a:p>
          </p:txBody>
        </p:sp>
        <p:sp>
          <p:nvSpPr>
            <p:cNvPr name="Freeform 11" id="11"/>
            <p:cNvSpPr/>
            <p:nvPr/>
          </p:nvSpPr>
          <p:spPr>
            <a:xfrm flipH="false" flipV="false" rot="0">
              <a:off x="0" y="9129960"/>
              <a:ext cx="597559" cy="597559"/>
            </a:xfrm>
            <a:custGeom>
              <a:avLst/>
              <a:gdLst/>
              <a:ahLst/>
              <a:cxnLst/>
              <a:rect r="r" b="b" t="t" l="l"/>
              <a:pathLst>
                <a:path h="597559" w="597559">
                  <a:moveTo>
                    <a:pt x="0" y="0"/>
                  </a:moveTo>
                  <a:lnTo>
                    <a:pt x="597559" y="0"/>
                  </a:lnTo>
                  <a:lnTo>
                    <a:pt x="597559" y="597559"/>
                  </a:lnTo>
                  <a:lnTo>
                    <a:pt x="0" y="5975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212792" y="8629580"/>
              <a:ext cx="7452723" cy="1559560"/>
            </a:xfrm>
            <a:prstGeom prst="rect">
              <a:avLst/>
            </a:prstGeom>
          </p:spPr>
          <p:txBody>
            <a:bodyPr anchor="t" rtlCol="false" tIns="0" lIns="0" bIns="0" rIns="0">
              <a:spAutoFit/>
            </a:bodyPr>
            <a:lstStyle/>
            <a:p>
              <a:pPr algn="l" marL="0" indent="0" lvl="0">
                <a:lnSpc>
                  <a:spcPts val="3120"/>
                </a:lnSpc>
                <a:spcBef>
                  <a:spcPct val="0"/>
                </a:spcBef>
              </a:pPr>
              <a:r>
                <a:rPr lang="en-US" b="true" sz="2400">
                  <a:solidFill>
                    <a:srgbClr val="FFF9F3"/>
                  </a:solidFill>
                  <a:latin typeface="Quicksand Bold"/>
                  <a:ea typeface="Quicksand Bold"/>
                  <a:cs typeface="Quicksand Bold"/>
                  <a:sym typeface="Quicksand Bold"/>
                </a:rPr>
                <a:t>Climate &amp; Agricultural Researchers</a:t>
              </a:r>
              <a:r>
                <a:rPr lang="en-US" sz="2400">
                  <a:solidFill>
                    <a:srgbClr val="FFF9F3"/>
                  </a:solidFill>
                  <a:latin typeface="Quicksand"/>
                  <a:ea typeface="Quicksand"/>
                  <a:cs typeface="Quicksand"/>
                  <a:sym typeface="Quicksand"/>
                </a:rPr>
                <a:t> – Analyzing how climate events impact food supply and pricing.</a:t>
              </a:r>
            </a:p>
          </p:txBody>
        </p:sp>
      </p:grpSp>
    </p:spTree>
  </p:cSld>
  <p:clrMapOvr>
    <a:masterClrMapping/>
  </p:clrMapOvr>
  <p:transition spd="fast">
    <p:cover dir="d"/>
  </p:transition>
</p:sld>
</file>

<file path=ppt/slides/slide5.xml><?xml version="1.0" encoding="utf-8"?>
<p:sld xmlns:p="http://schemas.openxmlformats.org/presentationml/2006/main" xmlns:a="http://schemas.openxmlformats.org/drawingml/2006/main">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a:off x="1081046" y="2452688"/>
            <a:ext cx="10010284" cy="0"/>
          </a:xfrm>
          <a:prstGeom prst="line">
            <a:avLst/>
          </a:prstGeom>
          <a:ln cap="flat" w="104775">
            <a:solidFill>
              <a:srgbClr val="FFF9F3"/>
            </a:solidFill>
            <a:prstDash val="solid"/>
            <a:headEnd type="none" len="sm" w="sm"/>
            <a:tailEnd type="none" len="sm" w="sm"/>
          </a:ln>
        </p:spPr>
      </p:sp>
      <p:sp>
        <p:nvSpPr>
          <p:cNvPr name="AutoShape 3" id="3"/>
          <p:cNvSpPr/>
          <p:nvPr/>
        </p:nvSpPr>
        <p:spPr>
          <a:xfrm flipV="true">
            <a:off x="6340599" y="3638099"/>
            <a:ext cx="0" cy="4446144"/>
          </a:xfrm>
          <a:prstGeom prst="line">
            <a:avLst/>
          </a:prstGeom>
          <a:ln cap="rnd" w="9525">
            <a:solidFill>
              <a:srgbClr val="FFF9F3"/>
            </a:solidFill>
            <a:prstDash val="solid"/>
            <a:headEnd type="none" len="sm" w="sm"/>
            <a:tailEnd type="none" len="sm" w="sm"/>
          </a:ln>
        </p:spPr>
      </p:sp>
      <p:sp>
        <p:nvSpPr>
          <p:cNvPr name="AutoShape 4" id="4"/>
          <p:cNvSpPr/>
          <p:nvPr/>
        </p:nvSpPr>
        <p:spPr>
          <a:xfrm flipV="true">
            <a:off x="12155510" y="3638099"/>
            <a:ext cx="0" cy="4446144"/>
          </a:xfrm>
          <a:prstGeom prst="line">
            <a:avLst/>
          </a:prstGeom>
          <a:ln cap="rnd" w="9525">
            <a:solidFill>
              <a:srgbClr val="FFF9F3"/>
            </a:solidFill>
            <a:prstDash val="solid"/>
            <a:headEnd type="none" len="sm" w="sm"/>
            <a:tailEnd type="none" len="sm" w="sm"/>
          </a:ln>
        </p:spPr>
      </p:sp>
      <p:grpSp>
        <p:nvGrpSpPr>
          <p:cNvPr name="Group 5" id="5"/>
          <p:cNvGrpSpPr/>
          <p:nvPr/>
        </p:nvGrpSpPr>
        <p:grpSpPr>
          <a:xfrm rot="0">
            <a:off x="1260747" y="2887291"/>
            <a:ext cx="4875064" cy="4478344"/>
            <a:chOff x="0" y="0"/>
            <a:chExt cx="6500086" cy="5971126"/>
          </a:xfrm>
        </p:grpSpPr>
        <p:sp>
          <p:nvSpPr>
            <p:cNvPr name="TextBox 6" id="6"/>
            <p:cNvSpPr txBox="true"/>
            <p:nvPr/>
          </p:nvSpPr>
          <p:spPr>
            <a:xfrm rot="0">
              <a:off x="0" y="-38100"/>
              <a:ext cx="6500086" cy="682413"/>
            </a:xfrm>
            <a:prstGeom prst="rect">
              <a:avLst/>
            </a:prstGeom>
          </p:spPr>
          <p:txBody>
            <a:bodyPr anchor="t" rtlCol="false" tIns="0" lIns="0" bIns="0" rIns="0">
              <a:spAutoFit/>
            </a:bodyPr>
            <a:lstStyle/>
            <a:p>
              <a:pPr algn="l" marL="0" indent="0" lvl="0">
                <a:lnSpc>
                  <a:spcPts val="4160"/>
                </a:lnSpc>
              </a:pPr>
              <a:r>
                <a:rPr lang="en-US" sz="3200" spc="-64">
                  <a:solidFill>
                    <a:srgbClr val="FFF9F3"/>
                  </a:solidFill>
                  <a:latin typeface="Archivo Black"/>
                  <a:ea typeface="Archivo Black"/>
                  <a:cs typeface="Archivo Black"/>
                  <a:sym typeface="Archivo Black"/>
                </a:rPr>
                <a:t>U.S. Census Data</a:t>
              </a:r>
            </a:p>
          </p:txBody>
        </p:sp>
        <p:sp>
          <p:nvSpPr>
            <p:cNvPr name="TextBox 7" id="7"/>
            <p:cNvSpPr txBox="true"/>
            <p:nvPr/>
          </p:nvSpPr>
          <p:spPr>
            <a:xfrm rot="0">
              <a:off x="0" y="863821"/>
              <a:ext cx="6231539" cy="5107305"/>
            </a:xfrm>
            <a:prstGeom prst="rect">
              <a:avLst/>
            </a:prstGeom>
          </p:spPr>
          <p:txBody>
            <a:bodyPr anchor="t" rtlCol="false" tIns="0" lIns="0" bIns="0" rIns="0">
              <a:spAutoFit/>
            </a:bodyPr>
            <a:lstStyle/>
            <a:p>
              <a:pPr algn="l" marL="518160" indent="-259080" lvl="1">
                <a:lnSpc>
                  <a:spcPts val="3479"/>
                </a:lnSpc>
                <a:buFont typeface="Arial"/>
                <a:buChar char="•"/>
              </a:pPr>
              <a:r>
                <a:rPr lang="en-US" sz="2399">
                  <a:solidFill>
                    <a:srgbClr val="FFF9F3"/>
                  </a:solidFill>
                  <a:latin typeface="Montserrat"/>
                  <a:ea typeface="Montserrat"/>
                  <a:cs typeface="Montserrat"/>
                  <a:sym typeface="Montserrat"/>
                </a:rPr>
                <a:t>Provides demographic &amp; economic statistics by ZIP code.</a:t>
              </a:r>
            </a:p>
            <a:p>
              <a:pPr algn="l">
                <a:lnSpc>
                  <a:spcPts val="3479"/>
                </a:lnSpc>
              </a:pPr>
            </a:p>
            <a:p>
              <a:pPr algn="l" marL="518160" indent="-259080" lvl="1">
                <a:lnSpc>
                  <a:spcPts val="3479"/>
                </a:lnSpc>
                <a:buFont typeface="Arial"/>
                <a:buChar char="•"/>
              </a:pPr>
              <a:r>
                <a:rPr lang="en-US" sz="2399">
                  <a:solidFill>
                    <a:srgbClr val="FFF9F3"/>
                  </a:solidFill>
                  <a:latin typeface="Montserrat"/>
                  <a:ea typeface="Montserrat"/>
                  <a:cs typeface="Montserrat"/>
                  <a:sym typeface="Montserrat"/>
                </a:rPr>
                <a:t>Includes population size, income levels, and socioeconomic conditions.</a:t>
              </a:r>
            </a:p>
            <a:p>
              <a:pPr algn="l">
                <a:lnSpc>
                  <a:spcPts val="3119"/>
                </a:lnSpc>
              </a:pPr>
            </a:p>
            <a:p>
              <a:pPr algn="l" marL="0" indent="0" lvl="0">
                <a:lnSpc>
                  <a:spcPts val="3119"/>
                </a:lnSpc>
              </a:pPr>
            </a:p>
          </p:txBody>
        </p:sp>
      </p:grpSp>
      <p:grpSp>
        <p:nvGrpSpPr>
          <p:cNvPr name="Group 8" id="8"/>
          <p:cNvGrpSpPr/>
          <p:nvPr/>
        </p:nvGrpSpPr>
        <p:grpSpPr>
          <a:xfrm rot="0">
            <a:off x="12360297" y="2887291"/>
            <a:ext cx="4666956" cy="5720080"/>
            <a:chOff x="0" y="0"/>
            <a:chExt cx="6222608" cy="7626774"/>
          </a:xfrm>
        </p:grpSpPr>
        <p:sp>
          <p:nvSpPr>
            <p:cNvPr name="TextBox 9" id="9"/>
            <p:cNvSpPr txBox="true"/>
            <p:nvPr/>
          </p:nvSpPr>
          <p:spPr>
            <a:xfrm rot="0">
              <a:off x="0" y="-38100"/>
              <a:ext cx="6222608" cy="682413"/>
            </a:xfrm>
            <a:prstGeom prst="rect">
              <a:avLst/>
            </a:prstGeom>
          </p:spPr>
          <p:txBody>
            <a:bodyPr anchor="t" rtlCol="false" tIns="0" lIns="0" bIns="0" rIns="0">
              <a:spAutoFit/>
            </a:bodyPr>
            <a:lstStyle/>
            <a:p>
              <a:pPr algn="l" marL="0" indent="0" lvl="0">
                <a:lnSpc>
                  <a:spcPts val="4160"/>
                </a:lnSpc>
              </a:pPr>
              <a:r>
                <a:rPr lang="en-US" sz="3200" spc="-64">
                  <a:solidFill>
                    <a:srgbClr val="FFF9F3"/>
                  </a:solidFill>
                  <a:latin typeface="Archivo Black"/>
                  <a:ea typeface="Archivo Black"/>
                  <a:cs typeface="Archivo Black"/>
                  <a:sym typeface="Archivo Black"/>
                </a:rPr>
                <a:t>Krog</a:t>
              </a:r>
              <a:r>
                <a:rPr lang="en-US" sz="3200" spc="-64">
                  <a:solidFill>
                    <a:srgbClr val="FFF9F3"/>
                  </a:solidFill>
                  <a:latin typeface="Archivo Black"/>
                  <a:ea typeface="Archivo Black"/>
                  <a:cs typeface="Archivo Black"/>
                  <a:sym typeface="Archivo Black"/>
                </a:rPr>
                <a:t>er Product API</a:t>
              </a:r>
            </a:p>
          </p:txBody>
        </p:sp>
        <p:sp>
          <p:nvSpPr>
            <p:cNvPr name="TextBox 10" id="10"/>
            <p:cNvSpPr txBox="true"/>
            <p:nvPr/>
          </p:nvSpPr>
          <p:spPr>
            <a:xfrm rot="0">
              <a:off x="0" y="879263"/>
              <a:ext cx="6222608" cy="6747510"/>
            </a:xfrm>
            <a:prstGeom prst="rect">
              <a:avLst/>
            </a:prstGeom>
          </p:spPr>
          <p:txBody>
            <a:bodyPr anchor="t" rtlCol="false" tIns="0" lIns="0" bIns="0" rIns="0">
              <a:spAutoFit/>
            </a:bodyPr>
            <a:lstStyle/>
            <a:p>
              <a:pPr algn="l" marL="518157" indent="-259078" lvl="1">
                <a:lnSpc>
                  <a:spcPts val="3119"/>
                </a:lnSpc>
                <a:buFont typeface="Arial"/>
                <a:buChar char="•"/>
              </a:pPr>
              <a:r>
                <a:rPr lang="en-US" sz="2399">
                  <a:solidFill>
                    <a:srgbClr val="FFF9F3"/>
                  </a:solidFill>
                  <a:latin typeface="Montserrat"/>
                  <a:ea typeface="Montserrat"/>
                  <a:cs typeface="Montserrat"/>
                  <a:sym typeface="Montserrat"/>
                </a:rPr>
                <a:t>Pr</a:t>
              </a:r>
              <a:r>
                <a:rPr lang="en-US" sz="2399">
                  <a:solidFill>
                    <a:srgbClr val="FFF9F3"/>
                  </a:solidFill>
                  <a:latin typeface="Montserrat"/>
                  <a:ea typeface="Montserrat"/>
                  <a:cs typeface="Montserrat"/>
                  <a:sym typeface="Montserrat"/>
                </a:rPr>
                <a:t>ovides product pricing, unit sizes, and stock availability.</a:t>
              </a:r>
            </a:p>
            <a:p>
              <a:pPr algn="l">
                <a:lnSpc>
                  <a:spcPts val="3119"/>
                </a:lnSpc>
              </a:pPr>
            </a:p>
            <a:p>
              <a:pPr algn="l" marL="518157" indent="-259078" lvl="1">
                <a:lnSpc>
                  <a:spcPts val="3119"/>
                </a:lnSpc>
                <a:buFont typeface="Arial"/>
                <a:buChar char="•"/>
              </a:pPr>
              <a:r>
                <a:rPr lang="en-US" sz="2399">
                  <a:solidFill>
                    <a:srgbClr val="FFF9F3"/>
                  </a:solidFill>
                  <a:latin typeface="Montserrat"/>
                  <a:ea typeface="Montserrat"/>
                  <a:cs typeface="Montserrat"/>
                  <a:sym typeface="Montserrat"/>
                </a:rPr>
                <a:t>Enables analysis of pricing variations and promotional trends.</a:t>
              </a:r>
            </a:p>
            <a:p>
              <a:pPr algn="l">
                <a:lnSpc>
                  <a:spcPts val="3119"/>
                </a:lnSpc>
              </a:pPr>
            </a:p>
            <a:p>
              <a:pPr algn="l" marL="518157" indent="-259078" lvl="1">
                <a:lnSpc>
                  <a:spcPts val="3119"/>
                </a:lnSpc>
                <a:buFont typeface="Arial"/>
                <a:buChar char="•"/>
              </a:pPr>
              <a:r>
                <a:rPr lang="en-US" sz="2399">
                  <a:solidFill>
                    <a:srgbClr val="FFF9F3"/>
                  </a:solidFill>
                  <a:latin typeface="Montserrat"/>
                  <a:ea typeface="Montserrat"/>
                  <a:cs typeface="Montserrat"/>
                  <a:sym typeface="Montserrat"/>
                </a:rPr>
                <a:t>Provides  anecdotal product information through product descriptions</a:t>
              </a:r>
            </a:p>
            <a:p>
              <a:pPr algn="l" marL="0" indent="0" lvl="0">
                <a:lnSpc>
                  <a:spcPts val="3119"/>
                </a:lnSpc>
              </a:pPr>
            </a:p>
          </p:txBody>
        </p:sp>
      </p:grpSp>
      <p:grpSp>
        <p:nvGrpSpPr>
          <p:cNvPr name="Group 11" id="11"/>
          <p:cNvGrpSpPr/>
          <p:nvPr/>
        </p:nvGrpSpPr>
        <p:grpSpPr>
          <a:xfrm rot="0">
            <a:off x="6546301" y="2887291"/>
            <a:ext cx="5404421" cy="4189140"/>
            <a:chOff x="0" y="0"/>
            <a:chExt cx="7205895" cy="5585520"/>
          </a:xfrm>
        </p:grpSpPr>
        <p:sp>
          <p:nvSpPr>
            <p:cNvPr name="TextBox 12" id="12"/>
            <p:cNvSpPr txBox="true"/>
            <p:nvPr/>
          </p:nvSpPr>
          <p:spPr>
            <a:xfrm rot="0">
              <a:off x="0" y="-38100"/>
              <a:ext cx="7205895" cy="682413"/>
            </a:xfrm>
            <a:prstGeom prst="rect">
              <a:avLst/>
            </a:prstGeom>
          </p:spPr>
          <p:txBody>
            <a:bodyPr anchor="t" rtlCol="false" tIns="0" lIns="0" bIns="0" rIns="0">
              <a:spAutoFit/>
            </a:bodyPr>
            <a:lstStyle/>
            <a:p>
              <a:pPr algn="l">
                <a:lnSpc>
                  <a:spcPts val="4159"/>
                </a:lnSpc>
              </a:pPr>
              <a:r>
                <a:rPr lang="en-US" sz="3199" spc="-63">
                  <a:solidFill>
                    <a:srgbClr val="FFF9F3"/>
                  </a:solidFill>
                  <a:latin typeface="Archivo Black"/>
                  <a:ea typeface="Archivo Black"/>
                  <a:cs typeface="Archivo Black"/>
                  <a:sym typeface="Archivo Black"/>
                </a:rPr>
                <a:t>Krog</a:t>
              </a:r>
              <a:r>
                <a:rPr lang="en-US" sz="3199" spc="-63">
                  <a:solidFill>
                    <a:srgbClr val="FFF9F3"/>
                  </a:solidFill>
                  <a:latin typeface="Archivo Black"/>
                  <a:ea typeface="Archivo Black"/>
                  <a:cs typeface="Archivo Black"/>
                  <a:sym typeface="Archivo Black"/>
                </a:rPr>
                <a:t>er Location API</a:t>
              </a:r>
            </a:p>
          </p:txBody>
        </p:sp>
        <p:sp>
          <p:nvSpPr>
            <p:cNvPr name="TextBox 13" id="13"/>
            <p:cNvSpPr txBox="true"/>
            <p:nvPr/>
          </p:nvSpPr>
          <p:spPr>
            <a:xfrm rot="0">
              <a:off x="0" y="920810"/>
              <a:ext cx="6302400" cy="4664710"/>
            </a:xfrm>
            <a:prstGeom prst="rect">
              <a:avLst/>
            </a:prstGeom>
          </p:spPr>
          <p:txBody>
            <a:bodyPr anchor="t" rtlCol="false" tIns="0" lIns="0" bIns="0" rIns="0">
              <a:spAutoFit/>
            </a:bodyPr>
            <a:lstStyle/>
            <a:p>
              <a:pPr algn="l" marL="518162" indent="-259081" lvl="1">
                <a:lnSpc>
                  <a:spcPts val="3120"/>
                </a:lnSpc>
                <a:buFont typeface="Arial"/>
                <a:buChar char="•"/>
              </a:pPr>
              <a:r>
                <a:rPr lang="en-US" sz="2400">
                  <a:solidFill>
                    <a:srgbClr val="FFF9F3"/>
                  </a:solidFill>
                  <a:latin typeface="Montserrat"/>
                  <a:ea typeface="Montserrat"/>
                  <a:cs typeface="Montserrat"/>
                  <a:sym typeface="Montserrat"/>
                </a:rPr>
                <a:t>Ret</a:t>
              </a:r>
              <a:r>
                <a:rPr lang="en-US" sz="2400">
                  <a:solidFill>
                    <a:srgbClr val="FFF9F3"/>
                  </a:solidFill>
                  <a:latin typeface="Montserrat"/>
                  <a:ea typeface="Montserrat"/>
                  <a:cs typeface="Montserrat"/>
                  <a:sym typeface="Montserrat"/>
                </a:rPr>
                <a:t>rieves store locations, ZIP codes, and store attributes.</a:t>
              </a:r>
            </a:p>
            <a:p>
              <a:pPr algn="l">
                <a:lnSpc>
                  <a:spcPts val="3120"/>
                </a:lnSpc>
              </a:pPr>
            </a:p>
            <a:p>
              <a:pPr algn="l" marL="518162" indent="-259081" lvl="1">
                <a:lnSpc>
                  <a:spcPts val="3120"/>
                </a:lnSpc>
                <a:buFont typeface="Arial"/>
                <a:buChar char="•"/>
              </a:pPr>
              <a:r>
                <a:rPr lang="en-US" sz="2400">
                  <a:solidFill>
                    <a:srgbClr val="FFF9F3"/>
                  </a:solidFill>
                  <a:latin typeface="Montserrat"/>
                  <a:ea typeface="Montserrat"/>
                  <a:cs typeface="Montserrat"/>
                  <a:sym typeface="Montserrat"/>
                </a:rPr>
                <a:t>Used for geospatial mapping and store density analysis.</a:t>
              </a:r>
            </a:p>
            <a:p>
              <a:pPr algn="l" marL="0" indent="0" lvl="0">
                <a:lnSpc>
                  <a:spcPts val="3120"/>
                </a:lnSpc>
              </a:pPr>
            </a:p>
            <a:p>
              <a:pPr algn="l" marL="0" indent="0" lvl="0">
                <a:lnSpc>
                  <a:spcPts val="3120"/>
                </a:lnSpc>
              </a:pPr>
            </a:p>
          </p:txBody>
        </p:sp>
      </p:grpSp>
      <p:sp>
        <p:nvSpPr>
          <p:cNvPr name="TextBox 14" id="14"/>
          <p:cNvSpPr txBox="true"/>
          <p:nvPr/>
        </p:nvSpPr>
        <p:spPr>
          <a:xfrm rot="0">
            <a:off x="1081046" y="1019175"/>
            <a:ext cx="11159944" cy="1381125"/>
          </a:xfrm>
          <a:prstGeom prst="rect">
            <a:avLst/>
          </a:prstGeom>
        </p:spPr>
        <p:txBody>
          <a:bodyPr anchor="t" rtlCol="false" tIns="0" lIns="0" bIns="0" rIns="0">
            <a:spAutoFit/>
          </a:bodyPr>
          <a:lstStyle/>
          <a:p>
            <a:pPr algn="l" marL="0" indent="0" lvl="0">
              <a:lnSpc>
                <a:spcPts val="10800"/>
              </a:lnSpc>
            </a:pPr>
            <a:r>
              <a:rPr lang="en-US" sz="9000" spc="-225">
                <a:solidFill>
                  <a:srgbClr val="FFF9F3"/>
                </a:solidFill>
                <a:latin typeface="Archivo Black"/>
                <a:ea typeface="Archivo Black"/>
                <a:cs typeface="Archivo Black"/>
                <a:sym typeface="Archivo Black"/>
              </a:rPr>
              <a:t>Data Sources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0" y="2285461"/>
            <a:ext cx="18288000" cy="8001539"/>
          </a:xfrm>
          <a:prstGeom prst="rect">
            <a:avLst/>
          </a:prstGeom>
          <a:solidFill>
            <a:srgbClr val="FFF9F3"/>
          </a:solidFill>
        </p:spPr>
      </p:sp>
      <p:sp>
        <p:nvSpPr>
          <p:cNvPr name="AutoShape 3" id="3"/>
          <p:cNvSpPr/>
          <p:nvPr/>
        </p:nvSpPr>
        <p:spPr>
          <a:xfrm rot="0">
            <a:off x="1028700" y="1784746"/>
            <a:ext cx="993471" cy="167340"/>
          </a:xfrm>
          <a:prstGeom prst="rect">
            <a:avLst/>
          </a:prstGeom>
          <a:solidFill>
            <a:srgbClr val="FFF9F3"/>
          </a:solidFill>
        </p:spPr>
      </p:sp>
      <p:sp>
        <p:nvSpPr>
          <p:cNvPr name="TextBox 4" id="4"/>
          <p:cNvSpPr txBox="true"/>
          <p:nvPr/>
        </p:nvSpPr>
        <p:spPr>
          <a:xfrm rot="0">
            <a:off x="1028700" y="545148"/>
            <a:ext cx="14100917" cy="909955"/>
          </a:xfrm>
          <a:prstGeom prst="rect">
            <a:avLst/>
          </a:prstGeom>
        </p:spPr>
        <p:txBody>
          <a:bodyPr anchor="t" rtlCol="false" tIns="0" lIns="0" bIns="0" rIns="0">
            <a:spAutoFit/>
          </a:bodyPr>
          <a:lstStyle/>
          <a:p>
            <a:pPr algn="l" marL="0" indent="0" lvl="0">
              <a:lnSpc>
                <a:spcPts val="7280"/>
              </a:lnSpc>
            </a:pPr>
            <a:r>
              <a:rPr lang="en-US" sz="5600" spc="-140">
                <a:solidFill>
                  <a:srgbClr val="FFEBEB"/>
                </a:solidFill>
                <a:latin typeface="Archivo Black"/>
                <a:ea typeface="Archivo Black"/>
                <a:cs typeface="Archivo Black"/>
                <a:sym typeface="Archivo Black"/>
              </a:rPr>
              <a:t>Data Acquisition</a:t>
            </a:r>
          </a:p>
        </p:txBody>
      </p:sp>
      <p:grpSp>
        <p:nvGrpSpPr>
          <p:cNvPr name="Group 5" id="5"/>
          <p:cNvGrpSpPr/>
          <p:nvPr/>
        </p:nvGrpSpPr>
        <p:grpSpPr>
          <a:xfrm rot="0">
            <a:off x="14872909" y="6883226"/>
            <a:ext cx="2386391" cy="2375074"/>
            <a:chOff x="0" y="0"/>
            <a:chExt cx="3181855" cy="3166765"/>
          </a:xfrm>
        </p:grpSpPr>
        <p:grpSp>
          <p:nvGrpSpPr>
            <p:cNvPr name="Group 6" id="6"/>
            <p:cNvGrpSpPr>
              <a:grpSpLocks noChangeAspect="true"/>
            </p:cNvGrpSpPr>
            <p:nvPr/>
          </p:nvGrpSpPr>
          <p:grpSpPr>
            <a:xfrm rot="0">
              <a:off x="0" y="0"/>
              <a:ext cx="1505152" cy="1505152"/>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14B3B"/>
              </a:solidFill>
            </p:spPr>
          </p:sp>
        </p:grpSp>
        <p:grpSp>
          <p:nvGrpSpPr>
            <p:cNvPr name="Group 8" id="8"/>
            <p:cNvGrpSpPr>
              <a:grpSpLocks noChangeAspect="true"/>
            </p:cNvGrpSpPr>
            <p:nvPr/>
          </p:nvGrpSpPr>
          <p:grpSpPr>
            <a:xfrm rot="-10800000">
              <a:off x="0" y="1661613"/>
              <a:ext cx="1505152" cy="1505152"/>
              <a:chOff x="0" y="0"/>
              <a:chExt cx="2653030" cy="2653030"/>
            </a:xfrm>
          </p:grpSpPr>
          <p:sp>
            <p:nvSpPr>
              <p:cNvPr name="Freeform 9" id="9"/>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14B3B"/>
              </a:solidFill>
            </p:spPr>
          </p:sp>
        </p:grpSp>
        <p:grpSp>
          <p:nvGrpSpPr>
            <p:cNvPr name="Group 10" id="10"/>
            <p:cNvGrpSpPr>
              <a:grpSpLocks noChangeAspect="true"/>
            </p:cNvGrpSpPr>
            <p:nvPr/>
          </p:nvGrpSpPr>
          <p:grpSpPr>
            <a:xfrm rot="0">
              <a:off x="1676703" y="1661613"/>
              <a:ext cx="1505152" cy="1505152"/>
              <a:chOff x="13411200" y="2743200"/>
              <a:chExt cx="21945600" cy="21945600"/>
            </a:xfrm>
          </p:grpSpPr>
          <p:sp>
            <p:nvSpPr>
              <p:cNvPr name="Freeform 11" id="11"/>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414B3B"/>
              </a:solidFill>
            </p:spPr>
          </p:sp>
        </p:grpSp>
        <p:sp>
          <p:nvSpPr>
            <p:cNvPr name="Freeform 12" id="12"/>
            <p:cNvSpPr/>
            <p:nvPr/>
          </p:nvSpPr>
          <p:spPr>
            <a:xfrm flipH="false" flipV="false" rot="0">
              <a:off x="1676703" y="0"/>
              <a:ext cx="1505152" cy="1505152"/>
            </a:xfrm>
            <a:custGeom>
              <a:avLst/>
              <a:gdLst/>
              <a:ahLst/>
              <a:cxnLst/>
              <a:rect r="r" b="b" t="t" l="l"/>
              <a:pathLst>
                <a:path h="1505152" w="1505152">
                  <a:moveTo>
                    <a:pt x="0" y="0"/>
                  </a:moveTo>
                  <a:lnTo>
                    <a:pt x="1505152" y="0"/>
                  </a:lnTo>
                  <a:lnTo>
                    <a:pt x="1505152" y="1505152"/>
                  </a:lnTo>
                  <a:lnTo>
                    <a:pt x="0" y="1505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3" id="13"/>
          <p:cNvSpPr txBox="true"/>
          <p:nvPr/>
        </p:nvSpPr>
        <p:spPr>
          <a:xfrm rot="0">
            <a:off x="1028700" y="2465276"/>
            <a:ext cx="12655775" cy="906145"/>
          </a:xfrm>
          <a:prstGeom prst="rect">
            <a:avLst/>
          </a:prstGeom>
        </p:spPr>
        <p:txBody>
          <a:bodyPr anchor="t" rtlCol="false" tIns="0" lIns="0" bIns="0" rIns="0">
            <a:spAutoFit/>
          </a:bodyPr>
          <a:lstStyle/>
          <a:p>
            <a:pPr algn="l">
              <a:lnSpc>
                <a:spcPts val="7279"/>
              </a:lnSpc>
            </a:pPr>
            <a:r>
              <a:rPr lang="en-US" sz="5199">
                <a:solidFill>
                  <a:srgbClr val="000000"/>
                </a:solidFill>
                <a:latin typeface="Archivo Black"/>
                <a:ea typeface="Archivo Black"/>
                <a:cs typeface="Archivo Black"/>
                <a:sym typeface="Archivo Black"/>
              </a:rPr>
              <a:t>Data Acquisition Methodology</a:t>
            </a:r>
          </a:p>
        </p:txBody>
      </p:sp>
      <p:sp>
        <p:nvSpPr>
          <p:cNvPr name="TextBox 14" id="14"/>
          <p:cNvSpPr txBox="true"/>
          <p:nvPr/>
        </p:nvSpPr>
        <p:spPr>
          <a:xfrm rot="0">
            <a:off x="1028700" y="3561921"/>
            <a:ext cx="12655775" cy="5903594"/>
          </a:xfrm>
          <a:prstGeom prst="rect">
            <a:avLst/>
          </a:prstGeom>
        </p:spPr>
        <p:txBody>
          <a:bodyPr anchor="t" rtlCol="false" tIns="0" lIns="0" bIns="0" rIns="0">
            <a:spAutoFit/>
          </a:bodyPr>
          <a:lstStyle/>
          <a:p>
            <a:pPr algn="l">
              <a:lnSpc>
                <a:spcPts val="3600"/>
              </a:lnSpc>
            </a:pPr>
            <a:r>
              <a:rPr lang="en-US" sz="1800" b="true">
                <a:solidFill>
                  <a:srgbClr val="414B3B"/>
                </a:solidFill>
                <a:latin typeface="Montserrat Bold"/>
                <a:ea typeface="Montserrat Bold"/>
                <a:cs typeface="Montserrat Bold"/>
                <a:sym typeface="Montserrat Bold"/>
              </a:rPr>
              <a:t>Kroger API Integrations: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Authentication via OAuth2.</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Programmatic retrieval of product pricing and availability.</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Store location data fi</a:t>
            </a:r>
            <a:r>
              <a:rPr lang="en-US" sz="1800">
                <a:solidFill>
                  <a:srgbClr val="414B3B"/>
                </a:solidFill>
                <a:latin typeface="Montserrat"/>
                <a:ea typeface="Montserrat"/>
                <a:cs typeface="Montserrat"/>
                <a:sym typeface="Montserrat"/>
              </a:rPr>
              <a:t>ltered by ZIP code.</a:t>
            </a:r>
          </a:p>
          <a:p>
            <a:pPr algn="l">
              <a:lnSpc>
                <a:spcPts val="3600"/>
              </a:lnSpc>
            </a:pPr>
            <a:r>
              <a:rPr lang="en-US" sz="1800" b="true">
                <a:solidFill>
                  <a:srgbClr val="414B3B"/>
                </a:solidFill>
                <a:latin typeface="Montserrat Bold"/>
                <a:ea typeface="Montserrat Bold"/>
                <a:cs typeface="Montserrat Bold"/>
                <a:sym typeface="Montserrat Bold"/>
              </a:rPr>
              <a:t>Geolocation Processing:</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Store locations cross-referenced with Google Maps API.</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ZIP code verification and correction.</a:t>
            </a:r>
          </a:p>
          <a:p>
            <a:pPr algn="l">
              <a:lnSpc>
                <a:spcPts val="3600"/>
              </a:lnSpc>
            </a:pPr>
            <a:r>
              <a:rPr lang="en-US" sz="1800" b="true">
                <a:solidFill>
                  <a:srgbClr val="414B3B"/>
                </a:solidFill>
                <a:latin typeface="Montserrat Bold"/>
                <a:ea typeface="Montserrat Bold"/>
                <a:cs typeface="Montserrat Bold"/>
                <a:sym typeface="Montserrat Bold"/>
              </a:rPr>
              <a:t>Census Data Processing:</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Extracted from the American Communi</a:t>
            </a:r>
            <a:r>
              <a:rPr lang="en-US" sz="1800">
                <a:solidFill>
                  <a:srgbClr val="414B3B"/>
                </a:solidFill>
                <a:latin typeface="Montserrat"/>
                <a:ea typeface="Montserrat"/>
                <a:cs typeface="Montserrat"/>
                <a:sym typeface="Montserrat"/>
              </a:rPr>
              <a:t>ty Survey (ACS).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Merged with grocery pricing data to provide demographic context.</a:t>
            </a:r>
          </a:p>
          <a:p>
            <a:pPr algn="l">
              <a:lnSpc>
                <a:spcPts val="3600"/>
              </a:lnSpc>
            </a:pPr>
            <a:r>
              <a:rPr lang="en-US" sz="1800" b="true">
                <a:solidFill>
                  <a:srgbClr val="414B3B"/>
                </a:solidFill>
                <a:latin typeface="Montserrat Bold"/>
                <a:ea typeface="Montserrat Bold"/>
                <a:cs typeface="Montserrat Bold"/>
                <a:sym typeface="Montserrat Bold"/>
              </a:rPr>
              <a:t>Data Storage &amp; Structuring:</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Consolidated CSV files for structured analysis.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Pipeline designed for automated daily updates.</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a:off x="1081046" y="2452688"/>
            <a:ext cx="10010284" cy="0"/>
          </a:xfrm>
          <a:prstGeom prst="line">
            <a:avLst/>
          </a:prstGeom>
          <a:ln cap="flat" w="104775">
            <a:solidFill>
              <a:srgbClr val="FFF9F3"/>
            </a:solidFill>
            <a:prstDash val="solid"/>
            <a:headEnd type="none" len="sm" w="sm"/>
            <a:tailEnd type="none" len="sm" w="sm"/>
          </a:ln>
        </p:spPr>
      </p:sp>
      <p:sp>
        <p:nvSpPr>
          <p:cNvPr name="AutoShape 3" id="3"/>
          <p:cNvSpPr/>
          <p:nvPr/>
        </p:nvSpPr>
        <p:spPr>
          <a:xfrm flipV="true">
            <a:off x="6340599" y="3638099"/>
            <a:ext cx="0" cy="4446144"/>
          </a:xfrm>
          <a:prstGeom prst="line">
            <a:avLst/>
          </a:prstGeom>
          <a:ln cap="rnd" w="9525">
            <a:solidFill>
              <a:srgbClr val="FFF9F3"/>
            </a:solidFill>
            <a:prstDash val="solid"/>
            <a:headEnd type="none" len="sm" w="sm"/>
            <a:tailEnd type="none" len="sm" w="sm"/>
          </a:ln>
        </p:spPr>
      </p:sp>
      <p:sp>
        <p:nvSpPr>
          <p:cNvPr name="AutoShape 4" id="4"/>
          <p:cNvSpPr/>
          <p:nvPr/>
        </p:nvSpPr>
        <p:spPr>
          <a:xfrm flipV="true">
            <a:off x="12155510" y="3638099"/>
            <a:ext cx="0" cy="4446144"/>
          </a:xfrm>
          <a:prstGeom prst="line">
            <a:avLst/>
          </a:prstGeom>
          <a:ln cap="rnd" w="9525">
            <a:solidFill>
              <a:srgbClr val="FFF9F3"/>
            </a:solidFill>
            <a:prstDash val="solid"/>
            <a:headEnd type="none" len="sm" w="sm"/>
            <a:tailEnd type="none" len="sm" w="sm"/>
          </a:ln>
        </p:spPr>
      </p:sp>
      <p:grpSp>
        <p:nvGrpSpPr>
          <p:cNvPr name="Group 5" id="5"/>
          <p:cNvGrpSpPr/>
          <p:nvPr/>
        </p:nvGrpSpPr>
        <p:grpSpPr>
          <a:xfrm rot="0">
            <a:off x="1260747" y="2887291"/>
            <a:ext cx="4875064" cy="6236024"/>
            <a:chOff x="0" y="0"/>
            <a:chExt cx="6500086" cy="8314699"/>
          </a:xfrm>
        </p:grpSpPr>
        <p:sp>
          <p:nvSpPr>
            <p:cNvPr name="TextBox 6" id="6"/>
            <p:cNvSpPr txBox="true"/>
            <p:nvPr/>
          </p:nvSpPr>
          <p:spPr>
            <a:xfrm rot="0">
              <a:off x="0" y="-38100"/>
              <a:ext cx="6500086" cy="1209886"/>
            </a:xfrm>
            <a:prstGeom prst="rect">
              <a:avLst/>
            </a:prstGeom>
          </p:spPr>
          <p:txBody>
            <a:bodyPr anchor="t" rtlCol="false" tIns="0" lIns="0" bIns="0" rIns="0">
              <a:spAutoFit/>
            </a:bodyPr>
            <a:lstStyle/>
            <a:p>
              <a:pPr algn="l">
                <a:lnSpc>
                  <a:spcPts val="3640"/>
                </a:lnSpc>
              </a:pPr>
              <a:r>
                <a:rPr lang="en-US" sz="2800" spc="-56">
                  <a:solidFill>
                    <a:srgbClr val="FFF9F3"/>
                  </a:solidFill>
                  <a:latin typeface="Archivo Black"/>
                  <a:ea typeface="Archivo Black"/>
                  <a:cs typeface="Archivo Black"/>
                  <a:sym typeface="Archivo Black"/>
                </a:rPr>
                <a:t>Handling API Data</a:t>
              </a:r>
            </a:p>
            <a:p>
              <a:pPr algn="l" marL="0" indent="0" lvl="0">
                <a:lnSpc>
                  <a:spcPts val="3640"/>
                </a:lnSpc>
              </a:pPr>
            </a:p>
          </p:txBody>
        </p:sp>
        <p:sp>
          <p:nvSpPr>
            <p:cNvPr name="TextBox 7" id="7"/>
            <p:cNvSpPr txBox="true"/>
            <p:nvPr/>
          </p:nvSpPr>
          <p:spPr>
            <a:xfrm rot="0">
              <a:off x="0" y="1391294"/>
              <a:ext cx="6231539" cy="6923405"/>
            </a:xfrm>
            <a:prstGeom prst="rect">
              <a:avLst/>
            </a:prstGeom>
          </p:spPr>
          <p:txBody>
            <a:bodyPr anchor="t" rtlCol="false" tIns="0" lIns="0" bIns="0" rIns="0">
              <a:spAutoFit/>
            </a:bodyPr>
            <a:lstStyle/>
            <a:p>
              <a:pPr algn="l" marL="518160" indent="-259080" lvl="1">
                <a:lnSpc>
                  <a:spcPts val="3479"/>
                </a:lnSpc>
                <a:buFont typeface="Arial"/>
                <a:buChar char="•"/>
              </a:pPr>
              <a:r>
                <a:rPr lang="en-US" sz="2399">
                  <a:solidFill>
                    <a:srgbClr val="FFF9F3"/>
                  </a:solidFill>
                  <a:latin typeface="Montserrat"/>
                  <a:ea typeface="Montserrat"/>
                  <a:cs typeface="Montserrat"/>
                  <a:sym typeface="Montserrat"/>
                </a:rPr>
                <a:t>Daily extraction and logging for reproducibility.</a:t>
              </a:r>
            </a:p>
            <a:p>
              <a:pPr algn="l">
                <a:lnSpc>
                  <a:spcPts val="3479"/>
                </a:lnSpc>
              </a:pPr>
            </a:p>
            <a:p>
              <a:pPr algn="l" marL="518160" indent="-259080" lvl="1">
                <a:lnSpc>
                  <a:spcPts val="3479"/>
                </a:lnSpc>
                <a:buFont typeface="Arial"/>
                <a:buChar char="•"/>
              </a:pPr>
              <a:r>
                <a:rPr lang="en-US" sz="2399">
                  <a:solidFill>
                    <a:srgbClr val="FFF9F3"/>
                  </a:solidFill>
                  <a:latin typeface="Montserrat"/>
                  <a:ea typeface="Montserrat"/>
                  <a:cs typeface="Montserrat"/>
                  <a:sym typeface="Montserrat"/>
                </a:rPr>
                <a:t>Standardizing product descriptions and categorizing items (e.g., ‘Eggs’ &amp; ‘Bread’).</a:t>
              </a:r>
            </a:p>
            <a:p>
              <a:pPr algn="l">
                <a:lnSpc>
                  <a:spcPts val="3479"/>
                </a:lnSpc>
              </a:pPr>
            </a:p>
            <a:p>
              <a:pPr algn="l" marL="518160" indent="-259080" lvl="1">
                <a:lnSpc>
                  <a:spcPts val="3479"/>
                </a:lnSpc>
                <a:buFont typeface="Arial"/>
                <a:buChar char="•"/>
              </a:pPr>
              <a:r>
                <a:rPr lang="en-US" sz="2399">
                  <a:solidFill>
                    <a:srgbClr val="FFF9F3"/>
                  </a:solidFill>
                  <a:latin typeface="Montserrat"/>
                  <a:ea typeface="Montserrat"/>
                  <a:cs typeface="Montserrat"/>
                  <a:sym typeface="Montserrat"/>
                </a:rPr>
                <a:t>Deduplicating and handling missing or inconsistent data.</a:t>
              </a:r>
            </a:p>
            <a:p>
              <a:pPr algn="l" marL="0" indent="0" lvl="0">
                <a:lnSpc>
                  <a:spcPts val="3119"/>
                </a:lnSpc>
              </a:pPr>
            </a:p>
          </p:txBody>
        </p:sp>
      </p:grpSp>
      <p:grpSp>
        <p:nvGrpSpPr>
          <p:cNvPr name="Group 8" id="8"/>
          <p:cNvGrpSpPr/>
          <p:nvPr/>
        </p:nvGrpSpPr>
        <p:grpSpPr>
          <a:xfrm rot="0">
            <a:off x="12360297" y="2887291"/>
            <a:ext cx="4666956" cy="5725160"/>
            <a:chOff x="0" y="0"/>
            <a:chExt cx="6222608" cy="7633547"/>
          </a:xfrm>
        </p:grpSpPr>
        <p:sp>
          <p:nvSpPr>
            <p:cNvPr name="TextBox 9" id="9"/>
            <p:cNvSpPr txBox="true"/>
            <p:nvPr/>
          </p:nvSpPr>
          <p:spPr>
            <a:xfrm rot="0">
              <a:off x="0" y="-38100"/>
              <a:ext cx="6222608" cy="1209886"/>
            </a:xfrm>
            <a:prstGeom prst="rect">
              <a:avLst/>
            </a:prstGeom>
          </p:spPr>
          <p:txBody>
            <a:bodyPr anchor="t" rtlCol="false" tIns="0" lIns="0" bIns="0" rIns="0">
              <a:spAutoFit/>
            </a:bodyPr>
            <a:lstStyle/>
            <a:p>
              <a:pPr algn="l" marL="0" indent="0" lvl="0">
                <a:lnSpc>
                  <a:spcPts val="3640"/>
                </a:lnSpc>
              </a:pPr>
              <a:r>
                <a:rPr lang="en-US" sz="2800" spc="-56">
                  <a:solidFill>
                    <a:srgbClr val="FFF9F3"/>
                  </a:solidFill>
                  <a:latin typeface="Archivo Black"/>
                  <a:ea typeface="Archivo Black"/>
                  <a:cs typeface="Archivo Black"/>
                  <a:sym typeface="Archivo Black"/>
                </a:rPr>
                <a:t>Integrating Census &amp; Geospatial Data</a:t>
              </a:r>
            </a:p>
          </p:txBody>
        </p:sp>
        <p:sp>
          <p:nvSpPr>
            <p:cNvPr name="TextBox 10" id="10"/>
            <p:cNvSpPr txBox="true"/>
            <p:nvPr/>
          </p:nvSpPr>
          <p:spPr>
            <a:xfrm rot="0">
              <a:off x="0" y="1406736"/>
              <a:ext cx="6222608" cy="6226810"/>
            </a:xfrm>
            <a:prstGeom prst="rect">
              <a:avLst/>
            </a:prstGeom>
          </p:spPr>
          <p:txBody>
            <a:bodyPr anchor="t" rtlCol="false" tIns="0" lIns="0" bIns="0" rIns="0">
              <a:spAutoFit/>
            </a:bodyPr>
            <a:lstStyle/>
            <a:p>
              <a:pPr algn="l" marL="518157" indent="-259078" lvl="1">
                <a:lnSpc>
                  <a:spcPts val="3119"/>
                </a:lnSpc>
                <a:buFont typeface="Arial"/>
                <a:buChar char="•"/>
              </a:pPr>
              <a:r>
                <a:rPr lang="en-US" sz="2399">
                  <a:solidFill>
                    <a:srgbClr val="FFF9F3"/>
                  </a:solidFill>
                  <a:latin typeface="Montserrat"/>
                  <a:ea typeface="Montserrat"/>
                  <a:cs typeface="Montserrat"/>
                  <a:sym typeface="Montserrat"/>
                </a:rPr>
                <a:t>Merg</a:t>
              </a:r>
              <a:r>
                <a:rPr lang="en-US" sz="2399">
                  <a:solidFill>
                    <a:srgbClr val="FFF9F3"/>
                  </a:solidFill>
                  <a:latin typeface="Montserrat"/>
                  <a:ea typeface="Montserrat"/>
                  <a:cs typeface="Montserrat"/>
                  <a:sym typeface="Montserrat"/>
                </a:rPr>
                <a:t>ing ZIP codes with demographic data from ACS.</a:t>
              </a:r>
            </a:p>
            <a:p>
              <a:pPr algn="l">
                <a:lnSpc>
                  <a:spcPts val="3119"/>
                </a:lnSpc>
              </a:pPr>
            </a:p>
            <a:p>
              <a:pPr algn="l" marL="518157" indent="-259078" lvl="1">
                <a:lnSpc>
                  <a:spcPts val="3119"/>
                </a:lnSpc>
                <a:buFont typeface="Arial"/>
                <a:buChar char="•"/>
              </a:pPr>
              <a:r>
                <a:rPr lang="en-US" sz="2399">
                  <a:solidFill>
                    <a:srgbClr val="FFF9F3"/>
                  </a:solidFill>
                  <a:latin typeface="Montserrat"/>
                  <a:ea typeface="Montserrat"/>
                  <a:cs typeface="Montserrat"/>
                  <a:sym typeface="Montserrat"/>
                </a:rPr>
                <a:t>A</a:t>
              </a:r>
              <a:r>
                <a:rPr lang="en-US" sz="2399">
                  <a:solidFill>
                    <a:srgbClr val="FFF9F3"/>
                  </a:solidFill>
                  <a:latin typeface="Montserrat"/>
                  <a:ea typeface="Montserrat"/>
                  <a:cs typeface="Montserrat"/>
                  <a:sym typeface="Montserrat"/>
                </a:rPr>
                <a:t>ssigning geospatial coordinates f</a:t>
              </a:r>
              <a:r>
                <a:rPr lang="en-US" sz="2399">
                  <a:solidFill>
                    <a:srgbClr val="FFF9F3"/>
                  </a:solidFill>
                  <a:latin typeface="Montserrat"/>
                  <a:ea typeface="Montserrat"/>
                  <a:cs typeface="Montserrat"/>
                  <a:sym typeface="Montserrat"/>
                </a:rPr>
                <a:t>or accurate mapping.</a:t>
              </a:r>
            </a:p>
            <a:p>
              <a:pPr algn="l">
                <a:lnSpc>
                  <a:spcPts val="3119"/>
                </a:lnSpc>
              </a:pPr>
            </a:p>
            <a:p>
              <a:pPr algn="l" marL="518157" indent="-259078" lvl="1">
                <a:lnSpc>
                  <a:spcPts val="3119"/>
                </a:lnSpc>
                <a:buFont typeface="Arial"/>
                <a:buChar char="•"/>
              </a:pPr>
              <a:r>
                <a:rPr lang="en-US" sz="2399">
                  <a:solidFill>
                    <a:srgbClr val="FFF9F3"/>
                  </a:solidFill>
                  <a:latin typeface="Montserrat"/>
                  <a:ea typeface="Montserrat"/>
                  <a:cs typeface="Montserrat"/>
                  <a:sym typeface="Montserrat"/>
                </a:rPr>
                <a:t>Aggregating store count and product availability by ZIP code.</a:t>
              </a:r>
            </a:p>
            <a:p>
              <a:pPr algn="l" marL="0" indent="0" lvl="0">
                <a:lnSpc>
                  <a:spcPts val="3119"/>
                </a:lnSpc>
              </a:pPr>
            </a:p>
          </p:txBody>
        </p:sp>
      </p:grpSp>
      <p:grpSp>
        <p:nvGrpSpPr>
          <p:cNvPr name="Group 11" id="11"/>
          <p:cNvGrpSpPr/>
          <p:nvPr/>
        </p:nvGrpSpPr>
        <p:grpSpPr>
          <a:xfrm rot="0">
            <a:off x="6546301" y="2887291"/>
            <a:ext cx="5404421" cy="5756320"/>
            <a:chOff x="0" y="0"/>
            <a:chExt cx="7205895" cy="7675093"/>
          </a:xfrm>
        </p:grpSpPr>
        <p:sp>
          <p:nvSpPr>
            <p:cNvPr name="TextBox 12" id="12"/>
            <p:cNvSpPr txBox="true"/>
            <p:nvPr/>
          </p:nvSpPr>
          <p:spPr>
            <a:xfrm rot="0">
              <a:off x="0" y="-38100"/>
              <a:ext cx="7205895" cy="1209887"/>
            </a:xfrm>
            <a:prstGeom prst="rect">
              <a:avLst/>
            </a:prstGeom>
          </p:spPr>
          <p:txBody>
            <a:bodyPr anchor="t" rtlCol="false" tIns="0" lIns="0" bIns="0" rIns="0">
              <a:spAutoFit/>
            </a:bodyPr>
            <a:lstStyle/>
            <a:p>
              <a:pPr algn="l">
                <a:lnSpc>
                  <a:spcPts val="3640"/>
                </a:lnSpc>
              </a:pPr>
              <a:r>
                <a:rPr lang="en-US" sz="2800" spc="-56">
                  <a:solidFill>
                    <a:srgbClr val="FFF9F3"/>
                  </a:solidFill>
                  <a:latin typeface="Archivo Black"/>
                  <a:ea typeface="Archivo Black"/>
                  <a:cs typeface="Archivo Black"/>
                  <a:sym typeface="Archivo Black"/>
                </a:rPr>
                <a:t>Standardizing Pricing Metrics</a:t>
              </a:r>
            </a:p>
          </p:txBody>
        </p:sp>
        <p:sp>
          <p:nvSpPr>
            <p:cNvPr name="TextBox 13" id="13"/>
            <p:cNvSpPr txBox="true"/>
            <p:nvPr/>
          </p:nvSpPr>
          <p:spPr>
            <a:xfrm rot="0">
              <a:off x="0" y="1448284"/>
              <a:ext cx="6302400" cy="6226810"/>
            </a:xfrm>
            <a:prstGeom prst="rect">
              <a:avLst/>
            </a:prstGeom>
          </p:spPr>
          <p:txBody>
            <a:bodyPr anchor="t" rtlCol="false" tIns="0" lIns="0" bIns="0" rIns="0">
              <a:spAutoFit/>
            </a:bodyPr>
            <a:lstStyle/>
            <a:p>
              <a:pPr algn="l" marL="518162" indent="-259081" lvl="1">
                <a:lnSpc>
                  <a:spcPts val="3120"/>
                </a:lnSpc>
                <a:buFont typeface="Arial"/>
                <a:buChar char="•"/>
              </a:pPr>
              <a:r>
                <a:rPr lang="en-US" sz="2400">
                  <a:solidFill>
                    <a:srgbClr val="FFF9F3"/>
                  </a:solidFill>
                  <a:latin typeface="Montserrat"/>
                  <a:ea typeface="Montserrat"/>
                  <a:cs typeface="Montserrat"/>
                  <a:sym typeface="Montserrat"/>
                </a:rPr>
                <a:t>Unit conve</a:t>
              </a:r>
              <a:r>
                <a:rPr lang="en-US" sz="2400">
                  <a:solidFill>
                    <a:srgbClr val="FFF9F3"/>
                  </a:solidFill>
                  <a:latin typeface="Montserrat"/>
                  <a:ea typeface="Montserrat"/>
                  <a:cs typeface="Montserrat"/>
                  <a:sym typeface="Montserrat"/>
                </a:rPr>
                <a:t>rsions for direct price comparison (e.g., per egg vs. per oz).</a:t>
              </a:r>
            </a:p>
            <a:p>
              <a:pPr algn="l">
                <a:lnSpc>
                  <a:spcPts val="3120"/>
                </a:lnSpc>
              </a:pPr>
            </a:p>
            <a:p>
              <a:pPr algn="l" marL="518162" indent="-259081" lvl="1">
                <a:lnSpc>
                  <a:spcPts val="3120"/>
                </a:lnSpc>
                <a:buFont typeface="Arial"/>
                <a:buChar char="•"/>
              </a:pPr>
              <a:r>
                <a:rPr lang="en-US" sz="2400">
                  <a:solidFill>
                    <a:srgbClr val="FFF9F3"/>
                  </a:solidFill>
                  <a:latin typeface="Montserrat"/>
                  <a:ea typeface="Montserrat"/>
                  <a:cs typeface="Montserrat"/>
                  <a:sym typeface="Montserrat"/>
                </a:rPr>
                <a:t>Adjustments for promotional vs. regular prices.</a:t>
              </a:r>
            </a:p>
            <a:p>
              <a:pPr algn="l">
                <a:lnSpc>
                  <a:spcPts val="3120"/>
                </a:lnSpc>
              </a:pPr>
            </a:p>
            <a:p>
              <a:pPr algn="l" marL="518162" indent="-259081" lvl="1">
                <a:lnSpc>
                  <a:spcPts val="3120"/>
                </a:lnSpc>
                <a:buFont typeface="Arial"/>
                <a:buChar char="•"/>
              </a:pPr>
              <a:r>
                <a:rPr lang="en-US" sz="2400">
                  <a:solidFill>
                    <a:srgbClr val="FFF9F3"/>
                  </a:solidFill>
                  <a:latin typeface="Montserrat"/>
                  <a:ea typeface="Montserrat"/>
                  <a:cs typeface="Montserrat"/>
                  <a:sym typeface="Montserrat"/>
                </a:rPr>
                <a:t>Outli</a:t>
              </a:r>
              <a:r>
                <a:rPr lang="en-US" sz="2400">
                  <a:solidFill>
                    <a:srgbClr val="FFF9F3"/>
                  </a:solidFill>
                  <a:latin typeface="Montserrat"/>
                  <a:ea typeface="Montserrat"/>
                  <a:cs typeface="Montserrat"/>
                  <a:sym typeface="Montserrat"/>
                </a:rPr>
                <a:t>er detection and handling extreme price fluctuations.</a:t>
              </a:r>
            </a:p>
            <a:p>
              <a:pPr algn="l" marL="0" indent="0" lvl="0">
                <a:lnSpc>
                  <a:spcPts val="3120"/>
                </a:lnSpc>
              </a:pPr>
            </a:p>
          </p:txBody>
        </p:sp>
      </p:grpSp>
      <p:sp>
        <p:nvSpPr>
          <p:cNvPr name="TextBox 14" id="14"/>
          <p:cNvSpPr txBox="true"/>
          <p:nvPr/>
        </p:nvSpPr>
        <p:spPr>
          <a:xfrm rot="0">
            <a:off x="1081046" y="1019175"/>
            <a:ext cx="16996786" cy="857250"/>
          </a:xfrm>
          <a:prstGeom prst="rect">
            <a:avLst/>
          </a:prstGeom>
        </p:spPr>
        <p:txBody>
          <a:bodyPr anchor="t" rtlCol="false" tIns="0" lIns="0" bIns="0" rIns="0">
            <a:spAutoFit/>
          </a:bodyPr>
          <a:lstStyle/>
          <a:p>
            <a:pPr algn="l" marL="0" indent="0" lvl="0">
              <a:lnSpc>
                <a:spcPts val="6720"/>
              </a:lnSpc>
            </a:pPr>
            <a:r>
              <a:rPr lang="en-US" sz="5600" spc="-140">
                <a:solidFill>
                  <a:srgbClr val="FFF9F3"/>
                </a:solidFill>
                <a:latin typeface="Archivo Black"/>
                <a:ea typeface="Archivo Black"/>
                <a:cs typeface="Archivo Black"/>
                <a:sym typeface="Archivo Black"/>
              </a:rPr>
              <a:t>Data Processing &amp; Transformation</a:t>
            </a:r>
          </a:p>
        </p:txBody>
      </p:sp>
    </p:spTree>
  </p:cSld>
  <p:clrMapOvr>
    <a:masterClrMapping/>
  </p:clrMapOvr>
  <p:transition spd="fast">
    <p:cover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rot="0">
            <a:off x="0" y="2285461"/>
            <a:ext cx="18288000" cy="8001539"/>
          </a:xfrm>
          <a:prstGeom prst="rect">
            <a:avLst/>
          </a:prstGeom>
          <a:solidFill>
            <a:srgbClr val="FFF9F3"/>
          </a:solidFill>
        </p:spPr>
      </p:sp>
      <p:sp>
        <p:nvSpPr>
          <p:cNvPr name="AutoShape 3" id="3"/>
          <p:cNvSpPr/>
          <p:nvPr/>
        </p:nvSpPr>
        <p:spPr>
          <a:xfrm rot="0">
            <a:off x="1028700" y="1784746"/>
            <a:ext cx="993471" cy="167340"/>
          </a:xfrm>
          <a:prstGeom prst="rect">
            <a:avLst/>
          </a:prstGeom>
          <a:solidFill>
            <a:srgbClr val="FFF9F3"/>
          </a:solidFill>
        </p:spPr>
      </p:sp>
      <p:sp>
        <p:nvSpPr>
          <p:cNvPr name="TextBox 4" id="4"/>
          <p:cNvSpPr txBox="true"/>
          <p:nvPr/>
        </p:nvSpPr>
        <p:spPr>
          <a:xfrm rot="0">
            <a:off x="1028700" y="545148"/>
            <a:ext cx="14100917" cy="909955"/>
          </a:xfrm>
          <a:prstGeom prst="rect">
            <a:avLst/>
          </a:prstGeom>
        </p:spPr>
        <p:txBody>
          <a:bodyPr anchor="t" rtlCol="false" tIns="0" lIns="0" bIns="0" rIns="0">
            <a:spAutoFit/>
          </a:bodyPr>
          <a:lstStyle/>
          <a:p>
            <a:pPr algn="l" marL="0" indent="0" lvl="0">
              <a:lnSpc>
                <a:spcPts val="7280"/>
              </a:lnSpc>
            </a:pPr>
            <a:r>
              <a:rPr lang="en-US" sz="5600" spc="-140">
                <a:solidFill>
                  <a:srgbClr val="FFEBEB"/>
                </a:solidFill>
                <a:latin typeface="Archivo Black"/>
                <a:ea typeface="Archivo Black"/>
                <a:cs typeface="Archivo Black"/>
                <a:sym typeface="Archivo Black"/>
              </a:rPr>
              <a:t>Exploratory Data Analysis</a:t>
            </a:r>
          </a:p>
        </p:txBody>
      </p:sp>
      <p:grpSp>
        <p:nvGrpSpPr>
          <p:cNvPr name="Group 5" id="5"/>
          <p:cNvGrpSpPr/>
          <p:nvPr/>
        </p:nvGrpSpPr>
        <p:grpSpPr>
          <a:xfrm rot="0">
            <a:off x="14872909" y="6883226"/>
            <a:ext cx="2386391" cy="2375074"/>
            <a:chOff x="0" y="0"/>
            <a:chExt cx="3181855" cy="3166765"/>
          </a:xfrm>
        </p:grpSpPr>
        <p:grpSp>
          <p:nvGrpSpPr>
            <p:cNvPr name="Group 6" id="6"/>
            <p:cNvGrpSpPr>
              <a:grpSpLocks noChangeAspect="true"/>
            </p:cNvGrpSpPr>
            <p:nvPr/>
          </p:nvGrpSpPr>
          <p:grpSpPr>
            <a:xfrm rot="0">
              <a:off x="0" y="0"/>
              <a:ext cx="1505152" cy="1505152"/>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14B3B"/>
              </a:solidFill>
            </p:spPr>
          </p:sp>
        </p:grpSp>
        <p:grpSp>
          <p:nvGrpSpPr>
            <p:cNvPr name="Group 8" id="8"/>
            <p:cNvGrpSpPr>
              <a:grpSpLocks noChangeAspect="true"/>
            </p:cNvGrpSpPr>
            <p:nvPr/>
          </p:nvGrpSpPr>
          <p:grpSpPr>
            <a:xfrm rot="-10800000">
              <a:off x="0" y="1661613"/>
              <a:ext cx="1505152" cy="1505152"/>
              <a:chOff x="0" y="0"/>
              <a:chExt cx="2653030" cy="2653030"/>
            </a:xfrm>
          </p:grpSpPr>
          <p:sp>
            <p:nvSpPr>
              <p:cNvPr name="Freeform 9" id="9"/>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14B3B"/>
              </a:solidFill>
            </p:spPr>
          </p:sp>
        </p:grpSp>
        <p:grpSp>
          <p:nvGrpSpPr>
            <p:cNvPr name="Group 10" id="10"/>
            <p:cNvGrpSpPr>
              <a:grpSpLocks noChangeAspect="true"/>
            </p:cNvGrpSpPr>
            <p:nvPr/>
          </p:nvGrpSpPr>
          <p:grpSpPr>
            <a:xfrm rot="0">
              <a:off x="1676703" y="1661613"/>
              <a:ext cx="1505152" cy="1505152"/>
              <a:chOff x="13411200" y="2743200"/>
              <a:chExt cx="21945600" cy="21945600"/>
            </a:xfrm>
          </p:grpSpPr>
          <p:sp>
            <p:nvSpPr>
              <p:cNvPr name="Freeform 11" id="11"/>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414B3B"/>
              </a:solidFill>
            </p:spPr>
          </p:sp>
        </p:grpSp>
        <p:sp>
          <p:nvSpPr>
            <p:cNvPr name="Freeform 12" id="12"/>
            <p:cNvSpPr/>
            <p:nvPr/>
          </p:nvSpPr>
          <p:spPr>
            <a:xfrm flipH="false" flipV="false" rot="0">
              <a:off x="1676703" y="0"/>
              <a:ext cx="1505152" cy="1505152"/>
            </a:xfrm>
            <a:custGeom>
              <a:avLst/>
              <a:gdLst/>
              <a:ahLst/>
              <a:cxnLst/>
              <a:rect r="r" b="b" t="t" l="l"/>
              <a:pathLst>
                <a:path h="1505152" w="1505152">
                  <a:moveTo>
                    <a:pt x="0" y="0"/>
                  </a:moveTo>
                  <a:lnTo>
                    <a:pt x="1505152" y="0"/>
                  </a:lnTo>
                  <a:lnTo>
                    <a:pt x="1505152" y="1505152"/>
                  </a:lnTo>
                  <a:lnTo>
                    <a:pt x="0" y="1505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3" id="13"/>
          <p:cNvSpPr txBox="true"/>
          <p:nvPr/>
        </p:nvSpPr>
        <p:spPr>
          <a:xfrm rot="0">
            <a:off x="1028700" y="2465276"/>
            <a:ext cx="12655775" cy="906145"/>
          </a:xfrm>
          <a:prstGeom prst="rect">
            <a:avLst/>
          </a:prstGeom>
        </p:spPr>
        <p:txBody>
          <a:bodyPr anchor="t" rtlCol="false" tIns="0" lIns="0" bIns="0" rIns="0">
            <a:spAutoFit/>
          </a:bodyPr>
          <a:lstStyle/>
          <a:p>
            <a:pPr algn="l">
              <a:lnSpc>
                <a:spcPts val="7279"/>
              </a:lnSpc>
            </a:pPr>
            <a:r>
              <a:rPr lang="en-US" sz="5199">
                <a:solidFill>
                  <a:srgbClr val="000000"/>
                </a:solidFill>
                <a:latin typeface="Archivo Black"/>
                <a:ea typeface="Archivo Black"/>
                <a:cs typeface="Archivo Black"/>
                <a:sym typeface="Archivo Black"/>
              </a:rPr>
              <a:t>EDA Methodology</a:t>
            </a:r>
          </a:p>
        </p:txBody>
      </p:sp>
      <p:sp>
        <p:nvSpPr>
          <p:cNvPr name="TextBox 14" id="14"/>
          <p:cNvSpPr txBox="true"/>
          <p:nvPr/>
        </p:nvSpPr>
        <p:spPr>
          <a:xfrm rot="0">
            <a:off x="1028700" y="3561921"/>
            <a:ext cx="12655775" cy="4531994"/>
          </a:xfrm>
          <a:prstGeom prst="rect">
            <a:avLst/>
          </a:prstGeom>
        </p:spPr>
        <p:txBody>
          <a:bodyPr anchor="t" rtlCol="false" tIns="0" lIns="0" bIns="0" rIns="0">
            <a:spAutoFit/>
          </a:bodyPr>
          <a:lstStyle/>
          <a:p>
            <a:pPr algn="l">
              <a:lnSpc>
                <a:spcPts val="3600"/>
              </a:lnSpc>
            </a:pPr>
            <a:r>
              <a:rPr lang="en-US" sz="1800" b="true">
                <a:solidFill>
                  <a:srgbClr val="414B3B"/>
                </a:solidFill>
                <a:latin typeface="Montserrat Bold"/>
                <a:ea typeface="Montserrat Bold"/>
                <a:cs typeface="Montserrat Bold"/>
                <a:sym typeface="Montserrat Bold"/>
              </a:rPr>
              <a:t>Summary Statistics &amp; Price Distributions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H</a:t>
            </a:r>
            <a:r>
              <a:rPr lang="en-US" sz="1800">
                <a:solidFill>
                  <a:srgbClr val="414B3B"/>
                </a:solidFill>
                <a:latin typeface="Montserrat"/>
                <a:ea typeface="Montserrat"/>
                <a:cs typeface="Montserrat"/>
                <a:sym typeface="Montserrat"/>
              </a:rPr>
              <a:t>istograms of average, min, max, and median prices.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Analysis of price volatility and promotional discounting pat</a:t>
            </a:r>
            <a:r>
              <a:rPr lang="en-US" sz="1800">
                <a:solidFill>
                  <a:srgbClr val="414B3B"/>
                </a:solidFill>
                <a:latin typeface="Montserrat"/>
                <a:ea typeface="Montserrat"/>
                <a:cs typeface="Montserrat"/>
                <a:sym typeface="Montserrat"/>
              </a:rPr>
              <a:t>terns.</a:t>
            </a:r>
          </a:p>
          <a:p>
            <a:pPr algn="l">
              <a:lnSpc>
                <a:spcPts val="3600"/>
              </a:lnSpc>
            </a:pPr>
            <a:r>
              <a:rPr lang="en-US" sz="1800" b="true">
                <a:solidFill>
                  <a:srgbClr val="414B3B"/>
                </a:solidFill>
                <a:latin typeface="Montserrat Bold"/>
                <a:ea typeface="Montserrat Bold"/>
                <a:cs typeface="Montserrat Bold"/>
                <a:sym typeface="Montserrat Bold"/>
              </a:rPr>
              <a:t>Correlation Analysis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Examining c</a:t>
            </a:r>
            <a:r>
              <a:rPr lang="en-US" sz="1800">
                <a:solidFill>
                  <a:srgbClr val="414B3B"/>
                </a:solidFill>
                <a:latin typeface="Montserrat"/>
                <a:ea typeface="Montserrat"/>
                <a:cs typeface="Montserrat"/>
                <a:sym typeface="Montserrat"/>
              </a:rPr>
              <a:t>orrelations between average price and demographic statistics.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Investigating keyword frequency and its relationship to pricing and population factors.</a:t>
            </a:r>
          </a:p>
          <a:p>
            <a:pPr algn="l">
              <a:lnSpc>
                <a:spcPts val="3600"/>
              </a:lnSpc>
            </a:pPr>
            <a:r>
              <a:rPr lang="en-US" sz="1800" b="true">
                <a:solidFill>
                  <a:srgbClr val="414B3B"/>
                </a:solidFill>
                <a:latin typeface="Montserrat Bold"/>
                <a:ea typeface="Montserrat Bold"/>
                <a:cs typeface="Montserrat Bold"/>
                <a:sym typeface="Montserrat Bold"/>
              </a:rPr>
              <a:t>Keyword Analysis in Product Listings</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Iden</a:t>
            </a:r>
            <a:r>
              <a:rPr lang="en-US" sz="1800">
                <a:solidFill>
                  <a:srgbClr val="414B3B"/>
                </a:solidFill>
                <a:latin typeface="Montserrat"/>
                <a:ea typeface="Montserrat"/>
                <a:cs typeface="Montserrat"/>
                <a:sym typeface="Montserrat"/>
              </a:rPr>
              <a:t>tifying trends in product descriptions (e.g., “organic,” “whole grain,” “cage-free”).</a:t>
            </a:r>
          </a:p>
          <a:p>
            <a:pPr algn="l" marL="388622" indent="-194311" lvl="1">
              <a:lnSpc>
                <a:spcPts val="3600"/>
              </a:lnSpc>
              <a:buFont typeface="Arial"/>
              <a:buChar char="•"/>
            </a:pPr>
            <a:r>
              <a:rPr lang="en-US" sz="1800">
                <a:solidFill>
                  <a:srgbClr val="414B3B"/>
                </a:solidFill>
                <a:latin typeface="Montserrat"/>
                <a:ea typeface="Montserrat"/>
                <a:cs typeface="Montserrat"/>
                <a:sym typeface="Montserrat"/>
              </a:rPr>
              <a:t>Assessing how ke</a:t>
            </a:r>
            <a:r>
              <a:rPr lang="en-US" sz="1800">
                <a:solidFill>
                  <a:srgbClr val="414B3B"/>
                </a:solidFill>
                <a:latin typeface="Montserrat"/>
                <a:ea typeface="Montserrat"/>
                <a:cs typeface="Montserrat"/>
                <a:sym typeface="Montserrat"/>
              </a:rPr>
              <a:t>yword frequency correlates with pricing and demographic factors.</a:t>
            </a:r>
          </a:p>
          <a:p>
            <a:pPr algn="l">
              <a:lnSpc>
                <a:spcPts val="3600"/>
              </a:lnSpc>
            </a:pP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14B3B"/>
        </a:solidFill>
      </p:bgPr>
    </p:bg>
    <p:spTree>
      <p:nvGrpSpPr>
        <p:cNvPr id="1" name=""/>
        <p:cNvGrpSpPr/>
        <p:nvPr/>
      </p:nvGrpSpPr>
      <p:grpSpPr>
        <a:xfrm>
          <a:off x="0" y="0"/>
          <a:ext cx="0" cy="0"/>
          <a:chOff x="0" y="0"/>
          <a:chExt cx="0" cy="0"/>
        </a:xfrm>
      </p:grpSpPr>
      <p:sp>
        <p:nvSpPr>
          <p:cNvPr name="AutoShape 2" id="2"/>
          <p:cNvSpPr/>
          <p:nvPr/>
        </p:nvSpPr>
        <p:spPr>
          <a:xfrm>
            <a:off x="1607711" y="2166278"/>
            <a:ext cx="6350614" cy="0"/>
          </a:xfrm>
          <a:prstGeom prst="line">
            <a:avLst/>
          </a:prstGeom>
          <a:ln cap="flat" w="104775">
            <a:solidFill>
              <a:srgbClr val="FFF9F3"/>
            </a:solidFill>
            <a:prstDash val="solid"/>
            <a:headEnd type="none" len="sm" w="sm"/>
            <a:tailEnd type="none" len="sm" w="sm"/>
          </a:ln>
        </p:spPr>
      </p:sp>
      <p:sp>
        <p:nvSpPr>
          <p:cNvPr name="Freeform 3" id="3"/>
          <p:cNvSpPr/>
          <p:nvPr/>
        </p:nvSpPr>
        <p:spPr>
          <a:xfrm flipH="false" flipV="false" rot="0">
            <a:off x="7958325" y="1836782"/>
            <a:ext cx="9432999" cy="7576547"/>
          </a:xfrm>
          <a:custGeom>
            <a:avLst/>
            <a:gdLst/>
            <a:ahLst/>
            <a:cxnLst/>
            <a:rect r="r" b="b" t="t" l="l"/>
            <a:pathLst>
              <a:path h="7576547" w="9432999">
                <a:moveTo>
                  <a:pt x="0" y="0"/>
                </a:moveTo>
                <a:lnTo>
                  <a:pt x="9432999" y="0"/>
                </a:lnTo>
                <a:lnTo>
                  <a:pt x="9432999" y="7576547"/>
                </a:lnTo>
                <a:lnTo>
                  <a:pt x="0" y="7576547"/>
                </a:lnTo>
                <a:lnTo>
                  <a:pt x="0" y="0"/>
                </a:lnTo>
                <a:close/>
              </a:path>
            </a:pathLst>
          </a:custGeom>
          <a:blipFill>
            <a:blip r:embed="rId2"/>
            <a:stretch>
              <a:fillRect l="0" t="0" r="0" b="0"/>
            </a:stretch>
          </a:blipFill>
        </p:spPr>
      </p:sp>
      <p:sp>
        <p:nvSpPr>
          <p:cNvPr name="TextBox 4" id="4"/>
          <p:cNvSpPr txBox="true"/>
          <p:nvPr/>
        </p:nvSpPr>
        <p:spPr>
          <a:xfrm rot="0">
            <a:off x="1862879" y="204494"/>
            <a:ext cx="5800400" cy="1704975"/>
          </a:xfrm>
          <a:prstGeom prst="rect">
            <a:avLst/>
          </a:prstGeom>
        </p:spPr>
        <p:txBody>
          <a:bodyPr anchor="t" rtlCol="false" tIns="0" lIns="0" bIns="0" rIns="0">
            <a:spAutoFit/>
          </a:bodyPr>
          <a:lstStyle/>
          <a:p>
            <a:pPr algn="l">
              <a:lnSpc>
                <a:spcPts val="6720"/>
              </a:lnSpc>
            </a:pPr>
            <a:r>
              <a:rPr lang="en-US" sz="5600" spc="-140">
                <a:solidFill>
                  <a:srgbClr val="FFF9F3"/>
                </a:solidFill>
                <a:latin typeface="Archivo Black"/>
                <a:ea typeface="Archivo Black"/>
                <a:cs typeface="Archivo Black"/>
                <a:sym typeface="Archivo Black"/>
              </a:rPr>
              <a:t>Egg Pricing </a:t>
            </a:r>
          </a:p>
          <a:p>
            <a:pPr algn="l" marL="0" indent="0" lvl="0">
              <a:lnSpc>
                <a:spcPts val="6720"/>
              </a:lnSpc>
            </a:pPr>
            <a:r>
              <a:rPr lang="en-US" sz="5600" spc="-140">
                <a:solidFill>
                  <a:srgbClr val="FFF9F3"/>
                </a:solidFill>
                <a:latin typeface="Archivo Black"/>
                <a:ea typeface="Archivo Black"/>
                <a:cs typeface="Archivo Black"/>
                <a:sym typeface="Archivo Black"/>
              </a:rPr>
              <a:t>Distribution</a:t>
            </a:r>
          </a:p>
        </p:txBody>
      </p:sp>
      <p:sp>
        <p:nvSpPr>
          <p:cNvPr name="TextBox 5" id="5"/>
          <p:cNvSpPr txBox="true"/>
          <p:nvPr/>
        </p:nvSpPr>
        <p:spPr>
          <a:xfrm rot="0">
            <a:off x="1862879" y="2625813"/>
            <a:ext cx="5800400" cy="6787515"/>
          </a:xfrm>
          <a:prstGeom prst="rect">
            <a:avLst/>
          </a:prstGeom>
        </p:spPr>
        <p:txBody>
          <a:bodyPr anchor="t" rtlCol="false" tIns="0" lIns="0" bIns="0" rIns="0">
            <a:spAutoFit/>
          </a:bodyPr>
          <a:lstStyle/>
          <a:p>
            <a:pPr algn="l">
              <a:lnSpc>
                <a:spcPts val="2339"/>
              </a:lnSpc>
            </a:pPr>
            <a:r>
              <a:rPr lang="en-US" sz="1799" b="true">
                <a:solidFill>
                  <a:srgbClr val="FFF9F3"/>
                </a:solidFill>
                <a:latin typeface="Quicksand Bold"/>
                <a:ea typeface="Quicksand Bold"/>
                <a:cs typeface="Quicksand Bold"/>
                <a:sym typeface="Quicksand Bold"/>
              </a:rPr>
              <a:t>Avg Price Distribution (Top Left)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P</a:t>
            </a:r>
            <a:r>
              <a:rPr lang="en-US" sz="1799">
                <a:solidFill>
                  <a:srgbClr val="FFF9F3"/>
                </a:solidFill>
                <a:latin typeface="Quicksand"/>
                <a:ea typeface="Quicksand"/>
                <a:cs typeface="Quicksand"/>
                <a:sym typeface="Quicksand"/>
              </a:rPr>
              <a:t>rices cluster around $0.30–$0.40 per egg.</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This is below the national average of $0.49, suggesting Kroger offers strong value, with fewer stores at or above the national rate.</a:t>
            </a:r>
          </a:p>
          <a:p>
            <a:pPr algn="l">
              <a:lnSpc>
                <a:spcPts val="2339"/>
              </a:lnSpc>
            </a:pPr>
          </a:p>
          <a:p>
            <a:pPr algn="l">
              <a:lnSpc>
                <a:spcPts val="2339"/>
              </a:lnSpc>
            </a:pPr>
            <a:r>
              <a:rPr lang="en-US" sz="1799" b="true">
                <a:solidFill>
                  <a:srgbClr val="FFF9F3"/>
                </a:solidFill>
                <a:latin typeface="Quicksand Bold"/>
                <a:ea typeface="Quicksand Bold"/>
                <a:cs typeface="Quicksand Bold"/>
                <a:sym typeface="Quicksand Bold"/>
              </a:rPr>
              <a:t>Min Price Distribution (Top Right)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M</a:t>
            </a:r>
            <a:r>
              <a:rPr lang="en-US" sz="1799">
                <a:solidFill>
                  <a:srgbClr val="FFF9F3"/>
                </a:solidFill>
                <a:latin typeface="Quicksand"/>
                <a:ea typeface="Quicksand"/>
                <a:cs typeface="Quicksand"/>
                <a:sym typeface="Quicksand"/>
              </a:rPr>
              <a:t>inimum prices are concentrated around $0.15–$0.20.</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Budget-conscious shoppers can find low-cost options in most zip codes.</a:t>
            </a:r>
          </a:p>
          <a:p>
            <a:pPr algn="l">
              <a:lnSpc>
                <a:spcPts val="2339"/>
              </a:lnSpc>
            </a:pPr>
          </a:p>
          <a:p>
            <a:pPr algn="l">
              <a:lnSpc>
                <a:spcPts val="2339"/>
              </a:lnSpc>
            </a:pPr>
            <a:r>
              <a:rPr lang="en-US" sz="1799" b="true">
                <a:solidFill>
                  <a:srgbClr val="FFF9F3"/>
                </a:solidFill>
                <a:latin typeface="Quicksand Bold"/>
                <a:ea typeface="Quicksand Bold"/>
                <a:cs typeface="Quicksand Bold"/>
                <a:sym typeface="Quicksand Bold"/>
              </a:rPr>
              <a:t>Max Price Distribution (Bottom Left)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P</a:t>
            </a:r>
            <a:r>
              <a:rPr lang="en-US" sz="1799">
                <a:solidFill>
                  <a:srgbClr val="FFF9F3"/>
                </a:solidFill>
                <a:latin typeface="Quicksand"/>
                <a:ea typeface="Quicksand"/>
                <a:cs typeface="Quicksand"/>
                <a:sym typeface="Quicksand"/>
              </a:rPr>
              <a:t>rices vary widely, peaking around $0.65.</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This is ~33% above the national average and 65% above Kroger’s store average, likely reflecting premium offerings.</a:t>
            </a:r>
          </a:p>
          <a:p>
            <a:pPr algn="l">
              <a:lnSpc>
                <a:spcPts val="2339"/>
              </a:lnSpc>
            </a:pPr>
          </a:p>
          <a:p>
            <a:pPr algn="l">
              <a:lnSpc>
                <a:spcPts val="2339"/>
              </a:lnSpc>
            </a:pPr>
            <a:r>
              <a:rPr lang="en-US" sz="1799" b="true">
                <a:solidFill>
                  <a:srgbClr val="FFF9F3"/>
                </a:solidFill>
                <a:latin typeface="Quicksand Bold"/>
                <a:ea typeface="Quicksand Bold"/>
                <a:cs typeface="Quicksand Bold"/>
                <a:sym typeface="Quicksand Bold"/>
              </a:rPr>
              <a:t>Median Price Distribution (Bottom Right)</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Multiple peaks in t</a:t>
            </a:r>
            <a:r>
              <a:rPr lang="en-US" sz="1799">
                <a:solidFill>
                  <a:srgbClr val="FFF9F3"/>
                </a:solidFill>
                <a:latin typeface="Quicksand"/>
                <a:ea typeface="Quicksand"/>
                <a:cs typeface="Quicksand"/>
                <a:sym typeface="Quicksand"/>
              </a:rPr>
              <a:t>he density function suggest distinct price groupings.</a:t>
            </a:r>
          </a:p>
          <a:p>
            <a:pPr algn="l" marL="388617" indent="-194308" lvl="1">
              <a:lnSpc>
                <a:spcPts val="2339"/>
              </a:lnSpc>
              <a:buFont typeface="Arial"/>
              <a:buChar char="•"/>
            </a:pPr>
            <a:r>
              <a:rPr lang="en-US" sz="1799">
                <a:solidFill>
                  <a:srgbClr val="FFF9F3"/>
                </a:solidFill>
                <a:latin typeface="Quicksand"/>
                <a:ea typeface="Quicksand"/>
                <a:cs typeface="Quicksand"/>
                <a:sym typeface="Quicksand"/>
              </a:rPr>
              <a:t>This may reflect different Kroger-affiliated chains offering varied price points.</a:t>
            </a:r>
          </a:p>
        </p:txBody>
      </p:sp>
    </p:spTree>
  </p:cSld>
  <p:clrMapOvr>
    <a:masterClrMapping/>
  </p:clrMapOvr>
  <p:transition spd="fast">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DAGhkM17qdo</dc:identifier>
  <dcterms:modified xsi:type="dcterms:W3CDTF">2011-08-01T06:04:30Z</dcterms:modified>
  <cp:revision>1</cp:revision>
  <dc:title>DSCI 511 Term Project Presentation</dc:title>
</cp:coreProperties>
</file>