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notesMasterIdLst>
    <p:notesMasterId r:id="rId32"/>
  </p:notesMasterIdLst>
  <p:sldIdLst>
    <p:sldId id="256" r:id="rId2"/>
    <p:sldId id="257" r:id="rId3"/>
    <p:sldId id="297" r:id="rId4"/>
    <p:sldId id="305" r:id="rId5"/>
    <p:sldId id="306" r:id="rId6"/>
    <p:sldId id="307" r:id="rId7"/>
    <p:sldId id="330" r:id="rId8"/>
    <p:sldId id="270" r:id="rId9"/>
    <p:sldId id="311" r:id="rId10"/>
    <p:sldId id="331" r:id="rId11"/>
    <p:sldId id="334" r:id="rId12"/>
    <p:sldId id="335" r:id="rId13"/>
    <p:sldId id="336" r:id="rId14"/>
    <p:sldId id="337" r:id="rId15"/>
    <p:sldId id="340" r:id="rId16"/>
    <p:sldId id="341" r:id="rId17"/>
    <p:sldId id="339" r:id="rId18"/>
    <p:sldId id="353" r:id="rId19"/>
    <p:sldId id="356" r:id="rId20"/>
    <p:sldId id="357" r:id="rId21"/>
    <p:sldId id="343" r:id="rId22"/>
    <p:sldId id="342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263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04"/>
    <p:restoredTop sz="96291"/>
  </p:normalViewPr>
  <p:slideViewPr>
    <p:cSldViewPr snapToGrid="0" snapToObjects="1">
      <p:cViewPr varScale="1">
        <p:scale>
          <a:sx n="96" d="100"/>
          <a:sy n="96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FF68-703C-704A-B92E-52FC5E0B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FF5-0D40-3F49-946A-49F8E39B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6790-3151-C24B-A205-4B1CE2C9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DB90-8D61-7945-BEB2-8693677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EA07-D18D-3741-842E-FBA5B4D1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71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7F2-DB8C-E244-AC3F-8949B43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5980-2DF6-C74B-93F3-95C2F1B2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C06A-231E-E44E-96FB-218F3E0D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499D-4EED-A944-ABDC-B9BB8AE1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5976-967A-5048-AE39-D25A7828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F709-D304-E846-8683-41A8F9C3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14F3-EEE1-244E-A3A6-94A940F2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1751-58EE-264E-A1B4-5EE2193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9017-8870-E144-804F-06D96F9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B298-0CEF-394B-8A64-DB760BA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52D0-C421-904D-BB12-39D19DD7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1704-A13E-1B48-974C-C5DFE08B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CB23-F3E8-CE41-A2C7-D78095FD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A197-73D9-7E49-96D8-6DDCF1E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6FA6-BFE2-064F-866C-C3A11FA7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A4C-17C1-5840-A63D-BADF0957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CD6C-A547-5A4A-8AD2-EB19C812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B431-C317-0640-A3F5-1F1624C1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AC26-0A0B-7F4E-8F1E-450BED6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4C86-60B5-414F-B8DA-39B5E0C8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1BC7-110A-0A4B-B628-3C01202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3E3D-07C5-CF4F-9230-29482651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79698-EF1D-DC4D-86C0-40B2EC20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B0674-304B-4443-9BD6-06606029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85C7-76F9-2D48-AED4-21ADC2A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A4DBA-87BB-3348-B1BC-2FBB628B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429B-0F08-8047-AC66-A6F82589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B56AB-0579-944E-B55D-6C960AC07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21C25-F67D-6F4C-AACB-FB5348F8E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4EB6B-258D-EB4C-A9D7-D6D1C4834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26B9B-44F1-9A45-94F7-782BDA37E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D0549-4F9F-1C42-BAB2-62A76C32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94381-D0DB-8641-BE31-01BA54B3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D4DE3-DEAE-9D48-8797-1C4F09F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5A4-8B2D-FA45-8520-CB337A73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E992D-8832-E24E-8E16-16D81392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5E833-B339-1243-A180-EACFC54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0D91B-C59B-0C4F-A969-1B6FE9EC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46EBE-D1C7-8E4A-BD83-F04853A3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EF6E4-BF1B-994E-9A33-86AB94B6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AED1-CFAC-EB48-A0DD-475B57E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1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869F-CC34-5647-9D57-BA54578C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0E7B-C68C-7549-8802-01B64E8F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9B26F-9860-C84E-B168-E59C1B90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5B9E9-3902-D24B-AD50-C0288DF3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50BE-1224-C546-A1CC-547CB0A9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38ED-3B66-9546-9ED9-26034ED1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6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647-65AF-124A-AB02-908DDC80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18201-98CD-E444-8E87-3189D8A98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03B22-F995-4642-941C-93C04FAF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4233-D8EF-4248-94EB-E96B0AA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23D9-E5A9-FF43-93E5-D85F3A72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85EF-530A-CB4E-A3BB-4F01A1B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7B91D-F267-1F49-9725-CB867ECC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EAE3-0EC6-7E4B-A435-9C09AA26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D58-8203-3C49-A7CB-0FADF3DBA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F03B-6403-4141-8D44-327E04D92276}" type="datetimeFigureOut">
              <a:rPr lang="ru-RU" smtClean="0"/>
              <a:t>11.12.2019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802C-2163-A84B-B955-B919E2B9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22A0-11F0-8C4C-9464-4686DB7B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9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72888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Количество информации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A11B86FE-845A-1147-BE03-7E066CF4163C}"/>
              </a:ext>
            </a:extLst>
          </p:cNvPr>
          <p:cNvSpPr txBox="1"/>
          <p:nvPr/>
        </p:nvSpPr>
        <p:spPr>
          <a:xfrm>
            <a:off x="510437" y="1968538"/>
            <a:ext cx="12012558" cy="648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Количество информации — это числовая характеристика, отражающая степень неопределенности которая исчезает после получения информации.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Можете привести пример?</a:t>
            </a:r>
            <a:endParaRPr lang="en-US" b="0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en-US" b="0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До начала лотереи 1 из миллионов билетов может оказаться выигрышным. После выпадения первых нескольких чисел количество возможных выигрышных билетов уменьшается.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77678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72888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Количество информации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A11B86FE-845A-1147-BE03-7E066CF4163C}"/>
              </a:ext>
            </a:extLst>
          </p:cNvPr>
          <p:cNvSpPr txBox="1"/>
          <p:nvPr/>
        </p:nvSpPr>
        <p:spPr>
          <a:xfrm>
            <a:off x="510437" y="1968538"/>
            <a:ext cx="12012558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Количество информации — это числовая характеристика, отражающая степень неопределенности которая исчезает после получения информации.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C3C463-5542-694D-8DC2-4772C3A27A54}"/>
                  </a:ext>
                </a:extLst>
              </p:cNvPr>
              <p:cNvSpPr txBox="1"/>
              <p:nvPr/>
            </p:nvSpPr>
            <p:spPr>
              <a:xfrm>
                <a:off x="4202347" y="4118532"/>
                <a:ext cx="4600105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ru-RU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C3C463-5542-694D-8DC2-4772C3A2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347" y="4118532"/>
                <a:ext cx="4600105" cy="1129476"/>
              </a:xfrm>
              <a:prstGeom prst="rect">
                <a:avLst/>
              </a:prstGeom>
              <a:blipFill>
                <a:blip r:embed="rId4"/>
                <a:stretch>
                  <a:fillRect l="-826" b="-89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52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72888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Количество информации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A11B86FE-845A-1147-BE03-7E066CF4163C}"/>
              </a:ext>
            </a:extLst>
          </p:cNvPr>
          <p:cNvSpPr txBox="1"/>
          <p:nvPr/>
        </p:nvSpPr>
        <p:spPr>
          <a:xfrm>
            <a:off x="510437" y="1968538"/>
            <a:ext cx="12012558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Количество информации — это числовая характеристика, отражающая степень неопределенности которая исчезает после получения информации.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ABB52B-D8B1-854E-BB1E-7E059D77A60A}"/>
                  </a:ext>
                </a:extLst>
              </p:cNvPr>
              <p:cNvSpPr txBox="1"/>
              <p:nvPr/>
            </p:nvSpPr>
            <p:spPr>
              <a:xfrm>
                <a:off x="5174375" y="5248008"/>
                <a:ext cx="26560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</m:oMath>
                  </m:oMathPara>
                </a14:m>
                <a:endParaRPr lang="ru-RU" sz="3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ABB52B-D8B1-854E-BB1E-7E059D77A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375" y="5248008"/>
                <a:ext cx="2656047" cy="646331"/>
              </a:xfrm>
              <a:prstGeom prst="rect">
                <a:avLst/>
              </a:prstGeom>
              <a:blipFill>
                <a:blip r:embed="rId4"/>
                <a:stretch>
                  <a:fillRect l="-1422" b="-2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C3C463-5542-694D-8DC2-4772C3A27A54}"/>
                  </a:ext>
                </a:extLst>
              </p:cNvPr>
              <p:cNvSpPr txBox="1"/>
              <p:nvPr/>
            </p:nvSpPr>
            <p:spPr>
              <a:xfrm>
                <a:off x="4202347" y="4118532"/>
                <a:ext cx="4600105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ru-RU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RU" sz="3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C3C463-5542-694D-8DC2-4772C3A2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347" y="4118532"/>
                <a:ext cx="4600105" cy="1129476"/>
              </a:xfrm>
              <a:prstGeom prst="rect">
                <a:avLst/>
              </a:prstGeom>
              <a:blipFill>
                <a:blip r:embed="rId5"/>
                <a:stretch>
                  <a:fillRect l="-826" b="-89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ункт списка…">
                <a:extLst>
                  <a:ext uri="{FF2B5EF4-FFF2-40B4-BE49-F238E27FC236}">
                    <a16:creationId xmlns:a16="http://schemas.microsoft.com/office/drawing/2014/main" id="{CECF9265-BD73-F64E-A300-E381853EA5F7}"/>
                  </a:ext>
                </a:extLst>
              </p:cNvPr>
              <p:cNvSpPr txBox="1"/>
              <p:nvPr/>
            </p:nvSpPr>
            <p:spPr>
              <a:xfrm>
                <a:off x="510437" y="6076128"/>
                <a:ext cx="12012558" cy="195951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Количество информации часто измеряют в битах. Наблюдая событие, вероятность наступления которого равна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b="0" dirty="0"/>
                  <a:t> мы узнаем </a:t>
                </a:r>
                <a14:m>
                  <m:oMath xmlns:m="http://schemas.openxmlformats.org/officeDocument/2006/math">
                    <m:r>
                      <a:rPr lang="ru-RU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ru-RU" b="0" dirty="0"/>
                  <a:t> бит информации</a:t>
                </a:r>
              </a:p>
            </p:txBody>
          </p:sp>
        </mc:Choice>
        <mc:Fallback>
          <p:sp>
            <p:nvSpPr>
              <p:cNvPr id="17" name="Пункт списка…">
                <a:extLst>
                  <a:ext uri="{FF2B5EF4-FFF2-40B4-BE49-F238E27FC236}">
                    <a16:creationId xmlns:a16="http://schemas.microsoft.com/office/drawing/2014/main" id="{CECF9265-BD73-F64E-A300-E381853E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6076128"/>
                <a:ext cx="12012558" cy="1959511"/>
              </a:xfrm>
              <a:prstGeom prst="rect">
                <a:avLst/>
              </a:prstGeom>
              <a:blipFill>
                <a:blip r:embed="rId6"/>
                <a:stretch>
                  <a:fillRect l="-1373" r="-1690" b="-705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44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804547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Информационная энтропия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A11B86FE-845A-1147-BE03-7E066CF4163C}"/>
              </a:ext>
            </a:extLst>
          </p:cNvPr>
          <p:cNvSpPr txBox="1"/>
          <p:nvPr/>
        </p:nvSpPr>
        <p:spPr>
          <a:xfrm>
            <a:off x="510437" y="1968538"/>
            <a:ext cx="12012558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Информационная энтропия — мера неопределенности или непредсказуемости некоторой системы.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1888A-4943-594B-9072-D9A2A1A61CCF}"/>
                  </a:ext>
                </a:extLst>
              </p:cNvPr>
              <p:cNvSpPr txBox="1"/>
              <p:nvPr/>
            </p:nvSpPr>
            <p:spPr>
              <a:xfrm>
                <a:off x="4236444" y="3662332"/>
                <a:ext cx="4560544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1888A-4943-594B-9072-D9A2A1A61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44" y="3662332"/>
                <a:ext cx="4560544" cy="1436612"/>
              </a:xfrm>
              <a:prstGeom prst="rect">
                <a:avLst/>
              </a:prstGeom>
              <a:blipFill>
                <a:blip r:embed="rId4"/>
                <a:stretch>
                  <a:fillRect l="-833" t="-137168" b="-191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3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804547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Информационная энтропия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A11B86FE-845A-1147-BE03-7E066CF4163C}"/>
              </a:ext>
            </a:extLst>
          </p:cNvPr>
          <p:cNvSpPr txBox="1"/>
          <p:nvPr/>
        </p:nvSpPr>
        <p:spPr>
          <a:xfrm>
            <a:off x="510437" y="1968538"/>
            <a:ext cx="12012558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Информационная энтропия — мера неопределенности или непредсказуемости некоторой системы.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1888A-4943-594B-9072-D9A2A1A61CCF}"/>
                  </a:ext>
                </a:extLst>
              </p:cNvPr>
              <p:cNvSpPr txBox="1"/>
              <p:nvPr/>
            </p:nvSpPr>
            <p:spPr>
              <a:xfrm>
                <a:off x="4236444" y="3662332"/>
                <a:ext cx="4560544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1888A-4943-594B-9072-D9A2A1A61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44" y="3662332"/>
                <a:ext cx="4560544" cy="1436612"/>
              </a:xfrm>
              <a:prstGeom prst="rect">
                <a:avLst/>
              </a:prstGeom>
              <a:blipFill>
                <a:blip r:embed="rId4"/>
                <a:stretch>
                  <a:fillRect l="-833" t="-137168" b="-191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ункт списка…">
                <a:extLst>
                  <a:ext uri="{FF2B5EF4-FFF2-40B4-BE49-F238E27FC236}">
                    <a16:creationId xmlns:a16="http://schemas.microsoft.com/office/drawing/2014/main" id="{0AA7B7E3-E9B5-E946-8BA1-09DA0C1F6A31}"/>
                  </a:ext>
                </a:extLst>
              </p:cNvPr>
              <p:cNvSpPr txBox="1"/>
              <p:nvPr/>
            </p:nvSpPr>
            <p:spPr>
              <a:xfrm>
                <a:off x="514029" y="5480648"/>
                <a:ext cx="12012558" cy="19595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По сути, это среднее количество информации которую мы получаем при наблюдении одного события. Если все события равновероятны и их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/>
                  <a:t> то энтропия равна...?</a:t>
                </a:r>
              </a:p>
            </p:txBody>
          </p:sp>
        </mc:Choice>
        <mc:Fallback>
          <p:sp>
            <p:nvSpPr>
              <p:cNvPr id="18" name="Пункт списка…">
                <a:extLst>
                  <a:ext uri="{FF2B5EF4-FFF2-40B4-BE49-F238E27FC236}">
                    <a16:creationId xmlns:a16="http://schemas.microsoft.com/office/drawing/2014/main" id="{0AA7B7E3-E9B5-E946-8BA1-09DA0C1F6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9" y="5480648"/>
                <a:ext cx="12012558" cy="1959575"/>
              </a:xfrm>
              <a:prstGeom prst="rect">
                <a:avLst/>
              </a:prstGeom>
              <a:blipFill>
                <a:blip r:embed="rId5"/>
                <a:stretch>
                  <a:fillRect l="-1267" r="-739" b="-714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83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804547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Информационная энтропия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A11B86FE-845A-1147-BE03-7E066CF4163C}"/>
              </a:ext>
            </a:extLst>
          </p:cNvPr>
          <p:cNvSpPr txBox="1"/>
          <p:nvPr/>
        </p:nvSpPr>
        <p:spPr>
          <a:xfrm>
            <a:off x="510437" y="1968538"/>
            <a:ext cx="12012558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Информационная энтропия — мера неопределенности или непредсказуемости некоторой системы.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1888A-4943-594B-9072-D9A2A1A61CCF}"/>
                  </a:ext>
                </a:extLst>
              </p:cNvPr>
              <p:cNvSpPr txBox="1"/>
              <p:nvPr/>
            </p:nvSpPr>
            <p:spPr>
              <a:xfrm>
                <a:off x="4236444" y="3662332"/>
                <a:ext cx="4560544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1888A-4943-594B-9072-D9A2A1A61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44" y="3662332"/>
                <a:ext cx="4560544" cy="1436612"/>
              </a:xfrm>
              <a:prstGeom prst="rect">
                <a:avLst/>
              </a:prstGeom>
              <a:blipFill>
                <a:blip r:embed="rId4"/>
                <a:stretch>
                  <a:fillRect l="-833" t="-137168" b="-191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ункт списка…">
                <a:extLst>
                  <a:ext uri="{FF2B5EF4-FFF2-40B4-BE49-F238E27FC236}">
                    <a16:creationId xmlns:a16="http://schemas.microsoft.com/office/drawing/2014/main" id="{0AA7B7E3-E9B5-E946-8BA1-09DA0C1F6A31}"/>
                  </a:ext>
                </a:extLst>
              </p:cNvPr>
              <p:cNvSpPr txBox="1"/>
              <p:nvPr/>
            </p:nvSpPr>
            <p:spPr>
              <a:xfrm>
                <a:off x="514029" y="5480648"/>
                <a:ext cx="12012558" cy="19595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По сути, это среднее количество информации которую мы получаем при наблюдении одного события. Если все события равновероятны и их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/>
                  <a:t> то энтропия равна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ru-RU" b="0" dirty="0"/>
                  <a:t>.</a:t>
                </a:r>
              </a:p>
            </p:txBody>
          </p:sp>
        </mc:Choice>
        <mc:Fallback>
          <p:sp>
            <p:nvSpPr>
              <p:cNvPr id="18" name="Пункт списка…">
                <a:extLst>
                  <a:ext uri="{FF2B5EF4-FFF2-40B4-BE49-F238E27FC236}">
                    <a16:creationId xmlns:a16="http://schemas.microsoft.com/office/drawing/2014/main" id="{0AA7B7E3-E9B5-E946-8BA1-09DA0C1F6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9" y="5480648"/>
                <a:ext cx="12012558" cy="1959575"/>
              </a:xfrm>
              <a:prstGeom prst="rect">
                <a:avLst/>
              </a:prstGeom>
              <a:blipFill>
                <a:blip r:embed="rId5"/>
                <a:stretch>
                  <a:fillRect l="-1267" r="-739" b="-714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17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694100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Перекрестная энтропия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A11B86FE-845A-1147-BE03-7E066CF4163C}"/>
              </a:ext>
            </a:extLst>
          </p:cNvPr>
          <p:cNvSpPr txBox="1"/>
          <p:nvPr/>
        </p:nvSpPr>
        <p:spPr>
          <a:xfrm>
            <a:off x="510437" y="1968538"/>
            <a:ext cx="12012558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Перекрестная энтропия — среднее количество информации в системе </a:t>
            </a:r>
            <a:r>
              <a:rPr lang="en-US" b="0" dirty="0"/>
              <a:t>Q </a:t>
            </a:r>
            <a:r>
              <a:rPr lang="ru-RU" b="0" dirty="0"/>
              <a:t>необходимое для опознания события из системы </a:t>
            </a:r>
            <a:r>
              <a:rPr lang="en-US" b="0" dirty="0"/>
              <a:t>P</a:t>
            </a:r>
            <a:r>
              <a:rPr lang="ru-RU" b="0" dirty="0"/>
              <a:t>.</a:t>
            </a:r>
          </a:p>
        </p:txBody>
      </p:sp>
      <p:sp>
        <p:nvSpPr>
          <p:cNvPr id="18" name="Пункт списка…">
            <a:extLst>
              <a:ext uri="{FF2B5EF4-FFF2-40B4-BE49-F238E27FC236}">
                <a16:creationId xmlns:a16="http://schemas.microsoft.com/office/drawing/2014/main" id="{0AA7B7E3-E9B5-E946-8BA1-09DA0C1F6A31}"/>
              </a:ext>
            </a:extLst>
          </p:cNvPr>
          <p:cNvSpPr txBox="1"/>
          <p:nvPr/>
        </p:nvSpPr>
        <p:spPr>
          <a:xfrm>
            <a:off x="514029" y="5480648"/>
            <a:ext cx="12012558" cy="19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Если мы хотим закодировать числа от 1 до 3 с помощью броска монетки, одним из возможных способов будет такая схема: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ОО = 1, ОР = 1, РО = 2 РР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44598D-C804-C941-A189-0ADA3D7556F8}"/>
                  </a:ext>
                </a:extLst>
              </p:cNvPr>
              <p:cNvSpPr txBox="1"/>
              <p:nvPr/>
            </p:nvSpPr>
            <p:spPr>
              <a:xfrm>
                <a:off x="3980938" y="3662332"/>
                <a:ext cx="5054204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44598D-C804-C941-A189-0ADA3D755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38" y="3662332"/>
                <a:ext cx="5054204" cy="1436612"/>
              </a:xfrm>
              <a:prstGeom prst="rect">
                <a:avLst/>
              </a:prstGeom>
              <a:blipFill>
                <a:blip r:embed="rId4"/>
                <a:stretch>
                  <a:fillRect l="-501" t="-137168" b="-191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2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694100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Перекрестная энтропия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A11B86FE-845A-1147-BE03-7E066CF4163C}"/>
              </a:ext>
            </a:extLst>
          </p:cNvPr>
          <p:cNvSpPr txBox="1"/>
          <p:nvPr/>
        </p:nvSpPr>
        <p:spPr>
          <a:xfrm>
            <a:off x="510437" y="1968538"/>
            <a:ext cx="12012558" cy="13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Перекрестная энтропия — среднее количество информации в системе </a:t>
            </a:r>
            <a:r>
              <a:rPr lang="en-US" b="0" dirty="0"/>
              <a:t>Q </a:t>
            </a:r>
            <a:r>
              <a:rPr lang="ru-RU" b="0" dirty="0"/>
              <a:t>необходимое для опознания события из системы </a:t>
            </a:r>
            <a:r>
              <a:rPr lang="en-US" b="0" dirty="0"/>
              <a:t>P</a:t>
            </a:r>
            <a:r>
              <a:rPr lang="ru-RU" b="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ункт списка…">
                <a:extLst>
                  <a:ext uri="{FF2B5EF4-FFF2-40B4-BE49-F238E27FC236}">
                    <a16:creationId xmlns:a16="http://schemas.microsoft.com/office/drawing/2014/main" id="{0AA7B7E3-E9B5-E946-8BA1-09DA0C1F6A31}"/>
                  </a:ext>
                </a:extLst>
              </p:cNvPr>
              <p:cNvSpPr txBox="1"/>
              <p:nvPr/>
            </p:nvSpPr>
            <p:spPr>
              <a:xfrm>
                <a:off x="514029" y="5480648"/>
                <a:ext cx="12012558" cy="325140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Если мы хотим закодировать числа от 1 до 3 с помощью броска монетки, одним из возможных способов будет такая схема:</a:t>
                </a:r>
              </a:p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ОО = 1, ОР = 1, РО = 2 РР = 3</a:t>
                </a:r>
              </a:p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Если бы у нас была трехгранная монетка, то энтропия системы была бы равна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u-RU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func>
                  </m:oMath>
                </a14:m>
                <a:r>
                  <a:rPr lang="ru-RU" b="0" dirty="0"/>
                  <a:t>. А в случае с двумя бросками обычной монетки?</a:t>
                </a:r>
              </a:p>
            </p:txBody>
          </p:sp>
        </mc:Choice>
        <mc:Fallback>
          <p:sp>
            <p:nvSpPr>
              <p:cNvPr id="18" name="Пункт списка…">
                <a:extLst>
                  <a:ext uri="{FF2B5EF4-FFF2-40B4-BE49-F238E27FC236}">
                    <a16:creationId xmlns:a16="http://schemas.microsoft.com/office/drawing/2014/main" id="{0AA7B7E3-E9B5-E946-8BA1-09DA0C1F6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9" y="5480648"/>
                <a:ext cx="12012558" cy="3251403"/>
              </a:xfrm>
              <a:prstGeom prst="rect">
                <a:avLst/>
              </a:prstGeom>
              <a:blipFill>
                <a:blip r:embed="rId4"/>
                <a:stretch>
                  <a:fillRect l="-1267" b="-351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44598D-C804-C941-A189-0ADA3D7556F8}"/>
                  </a:ext>
                </a:extLst>
              </p:cNvPr>
              <p:cNvSpPr txBox="1"/>
              <p:nvPr/>
            </p:nvSpPr>
            <p:spPr>
              <a:xfrm>
                <a:off x="3980938" y="3662332"/>
                <a:ext cx="5054204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44598D-C804-C941-A189-0ADA3D755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38" y="3662332"/>
                <a:ext cx="5054204" cy="1436612"/>
              </a:xfrm>
              <a:prstGeom prst="rect">
                <a:avLst/>
              </a:prstGeom>
              <a:blipFill>
                <a:blip r:embed="rId5"/>
                <a:stretch>
                  <a:fillRect l="-501" t="-137168" b="-191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50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733213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Логистическая регрессия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A11B86FE-845A-1147-BE03-7E066CF4163C}"/>
              </a:ext>
            </a:extLst>
          </p:cNvPr>
          <p:cNvSpPr txBox="1"/>
          <p:nvPr/>
        </p:nvSpPr>
        <p:spPr>
          <a:xfrm>
            <a:off x="510437" y="1968538"/>
            <a:ext cx="12012558" cy="19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Логистическая регрессия — это модель применяющаяся для предсказания вероятности наступления события в зависимости от значений набора признаков.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6335E8-A0B0-2043-93A7-A4DD6BD0D318}"/>
                  </a:ext>
                </a:extLst>
              </p:cNvPr>
              <p:cNvSpPr txBox="1"/>
              <p:nvPr/>
            </p:nvSpPr>
            <p:spPr>
              <a:xfrm>
                <a:off x="510437" y="4196078"/>
                <a:ext cx="45792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6335E8-A0B0-2043-93A7-A4DD6BD0D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4196078"/>
                <a:ext cx="4579267" cy="646331"/>
              </a:xfrm>
              <a:prstGeom prst="rect">
                <a:avLst/>
              </a:prstGeom>
              <a:blipFill>
                <a:blip r:embed="rId4"/>
                <a:stretch>
                  <a:fillRect l="-829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43EF1C-31C2-4C4D-B2EB-5A4797F31FFB}"/>
                  </a:ext>
                </a:extLst>
              </p:cNvPr>
              <p:cNvSpPr txBox="1"/>
              <p:nvPr/>
            </p:nvSpPr>
            <p:spPr>
              <a:xfrm>
                <a:off x="6246220" y="3927279"/>
                <a:ext cx="3415550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43EF1C-31C2-4C4D-B2EB-5A4797F31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20" y="3927279"/>
                <a:ext cx="3415550" cy="1142364"/>
              </a:xfrm>
              <a:prstGeom prst="rect">
                <a:avLst/>
              </a:prstGeom>
              <a:blipFill>
                <a:blip r:embed="rId5"/>
                <a:stretch>
                  <a:fillRect l="-372"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AB3B0E-567F-B044-AADF-6C82794C649A}"/>
                  </a:ext>
                </a:extLst>
              </p:cNvPr>
              <p:cNvSpPr txBox="1"/>
              <p:nvPr/>
            </p:nvSpPr>
            <p:spPr>
              <a:xfrm>
                <a:off x="510437" y="5155591"/>
                <a:ext cx="7320081" cy="825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AB3B0E-567F-B044-AADF-6C82794C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5155591"/>
                <a:ext cx="7320081" cy="825995"/>
              </a:xfrm>
              <a:prstGeom prst="rect">
                <a:avLst/>
              </a:prstGeom>
              <a:blipFill>
                <a:blip r:embed="rId6"/>
                <a:stretch>
                  <a:fillRect l="-346"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08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714779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Функция правдоподобия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ункт списка…">
                <a:extLst>
                  <a:ext uri="{FF2B5EF4-FFF2-40B4-BE49-F238E27FC236}">
                    <a16:creationId xmlns:a16="http://schemas.microsoft.com/office/drawing/2014/main" id="{A11B86FE-845A-1147-BE03-7E066CF4163C}"/>
                  </a:ext>
                </a:extLst>
              </p:cNvPr>
              <p:cNvSpPr txBox="1"/>
              <p:nvPr/>
            </p:nvSpPr>
            <p:spPr>
              <a:xfrm>
                <a:off x="510437" y="1235637"/>
                <a:ext cx="12012558" cy="325140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Если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b="0" dirty="0"/>
                  <a:t> это вероятность того что мы угадали исход в одном из экспериментов, то произведение вероятностей по всем экспериментам — это «правдоподобность» нашей модели на конкретной выборке, или вероятность корректности модели.</a:t>
                </a:r>
              </a:p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endParaRPr lang="ru-RU" b="0" dirty="0"/>
              </a:p>
            </p:txBody>
          </p:sp>
        </mc:Choice>
        <mc:Fallback>
          <p:sp>
            <p:nvSpPr>
              <p:cNvPr id="14" name="Пункт списка…">
                <a:extLst>
                  <a:ext uri="{FF2B5EF4-FFF2-40B4-BE49-F238E27FC236}">
                    <a16:creationId xmlns:a16="http://schemas.microsoft.com/office/drawing/2014/main" id="{A11B86FE-845A-1147-BE03-7E066CF4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1235637"/>
                <a:ext cx="12012558" cy="3251403"/>
              </a:xfrm>
              <a:prstGeom prst="rect">
                <a:avLst/>
              </a:prstGeom>
              <a:blipFill>
                <a:blip r:embed="rId4"/>
                <a:stretch>
                  <a:fillRect l="-137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AB3B0E-567F-B044-AADF-6C82794C649A}"/>
                  </a:ext>
                </a:extLst>
              </p:cNvPr>
              <p:cNvSpPr txBox="1"/>
              <p:nvPr/>
            </p:nvSpPr>
            <p:spPr>
              <a:xfrm>
                <a:off x="510437" y="3771045"/>
                <a:ext cx="7320081" cy="825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AB3B0E-567F-B044-AADF-6C82794C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3771045"/>
                <a:ext cx="7320081" cy="825995"/>
              </a:xfrm>
              <a:prstGeom prst="rect">
                <a:avLst/>
              </a:prstGeom>
              <a:blipFill>
                <a:blip r:embed="rId5"/>
                <a:stretch>
                  <a:fillRect l="-346" b="-7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A49B1-058D-FA42-9472-6497907CDA03}"/>
                  </a:ext>
                </a:extLst>
              </p:cNvPr>
              <p:cNvSpPr txBox="1"/>
              <p:nvPr/>
            </p:nvSpPr>
            <p:spPr>
              <a:xfrm>
                <a:off x="510437" y="4451480"/>
                <a:ext cx="7423699" cy="1650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A49B1-058D-FA42-9472-6497907C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4451480"/>
                <a:ext cx="7423699" cy="1650580"/>
              </a:xfrm>
              <a:prstGeom prst="rect">
                <a:avLst/>
              </a:prstGeom>
              <a:blipFill>
                <a:blip r:embed="rId6"/>
                <a:stretch>
                  <a:fillRect l="-683" t="-106923" b="-16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06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Заголовок презентации…"/>
          <p:cNvSpPr txBox="1"/>
          <p:nvPr/>
        </p:nvSpPr>
        <p:spPr>
          <a:xfrm>
            <a:off x="1272438" y="2410440"/>
            <a:ext cx="650979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Погружение в </a:t>
            </a:r>
            <a:r>
              <a:rPr lang="en-US" dirty="0" err="1"/>
              <a:t>PyTorch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dirty="0"/>
          </a:p>
        </p:txBody>
      </p:sp>
      <p:sp>
        <p:nvSpPr>
          <p:cNvPr id="123" name="Подзаголовок или пояснение"/>
          <p:cNvSpPr txBox="1"/>
          <p:nvPr/>
        </p:nvSpPr>
        <p:spPr>
          <a:xfrm>
            <a:off x="1285138" y="3839706"/>
            <a:ext cx="712695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Динамический граф вычислений</a:t>
            </a:r>
            <a:br>
              <a:rPr lang="ru-RU" dirty="0"/>
            </a:br>
            <a:r>
              <a:rPr lang="ru-RU" dirty="0"/>
              <a:t>и численные трюки</a:t>
            </a:r>
            <a:endParaRPr dirty="0"/>
          </a:p>
        </p:txBody>
      </p:sp>
      <p:sp>
        <p:nvSpPr>
          <p:cNvPr id="124" name="Алексей Иванов…"/>
          <p:cNvSpPr txBox="1"/>
          <p:nvPr/>
        </p:nvSpPr>
        <p:spPr>
          <a:xfrm>
            <a:off x="1412138" y="6691373"/>
            <a:ext cx="222817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Артур </a:t>
            </a:r>
            <a:r>
              <a:rPr lang="ru-RU" dirty="0" err="1"/>
              <a:t>Кадурин</a:t>
            </a:r>
            <a:endParaRPr dirty="0"/>
          </a:p>
          <a:p>
            <a:pPr algn="l">
              <a:defRPr b="0">
                <a:solidFill>
                  <a:srgbClr val="35545C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dirty="0"/>
          </a:p>
        </p:txBody>
      </p:sp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252" y="5765007"/>
            <a:ext cx="3167694" cy="3016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714779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Функция правдоподобия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ункт списка…">
                <a:extLst>
                  <a:ext uri="{FF2B5EF4-FFF2-40B4-BE49-F238E27FC236}">
                    <a16:creationId xmlns:a16="http://schemas.microsoft.com/office/drawing/2014/main" id="{A11B86FE-845A-1147-BE03-7E066CF4163C}"/>
                  </a:ext>
                </a:extLst>
              </p:cNvPr>
              <p:cNvSpPr txBox="1"/>
              <p:nvPr/>
            </p:nvSpPr>
            <p:spPr>
              <a:xfrm>
                <a:off x="510437" y="1235637"/>
                <a:ext cx="12012558" cy="260507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Если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ru-RU" b="0" dirty="0"/>
                  <a:t> это вероятность того что мы угадали исход в одном из экспериментов, то произведение вероятностей по всем экспериментам — это «правдоподобность» нашей модели на конкретной выборке, или вероятность корректности модели.</a:t>
                </a:r>
              </a:p>
            </p:txBody>
          </p:sp>
        </mc:Choice>
        <mc:Fallback>
          <p:sp>
            <p:nvSpPr>
              <p:cNvPr id="14" name="Пункт списка…">
                <a:extLst>
                  <a:ext uri="{FF2B5EF4-FFF2-40B4-BE49-F238E27FC236}">
                    <a16:creationId xmlns:a16="http://schemas.microsoft.com/office/drawing/2014/main" id="{A11B86FE-845A-1147-BE03-7E066CF4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1235637"/>
                <a:ext cx="12012558" cy="2605072"/>
              </a:xfrm>
              <a:prstGeom prst="rect">
                <a:avLst/>
              </a:prstGeom>
              <a:blipFill>
                <a:blip r:embed="rId4"/>
                <a:stretch>
                  <a:fillRect l="-1373" b="-534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DDC330-E73F-0942-9505-7419EF74CCB3}"/>
                  </a:ext>
                </a:extLst>
              </p:cNvPr>
              <p:cNvSpPr txBox="1"/>
              <p:nvPr/>
            </p:nvSpPr>
            <p:spPr>
              <a:xfrm>
                <a:off x="510437" y="3840709"/>
                <a:ext cx="12148497" cy="2473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 </m:t>
                                  </m:r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6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DDC330-E73F-0942-9505-7419EF74C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3840709"/>
                <a:ext cx="12148497" cy="2473754"/>
              </a:xfrm>
              <a:prstGeom prst="rect">
                <a:avLst/>
              </a:prstGeom>
              <a:blipFill>
                <a:blip r:embed="rId5"/>
                <a:stretch>
                  <a:fillRect l="-418" t="-37245" b="-1096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ункт списка…">
            <a:extLst>
              <a:ext uri="{FF2B5EF4-FFF2-40B4-BE49-F238E27FC236}">
                <a16:creationId xmlns:a16="http://schemas.microsoft.com/office/drawing/2014/main" id="{4FD1869B-20D8-674C-9038-8BC51870D3A5}"/>
              </a:ext>
            </a:extLst>
          </p:cNvPr>
          <p:cNvSpPr txBox="1"/>
          <p:nvPr/>
        </p:nvSpPr>
        <p:spPr>
          <a:xfrm>
            <a:off x="510437" y="6146048"/>
            <a:ext cx="12012558" cy="260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А логарифм правдоподобия взятый со знаком минус — это количество информации которую мы получаем проверяя корректность модели. И, неожиданно, это и есть перекрестная энтропия между нашими предсказаниями и реальными данными!</a:t>
            </a:r>
          </a:p>
        </p:txBody>
      </p:sp>
    </p:spTree>
    <p:extLst>
      <p:ext uri="{BB962C8B-B14F-4D97-AF65-F5344CB8AC3E}">
        <p14:creationId xmlns:p14="http://schemas.microsoft.com/office/powerpoint/2010/main" val="296437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694100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Перекрестная энтропия</a:t>
            </a:r>
          </a:p>
        </p:txBody>
      </p:sp>
      <p:sp>
        <p:nvSpPr>
          <p:cNvPr id="21" name="Пункт списка…">
            <a:extLst>
              <a:ext uri="{FF2B5EF4-FFF2-40B4-BE49-F238E27FC236}">
                <a16:creationId xmlns:a16="http://schemas.microsoft.com/office/drawing/2014/main" id="{F190AD85-2DED-5C4F-85AE-D2C6804AB996}"/>
              </a:ext>
            </a:extLst>
          </p:cNvPr>
          <p:cNvSpPr txBox="1"/>
          <p:nvPr/>
        </p:nvSpPr>
        <p:spPr>
          <a:xfrm>
            <a:off x="510438" y="1503938"/>
            <a:ext cx="12012558" cy="66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Пример: Классификация рукописных цифр.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C027CEF-C219-2641-B0CB-3F453C4BC8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" t="5872" r="81665" b="78445"/>
          <a:stretch/>
        </p:blipFill>
        <p:spPr>
          <a:xfrm>
            <a:off x="537455" y="3337774"/>
            <a:ext cx="2476945" cy="25091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06B698-E5BE-7C4D-8DD4-9771D047B10C}"/>
                  </a:ext>
                </a:extLst>
              </p:cNvPr>
              <p:cNvSpPr txBox="1"/>
              <p:nvPr/>
            </p:nvSpPr>
            <p:spPr>
              <a:xfrm>
                <a:off x="510437" y="2368606"/>
                <a:ext cx="11445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0.00, 0.00, 0.00, 0.00, 0.00, 1.00, 0.00, 0.00, 0.00, 0.00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06B698-E5BE-7C4D-8DD4-9771D047B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2368606"/>
                <a:ext cx="11445343" cy="646331"/>
              </a:xfrm>
              <a:prstGeom prst="rect">
                <a:avLst/>
              </a:prstGeom>
              <a:blipFill>
                <a:blip r:embed="rId5"/>
                <a:stretch>
                  <a:fillRect l="-554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DCFDEA-2F25-0741-BD81-A3141AE9A3DC}"/>
                  </a:ext>
                </a:extLst>
              </p:cNvPr>
              <p:cNvSpPr txBox="1"/>
              <p:nvPr/>
            </p:nvSpPr>
            <p:spPr>
              <a:xfrm>
                <a:off x="538095" y="6203284"/>
                <a:ext cx="12051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0.03, 0.01, 0.14, 0.20, 0.09, 0.35, 0.13, 0.03, 0.01, 0.01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DCFDEA-2F25-0741-BD81-A3141AE9A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5" y="6203284"/>
                <a:ext cx="12051266" cy="646331"/>
              </a:xfrm>
              <a:prstGeom prst="rect">
                <a:avLst/>
              </a:prstGeom>
              <a:blipFill>
                <a:blip r:embed="rId6"/>
                <a:stretch>
                  <a:fillRect l="-52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80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694100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Перекрестная энтропия</a:t>
            </a:r>
          </a:p>
        </p:txBody>
      </p:sp>
      <p:sp>
        <p:nvSpPr>
          <p:cNvPr id="21" name="Пункт списка…">
            <a:extLst>
              <a:ext uri="{FF2B5EF4-FFF2-40B4-BE49-F238E27FC236}">
                <a16:creationId xmlns:a16="http://schemas.microsoft.com/office/drawing/2014/main" id="{F190AD85-2DED-5C4F-85AE-D2C6804AB996}"/>
              </a:ext>
            </a:extLst>
          </p:cNvPr>
          <p:cNvSpPr txBox="1"/>
          <p:nvPr/>
        </p:nvSpPr>
        <p:spPr>
          <a:xfrm>
            <a:off x="510438" y="1503938"/>
            <a:ext cx="12012558" cy="66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Пример: Классификация рукописных цифр.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C027CEF-C219-2641-B0CB-3F453C4BC8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" t="5872" r="81665" b="78445"/>
          <a:stretch/>
        </p:blipFill>
        <p:spPr>
          <a:xfrm>
            <a:off x="537455" y="3337774"/>
            <a:ext cx="2476945" cy="25091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06B698-E5BE-7C4D-8DD4-9771D047B10C}"/>
                  </a:ext>
                </a:extLst>
              </p:cNvPr>
              <p:cNvSpPr txBox="1"/>
              <p:nvPr/>
            </p:nvSpPr>
            <p:spPr>
              <a:xfrm>
                <a:off x="510437" y="2368606"/>
                <a:ext cx="11445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0.00, 0.00, 0.00, 0.00, 0.00, 1.00, 0.00, 0.00, 0.00, 0.00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06B698-E5BE-7C4D-8DD4-9771D047B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2368606"/>
                <a:ext cx="11445343" cy="646331"/>
              </a:xfrm>
              <a:prstGeom prst="rect">
                <a:avLst/>
              </a:prstGeom>
              <a:blipFill>
                <a:blip r:embed="rId5"/>
                <a:stretch>
                  <a:fillRect l="-554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DCFDEA-2F25-0741-BD81-A3141AE9A3DC}"/>
                  </a:ext>
                </a:extLst>
              </p:cNvPr>
              <p:cNvSpPr txBox="1"/>
              <p:nvPr/>
            </p:nvSpPr>
            <p:spPr>
              <a:xfrm>
                <a:off x="538095" y="6203284"/>
                <a:ext cx="12051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0.03, 0.01, 0.14, 0.20, 0.09, 0.35, 0.13, 0.03, 0.01, 0.01</m:t>
                          </m:r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DCFDEA-2F25-0741-BD81-A3141AE9A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5" y="6203284"/>
                <a:ext cx="12051266" cy="646331"/>
              </a:xfrm>
              <a:prstGeom prst="rect">
                <a:avLst/>
              </a:prstGeom>
              <a:blipFill>
                <a:blip r:embed="rId6"/>
                <a:stretch>
                  <a:fillRect l="-526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4A50BC-9C6F-284C-867C-FCF346D3B940}"/>
                  </a:ext>
                </a:extLst>
              </p:cNvPr>
              <p:cNvSpPr txBox="1"/>
              <p:nvPr/>
            </p:nvSpPr>
            <p:spPr>
              <a:xfrm>
                <a:off x="3524066" y="3874019"/>
                <a:ext cx="9785998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𝛨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=−1.00∗</m:t>
                      </m:r>
                      <m:func>
                        <m:funcPr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0.35</m:t>
                          </m:r>
                        </m:e>
                      </m:func>
                    </m:oMath>
                  </m:oMathPara>
                </a14:m>
                <a:endParaRPr lang="ru-RU" sz="3600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4A50BC-9C6F-284C-867C-FCF346D3B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066" y="3874019"/>
                <a:ext cx="9785998" cy="1436612"/>
              </a:xfrm>
              <a:prstGeom prst="rect">
                <a:avLst/>
              </a:prstGeom>
              <a:blipFill>
                <a:blip r:embed="rId7"/>
                <a:stretch>
                  <a:fillRect l="-518" t="-135088" b="-189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973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732572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Относительная энтропия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A11B86FE-845A-1147-BE03-7E066CF4163C}"/>
              </a:ext>
            </a:extLst>
          </p:cNvPr>
          <p:cNvSpPr txBox="1"/>
          <p:nvPr/>
        </p:nvSpPr>
        <p:spPr>
          <a:xfrm>
            <a:off x="510437" y="1968538"/>
            <a:ext cx="12012558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Дивергенция </a:t>
            </a:r>
            <a:r>
              <a:rPr lang="ru-RU" b="0" dirty="0" err="1"/>
              <a:t>Кульбака-Лейблера</a:t>
            </a:r>
            <a:r>
              <a:rPr lang="ru-RU" b="0" dirty="0"/>
              <a:t> или относительная энтропия — это величина потерь информации при переходе от одной системы к другой.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E64002-B1C1-184E-B26F-9EEC2CEF2850}"/>
                  </a:ext>
                </a:extLst>
              </p:cNvPr>
              <p:cNvSpPr txBox="1"/>
              <p:nvPr/>
            </p:nvSpPr>
            <p:spPr>
              <a:xfrm>
                <a:off x="2209654" y="4308663"/>
                <a:ext cx="8585492" cy="1990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E64002-B1C1-184E-B26F-9EEC2CEF2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654" y="4308663"/>
                <a:ext cx="8585492" cy="1990610"/>
              </a:xfrm>
              <a:prstGeom prst="rect">
                <a:avLst/>
              </a:prstGeom>
              <a:blipFill>
                <a:blip r:embed="rId4"/>
                <a:stretch>
                  <a:fillRect l="-13294" t="-70253" b="-1354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ункт списка…">
                <a:extLst>
                  <a:ext uri="{FF2B5EF4-FFF2-40B4-BE49-F238E27FC236}">
                    <a16:creationId xmlns:a16="http://schemas.microsoft.com/office/drawing/2014/main" id="{0282B974-CF4C-CF4A-A8D0-1BB292F196BE}"/>
                  </a:ext>
                </a:extLst>
              </p:cNvPr>
              <p:cNvSpPr txBox="1"/>
              <p:nvPr/>
            </p:nvSpPr>
            <p:spPr>
              <a:xfrm>
                <a:off x="510437" y="6507476"/>
                <a:ext cx="12012558" cy="195842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Когда мы минимизируем кросс-энтропию </a:t>
                </a:r>
                <a14:m>
                  <m:oMath xmlns:m="http://schemas.openxmlformats.org/officeDocument/2006/math">
                    <m:r>
                      <a:rPr lang="el-GR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𝛨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ru-RU" b="0" dirty="0"/>
                  <a:t> по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/>
                  <a:t> — </a:t>
                </a:r>
                <a14:m>
                  <m:oMath xmlns:m="http://schemas.openxmlformats.org/officeDocument/2006/math">
                    <m:r>
                      <a:rPr lang="el-GR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𝛨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ru-RU" b="0" dirty="0"/>
                  <a:t> константа! Поэтому мы одновременно минимизируем и расстояние </a:t>
                </a:r>
                <a:r>
                  <a:rPr lang="ru-RU" b="0" dirty="0" err="1"/>
                  <a:t>Кульбака-Лейблера</a:t>
                </a:r>
                <a:r>
                  <a:rPr lang="ru-RU" b="0" dirty="0"/>
                  <a:t>.</a:t>
                </a:r>
              </a:p>
            </p:txBody>
          </p:sp>
        </mc:Choice>
        <mc:Fallback>
          <p:sp>
            <p:nvSpPr>
              <p:cNvPr id="16" name="Пункт списка…">
                <a:extLst>
                  <a:ext uri="{FF2B5EF4-FFF2-40B4-BE49-F238E27FC236}">
                    <a16:creationId xmlns:a16="http://schemas.microsoft.com/office/drawing/2014/main" id="{0282B974-CF4C-CF4A-A8D0-1BB292F19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6507476"/>
                <a:ext cx="12012558" cy="1958421"/>
              </a:xfrm>
              <a:prstGeom prst="rect">
                <a:avLst/>
              </a:prstGeom>
              <a:blipFill>
                <a:blip r:embed="rId5"/>
                <a:stretch>
                  <a:fillRect l="-1373" b="-705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229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10437" y="2223103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Граф вычислений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Перекрестная энтропия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Трюки с </a:t>
            </a:r>
            <a:r>
              <a:rPr lang="en-US" dirty="0" err="1"/>
              <a:t>softmax</a:t>
            </a:r>
            <a:endParaRPr lang="ru-RU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модуль </a:t>
            </a:r>
            <a:r>
              <a:rPr lang="en-US" b="0" dirty="0"/>
              <a:t>Module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r>
              <a:rPr lang="en-US" b="0" dirty="0"/>
              <a:t>:</a:t>
            </a:r>
            <a:r>
              <a:rPr lang="ru-RU" b="0" dirty="0"/>
              <a:t> первая </a:t>
            </a:r>
            <a:r>
              <a:rPr lang="ru-RU" b="0" dirty="0" err="1"/>
              <a:t>нейросеть</a:t>
            </a:r>
            <a:endParaRPr b="0" dirty="0"/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8B6344D-B252-6A49-AD3C-0E6E93A17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E0424E87-5A89-8348-AABF-82C8B8ADC780}"/>
              </a:ext>
            </a:extLst>
          </p:cNvPr>
          <p:cNvSpPr txBox="1"/>
          <p:nvPr/>
        </p:nvSpPr>
        <p:spPr>
          <a:xfrm>
            <a:off x="510437" y="155944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</a:p>
        </p:txBody>
      </p:sp>
    </p:spTree>
    <p:extLst>
      <p:ext uri="{BB962C8B-B14F-4D97-AF65-F5344CB8AC3E}">
        <p14:creationId xmlns:p14="http://schemas.microsoft.com/office/powerpoint/2010/main" val="445213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48474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Функция </a:t>
            </a:r>
            <a:r>
              <a:rPr lang="en-GB" dirty="0" err="1"/>
              <a:t>softmax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ункт списка…">
                <a:extLst>
                  <a:ext uri="{FF2B5EF4-FFF2-40B4-BE49-F238E27FC236}">
                    <a16:creationId xmlns:a16="http://schemas.microsoft.com/office/drawing/2014/main" id="{0282B974-CF4C-CF4A-A8D0-1BB292F196BE}"/>
                  </a:ext>
                </a:extLst>
              </p:cNvPr>
              <p:cNvSpPr txBox="1"/>
              <p:nvPr/>
            </p:nvSpPr>
            <p:spPr>
              <a:xfrm>
                <a:off x="510437" y="3584872"/>
                <a:ext cx="12012558" cy="195842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t">
                <a:spAutoFit/>
              </a:bodyPr>
              <a:lstStyle/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Какие могут быть проблемы?</a:t>
                </a:r>
              </a:p>
              <a:p>
                <a:pPr algn="l" defTabSz="355600">
                  <a:lnSpc>
                    <a:spcPct val="150000"/>
                  </a:lnSpc>
                  <a:buSzPct val="100000"/>
                  <a:defRPr sz="2800">
                    <a:solidFill>
                      <a:srgbClr val="35545C"/>
                    </a:solidFill>
                  </a:defRPr>
                </a:pPr>
                <a:r>
                  <a:rPr lang="ru-RU" b="0" dirty="0"/>
                  <a:t>При относительно небольших абсолютных значениях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sz="28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sup>
                    </m:sSup>
                  </m:oMath>
                </a14:m>
                <a:r>
                  <a:rPr lang="ar-AE" b="0" dirty="0"/>
                  <a:t> </a:t>
                </a:r>
                <a:r>
                  <a:rPr lang="ru-RU" b="0" dirty="0"/>
                  <a:t>может оказаться слишком большим или слишком маленьким.</a:t>
                </a:r>
              </a:p>
            </p:txBody>
          </p:sp>
        </mc:Choice>
        <mc:Fallback>
          <p:sp>
            <p:nvSpPr>
              <p:cNvPr id="16" name="Пункт списка…">
                <a:extLst>
                  <a:ext uri="{FF2B5EF4-FFF2-40B4-BE49-F238E27FC236}">
                    <a16:creationId xmlns:a16="http://schemas.microsoft.com/office/drawing/2014/main" id="{0282B974-CF4C-CF4A-A8D0-1BB292F19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" y="3584872"/>
                <a:ext cx="12012558" cy="1958421"/>
              </a:xfrm>
              <a:prstGeom prst="rect">
                <a:avLst/>
              </a:prstGeom>
              <a:blipFill>
                <a:blip r:embed="rId4"/>
                <a:stretch>
                  <a:fillRect l="-1373" b="-77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BFE7F3-FFBF-214B-8DE0-1C66E0D35EC5}"/>
                  </a:ext>
                </a:extLst>
              </p:cNvPr>
              <p:cNvSpPr txBox="1"/>
              <p:nvPr/>
            </p:nvSpPr>
            <p:spPr>
              <a:xfrm>
                <a:off x="4155668" y="1744286"/>
                <a:ext cx="4693464" cy="127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BFE7F3-FFBF-214B-8DE0-1C66E0D35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68" y="1744286"/>
                <a:ext cx="4693464" cy="1277401"/>
              </a:xfrm>
              <a:prstGeom prst="rect">
                <a:avLst/>
              </a:prstGeom>
              <a:blipFill>
                <a:blip r:embed="rId5"/>
                <a:stretch>
                  <a:fillRect l="-1887" t="-21569" b="-104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074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385842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Трюк первый</a:t>
            </a:r>
          </a:p>
        </p:txBody>
      </p:sp>
      <p:sp>
        <p:nvSpPr>
          <p:cNvPr id="16" name="Пункт списка…">
            <a:extLst>
              <a:ext uri="{FF2B5EF4-FFF2-40B4-BE49-F238E27FC236}">
                <a16:creationId xmlns:a16="http://schemas.microsoft.com/office/drawing/2014/main" id="{0282B974-CF4C-CF4A-A8D0-1BB292F196BE}"/>
              </a:ext>
            </a:extLst>
          </p:cNvPr>
          <p:cNvSpPr txBox="1"/>
          <p:nvPr/>
        </p:nvSpPr>
        <p:spPr>
          <a:xfrm>
            <a:off x="510437" y="4947430"/>
            <a:ext cx="12012558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При изменении всего вектора на одну и ту же константу значение функции не меняется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Почему это хорошо?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BFE7F3-FFBF-214B-8DE0-1C66E0D35EC5}"/>
                  </a:ext>
                </a:extLst>
              </p:cNvPr>
              <p:cNvSpPr txBox="1"/>
              <p:nvPr/>
            </p:nvSpPr>
            <p:spPr>
              <a:xfrm>
                <a:off x="4155668" y="1744286"/>
                <a:ext cx="4693464" cy="127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BFE7F3-FFBF-214B-8DE0-1C66E0D35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68" y="1744286"/>
                <a:ext cx="4693464" cy="1277401"/>
              </a:xfrm>
              <a:prstGeom prst="rect">
                <a:avLst/>
              </a:prstGeom>
              <a:blipFill>
                <a:blip r:embed="rId4"/>
                <a:stretch>
                  <a:fillRect l="-1887" t="-21569" b="-104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C4E3C3-BDAC-3649-BAA8-8A74D5798A60}"/>
                  </a:ext>
                </a:extLst>
              </p:cNvPr>
              <p:cNvSpPr txBox="1"/>
              <p:nvPr/>
            </p:nvSpPr>
            <p:spPr>
              <a:xfrm>
                <a:off x="1431332" y="3283580"/>
                <a:ext cx="10142135" cy="128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ru-R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с</m:t>
                          </m:r>
                        </m:e>
                      </m:d>
                      <m:r>
                        <a:rPr lang="ru-RU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ru-R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с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C4E3C3-BDAC-3649-BAA8-8A74D5798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32" y="3283580"/>
                <a:ext cx="10142135" cy="1282146"/>
              </a:xfrm>
              <a:prstGeom prst="rect">
                <a:avLst/>
              </a:prstGeom>
              <a:blipFill>
                <a:blip r:embed="rId5"/>
                <a:stretch>
                  <a:fillRect l="-626" t="-21569" b="-10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32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370774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Трюк второй</a:t>
            </a:r>
          </a:p>
        </p:txBody>
      </p:sp>
      <p:sp>
        <p:nvSpPr>
          <p:cNvPr id="16" name="Пункт списка…">
            <a:extLst>
              <a:ext uri="{FF2B5EF4-FFF2-40B4-BE49-F238E27FC236}">
                <a16:creationId xmlns:a16="http://schemas.microsoft.com/office/drawing/2014/main" id="{0282B974-CF4C-CF4A-A8D0-1BB292F196BE}"/>
              </a:ext>
            </a:extLst>
          </p:cNvPr>
          <p:cNvSpPr txBox="1"/>
          <p:nvPr/>
        </p:nvSpPr>
        <p:spPr>
          <a:xfrm>
            <a:off x="510437" y="4947430"/>
            <a:ext cx="12012558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При вычислении кросс-энтропии мы считаем логарифм от выходов сети.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Какие могут быть проблемы?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BFE7F3-FFBF-214B-8DE0-1C66E0D35EC5}"/>
                  </a:ext>
                </a:extLst>
              </p:cNvPr>
              <p:cNvSpPr txBox="1"/>
              <p:nvPr/>
            </p:nvSpPr>
            <p:spPr>
              <a:xfrm>
                <a:off x="4155668" y="1744286"/>
                <a:ext cx="4693464" cy="127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BFE7F3-FFBF-214B-8DE0-1C66E0D35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68" y="1744286"/>
                <a:ext cx="4693464" cy="1277401"/>
              </a:xfrm>
              <a:prstGeom prst="rect">
                <a:avLst/>
              </a:prstGeom>
              <a:blipFill>
                <a:blip r:embed="rId4"/>
                <a:stretch>
                  <a:fillRect l="-1887" t="-21569" b="-104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5E115-5CFF-DB41-A11B-6C5DBBC52921}"/>
                  </a:ext>
                </a:extLst>
              </p:cNvPr>
              <p:cNvSpPr txBox="1"/>
              <p:nvPr/>
            </p:nvSpPr>
            <p:spPr>
              <a:xfrm>
                <a:off x="3545613" y="3272381"/>
                <a:ext cx="5942204" cy="127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5E115-5CFF-DB41-A11B-6C5DBBC5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13" y="3272381"/>
                <a:ext cx="5942204" cy="1277401"/>
              </a:xfrm>
              <a:prstGeom prst="rect">
                <a:avLst/>
              </a:prstGeom>
              <a:blipFill>
                <a:blip r:embed="rId5"/>
                <a:stretch>
                  <a:fillRect l="-1493" t="-22772" b="-106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104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3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370774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Трюк второй</a:t>
            </a:r>
          </a:p>
        </p:txBody>
      </p:sp>
      <p:sp>
        <p:nvSpPr>
          <p:cNvPr id="16" name="Пункт списка…">
            <a:extLst>
              <a:ext uri="{FF2B5EF4-FFF2-40B4-BE49-F238E27FC236}">
                <a16:creationId xmlns:a16="http://schemas.microsoft.com/office/drawing/2014/main" id="{0282B974-CF4C-CF4A-A8D0-1BB292F196BE}"/>
              </a:ext>
            </a:extLst>
          </p:cNvPr>
          <p:cNvSpPr txBox="1"/>
          <p:nvPr/>
        </p:nvSpPr>
        <p:spPr>
          <a:xfrm>
            <a:off x="510437" y="4947430"/>
            <a:ext cx="12012558" cy="1958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При вычислении кросс-энтропии мы считаем логарифм от выходов сети.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Какие могут быть проблемы?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BFE7F3-FFBF-214B-8DE0-1C66E0D35EC5}"/>
                  </a:ext>
                </a:extLst>
              </p:cNvPr>
              <p:cNvSpPr txBox="1"/>
              <p:nvPr/>
            </p:nvSpPr>
            <p:spPr>
              <a:xfrm>
                <a:off x="4155668" y="1744286"/>
                <a:ext cx="4693464" cy="1277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BFE7F3-FFBF-214B-8DE0-1C66E0D35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668" y="1744286"/>
                <a:ext cx="4693464" cy="1277401"/>
              </a:xfrm>
              <a:prstGeom prst="rect">
                <a:avLst/>
              </a:prstGeom>
              <a:blipFill>
                <a:blip r:embed="rId4"/>
                <a:stretch>
                  <a:fillRect l="-1887" t="-21569" b="-104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5E115-5CFF-DB41-A11B-6C5DBBC52921}"/>
                  </a:ext>
                </a:extLst>
              </p:cNvPr>
              <p:cNvSpPr txBox="1"/>
              <p:nvPr/>
            </p:nvSpPr>
            <p:spPr>
              <a:xfrm>
                <a:off x="1840692" y="3272381"/>
                <a:ext cx="9352047" cy="143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5E115-5CFF-DB41-A11B-6C5DBBC5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92" y="3272381"/>
                <a:ext cx="9352047" cy="1436612"/>
              </a:xfrm>
              <a:prstGeom prst="rect">
                <a:avLst/>
              </a:prstGeom>
              <a:blipFill>
                <a:blip r:embed="rId5"/>
                <a:stretch>
                  <a:fillRect l="-814" t="-135088" r="-1764" b="-188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932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4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10437" y="2223103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Граф вычислений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Перекрестная энтропия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Трюки с </a:t>
            </a:r>
            <a:r>
              <a:rPr lang="en-US" b="0" dirty="0" err="1"/>
              <a:t>softmax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Практика: модуль </a:t>
            </a:r>
            <a:r>
              <a:rPr lang="en-US" dirty="0"/>
              <a:t>Module</a:t>
            </a:r>
            <a:endParaRPr lang="ru-RU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Практика</a:t>
            </a:r>
            <a:r>
              <a:rPr lang="en-US" dirty="0"/>
              <a:t>:</a:t>
            </a:r>
            <a:r>
              <a:rPr lang="ru-RU" dirty="0"/>
              <a:t> первая </a:t>
            </a:r>
            <a:r>
              <a:rPr lang="ru-RU" dirty="0" err="1"/>
              <a:t>нейросеть</a:t>
            </a:r>
            <a:endParaRPr dirty="0"/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8B6344D-B252-6A49-AD3C-0E6E93A17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E0424E87-5A89-8348-AABF-82C8B8ADC780}"/>
              </a:ext>
            </a:extLst>
          </p:cNvPr>
          <p:cNvSpPr txBox="1"/>
          <p:nvPr/>
        </p:nvSpPr>
        <p:spPr>
          <a:xfrm>
            <a:off x="510437" y="155944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</a:p>
        </p:txBody>
      </p:sp>
    </p:spTree>
    <p:extLst>
      <p:ext uri="{BB962C8B-B14F-4D97-AF65-F5344CB8AC3E}">
        <p14:creationId xmlns:p14="http://schemas.microsoft.com/office/powerpoint/2010/main" val="3847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9004299"/>
            <a:ext cx="365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1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10437" y="2223103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Граф вычислений</a:t>
            </a:r>
            <a:endParaRPr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Перекрестная энтропия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Трюки с </a:t>
            </a:r>
            <a:r>
              <a:rPr lang="en-US" b="0" dirty="0" err="1"/>
              <a:t>softmax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модуль </a:t>
            </a:r>
            <a:r>
              <a:rPr lang="en-US" b="0" dirty="0"/>
              <a:t>Module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r>
              <a:rPr lang="en-US" b="0" dirty="0"/>
              <a:t>:</a:t>
            </a:r>
            <a:r>
              <a:rPr lang="ru-RU" b="0" dirty="0"/>
              <a:t> первая </a:t>
            </a:r>
            <a:r>
              <a:rPr lang="ru-RU" b="0" dirty="0" err="1"/>
              <a:t>нейросеть</a:t>
            </a:r>
            <a:endParaRPr b="0" dirty="0"/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8B6344D-B252-6A49-AD3C-0E6E93A17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E0424E87-5A89-8348-AABF-82C8B8ADC780}"/>
              </a:ext>
            </a:extLst>
          </p:cNvPr>
          <p:cNvSpPr txBox="1"/>
          <p:nvPr/>
        </p:nvSpPr>
        <p:spPr>
          <a:xfrm>
            <a:off x="510437" y="155944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</a:p>
        </p:txBody>
      </p:sp>
    </p:spTree>
    <p:extLst>
      <p:ext uri="{BB962C8B-B14F-4D97-AF65-F5344CB8AC3E}">
        <p14:creationId xmlns:p14="http://schemas.microsoft.com/office/powerpoint/2010/main" val="2869220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Спасибо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за внимание!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77B25-C9DA-0540-858E-CC73C2B39FFF}"/>
              </a:ext>
            </a:extLst>
          </p:cNvPr>
          <p:cNvSpPr txBox="1"/>
          <p:nvPr/>
        </p:nvSpPr>
        <p:spPr>
          <a:xfrm>
            <a:off x="4137810" y="8189377"/>
            <a:ext cx="4729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0" dirty="0"/>
              <a:t>Изображение с сайта </a:t>
            </a:r>
            <a:r>
              <a:rPr lang="en-US" sz="1600" b="0" dirty="0"/>
              <a:t>https://</a:t>
            </a:r>
            <a:r>
              <a:rPr lang="en-US" sz="1600" b="0" dirty="0" err="1"/>
              <a:t>pytorch.org</a:t>
            </a:r>
            <a:r>
              <a:rPr lang="en-US" sz="1600" b="0" dirty="0"/>
              <a:t>/about/</a:t>
            </a:r>
            <a:endParaRPr lang="ru-RU" sz="16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47E28-3844-2246-A9A6-D817BC49E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2" y="1419538"/>
            <a:ext cx="11253536" cy="6332073"/>
          </a:xfrm>
          <a:prstGeom prst="rect">
            <a:avLst/>
          </a:prstGeom>
        </p:spPr>
      </p:pic>
      <p:pic>
        <p:nvPicPr>
          <p:cNvPr id="11" name="0222.png" descr="0222.png">
            <a:extLst>
              <a:ext uri="{FF2B5EF4-FFF2-40B4-BE49-F238E27FC236}">
                <a16:creationId xmlns:a16="http://schemas.microsoft.com/office/drawing/2014/main" id="{4D403835-1C23-3947-A8FF-0A49FC375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D3340F42-7176-844C-A4FE-F22497D10392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EAAC4502-840A-984C-9B07-4962FEE8D72E}"/>
              </a:ext>
            </a:extLst>
          </p:cNvPr>
          <p:cNvSpPr txBox="1"/>
          <p:nvPr/>
        </p:nvSpPr>
        <p:spPr>
          <a:xfrm>
            <a:off x="510437" y="155944"/>
            <a:ext cx="823783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Граф вычислений в </a:t>
            </a:r>
            <a:r>
              <a:rPr lang="en-GB" dirty="0" err="1"/>
              <a:t>PyTorch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03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4C64B-CC0E-5B4D-9671-AF6EBC67A9BC}"/>
              </a:ext>
            </a:extLst>
          </p:cNvPr>
          <p:cNvSpPr txBox="1"/>
          <p:nvPr/>
        </p:nvSpPr>
        <p:spPr>
          <a:xfrm>
            <a:off x="2770449" y="8189377"/>
            <a:ext cx="7463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0" dirty="0"/>
              <a:t>Изображение с сайта </a:t>
            </a:r>
            <a:r>
              <a:rPr lang="en-US" sz="1600" b="0" dirty="0"/>
              <a:t>https://</a:t>
            </a:r>
            <a:r>
              <a:rPr lang="en-US" sz="1600" b="0" dirty="0" err="1"/>
              <a:t>www.tensorflow.org</a:t>
            </a:r>
            <a:r>
              <a:rPr lang="en-US" sz="1600" b="0" dirty="0"/>
              <a:t>/</a:t>
            </a:r>
            <a:r>
              <a:rPr lang="en-US" sz="1600" b="0" dirty="0" err="1"/>
              <a:t>programmers_guide</a:t>
            </a:r>
            <a:r>
              <a:rPr lang="en-US" sz="1600" b="0" dirty="0"/>
              <a:t>/graphs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43558-AEFE-0B42-982A-D7C33A8E4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26" y="1405963"/>
            <a:ext cx="3681549" cy="6544977"/>
          </a:xfrm>
          <a:prstGeom prst="rect">
            <a:avLst/>
          </a:prstGeom>
        </p:spPr>
      </p:pic>
      <p:pic>
        <p:nvPicPr>
          <p:cNvPr id="11" name="0222.png" descr="0222.png">
            <a:extLst>
              <a:ext uri="{FF2B5EF4-FFF2-40B4-BE49-F238E27FC236}">
                <a16:creationId xmlns:a16="http://schemas.microsoft.com/office/drawing/2014/main" id="{8443CB11-0660-5446-80D4-989A5232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45712016-0124-2940-BF9A-432FC5C1DD8B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4" name="Заголовок слайда">
            <a:extLst>
              <a:ext uri="{FF2B5EF4-FFF2-40B4-BE49-F238E27FC236}">
                <a16:creationId xmlns:a16="http://schemas.microsoft.com/office/drawing/2014/main" id="{C56E54A5-BA1C-1941-96BB-DAC7FA8125CF}"/>
              </a:ext>
            </a:extLst>
          </p:cNvPr>
          <p:cNvSpPr txBox="1"/>
          <p:nvPr/>
        </p:nvSpPr>
        <p:spPr>
          <a:xfrm>
            <a:off x="510437" y="155944"/>
            <a:ext cx="823783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Граф вычислений в </a:t>
            </a:r>
            <a:r>
              <a:rPr lang="en-GB" dirty="0" err="1"/>
              <a:t>PyTorch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5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1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CCB7ADFB-7173-C545-9BC4-358D492B4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Алексей Иванов, ведущий специалист">
            <a:extLst>
              <a:ext uri="{FF2B5EF4-FFF2-40B4-BE49-F238E27FC236}">
                <a16:creationId xmlns:a16="http://schemas.microsoft.com/office/drawing/2014/main" id="{E96595E3-1A69-5E4B-A5A1-E3460ED9C2EE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CFBC047D-3EC0-794D-970F-8557EC466A95}"/>
              </a:ext>
            </a:extLst>
          </p:cNvPr>
          <p:cNvSpPr txBox="1"/>
          <p:nvPr/>
        </p:nvSpPr>
        <p:spPr>
          <a:xfrm>
            <a:off x="510437" y="155944"/>
            <a:ext cx="723435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Разница между графами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D3D2EFFD-2664-514E-8F04-B7E45DC0006E}"/>
              </a:ext>
            </a:extLst>
          </p:cNvPr>
          <p:cNvSpPr txBox="1"/>
          <p:nvPr/>
        </p:nvSpPr>
        <p:spPr>
          <a:xfrm>
            <a:off x="510437" y="2223103"/>
            <a:ext cx="9466418" cy="389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Динамический: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Память выделяется динамически</a:t>
            </a:r>
          </a:p>
          <a:p>
            <a:pPr marL="514350" indent="-51435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Объекты могут иметь произвольный размер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Статический:</a:t>
            </a:r>
          </a:p>
          <a:p>
            <a:pPr marL="457200" indent="-45720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Память выделяется при описании графа</a:t>
            </a:r>
          </a:p>
          <a:p>
            <a:pPr marL="457200" indent="-457200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sz="2800" b="0" dirty="0"/>
              <a:t>Можно оптимизировать за счет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235868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n-US" dirty="0"/>
              <a:t>2</a:t>
            </a:r>
            <a:r>
              <a:rPr dirty="0"/>
              <a:t> </a:t>
            </a:r>
          </a:p>
        </p:txBody>
      </p:sp>
      <p:sp>
        <p:nvSpPr>
          <p:cNvPr id="134" name="Алексей Иванов, ведущий специалист"/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Пункт списка…">
            <a:extLst>
              <a:ext uri="{FF2B5EF4-FFF2-40B4-BE49-F238E27FC236}">
                <a16:creationId xmlns:a16="http://schemas.microsoft.com/office/drawing/2014/main" id="{7FAD0522-9249-2F4D-9371-55187650F73A}"/>
              </a:ext>
            </a:extLst>
          </p:cNvPr>
          <p:cNvSpPr txBox="1"/>
          <p:nvPr/>
        </p:nvSpPr>
        <p:spPr>
          <a:xfrm>
            <a:off x="510437" y="2223103"/>
            <a:ext cx="10755523" cy="3251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Граф вычислений</a:t>
            </a:r>
            <a:endParaRPr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dirty="0"/>
              <a:t>Перекрестная энтропия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Трюки с </a:t>
            </a:r>
            <a:r>
              <a:rPr lang="en-US" b="0" dirty="0" err="1"/>
              <a:t>softmax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Практика: модуль </a:t>
            </a:r>
            <a:r>
              <a:rPr lang="en-US" b="0" dirty="0"/>
              <a:t>Module</a:t>
            </a:r>
            <a:endParaRPr lang="ru-RU" b="0" dirty="0"/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Практика</a:t>
            </a:r>
            <a:r>
              <a:rPr lang="en-US" b="0" dirty="0"/>
              <a:t>:</a:t>
            </a:r>
            <a:r>
              <a:rPr lang="ru-RU" b="0" dirty="0"/>
              <a:t> первая </a:t>
            </a:r>
            <a:r>
              <a:rPr lang="ru-RU" b="0" dirty="0" err="1"/>
              <a:t>нейросеть</a:t>
            </a:r>
            <a:endParaRPr b="0" dirty="0"/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8B6344D-B252-6A49-AD3C-0E6E93A17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Заголовок слайда">
            <a:extLst>
              <a:ext uri="{FF2B5EF4-FFF2-40B4-BE49-F238E27FC236}">
                <a16:creationId xmlns:a16="http://schemas.microsoft.com/office/drawing/2014/main" id="{E0424E87-5A89-8348-AABF-82C8B8ADC780}"/>
              </a:ext>
            </a:extLst>
          </p:cNvPr>
          <p:cNvSpPr txBox="1"/>
          <p:nvPr/>
        </p:nvSpPr>
        <p:spPr>
          <a:xfrm>
            <a:off x="510437" y="155944"/>
            <a:ext cx="486351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План на сегодня</a:t>
            </a:r>
          </a:p>
        </p:txBody>
      </p:sp>
    </p:spTree>
    <p:extLst>
      <p:ext uri="{BB962C8B-B14F-4D97-AF65-F5344CB8AC3E}">
        <p14:creationId xmlns:p14="http://schemas.microsoft.com/office/powerpoint/2010/main" val="254363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ункт списка…">
            <a:extLst>
              <a:ext uri="{FF2B5EF4-FFF2-40B4-BE49-F238E27FC236}">
                <a16:creationId xmlns:a16="http://schemas.microsoft.com/office/drawing/2014/main" id="{C0ADA42D-3FB5-2447-8016-4B9FA47D53D3}"/>
              </a:ext>
            </a:extLst>
          </p:cNvPr>
          <p:cNvSpPr txBox="1"/>
          <p:nvPr/>
        </p:nvSpPr>
        <p:spPr>
          <a:xfrm>
            <a:off x="510437" y="1968538"/>
            <a:ext cx="12012558" cy="389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Сведения, воспринимаемые человеком и (или) специальными устройствами как отражение фактов материального или духовного мира в процессе коммуникации (ГОСТ 7.0-99).</a:t>
            </a:r>
          </a:p>
          <a:p>
            <a:pPr marL="555625" indent="-555625" algn="l" defTabSz="355600">
              <a:lnSpc>
                <a:spcPct val="150000"/>
              </a:lnSpc>
              <a:buSzPct val="100000"/>
              <a:buAutoNum type="arabicPeriod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Знания о предметах, фактах, идеях и т. д., которыми могут обмениваться люди в рамках конкретного контекста (</a:t>
            </a:r>
            <a:r>
              <a:rPr lang="en-US" b="0" dirty="0"/>
              <a:t>ISO/IEC 10746-2:1996);</a:t>
            </a:r>
          </a:p>
        </p:txBody>
      </p:sp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0C3401EA-6D01-9540-ADAB-7B897CA1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D65DFFC5-5CC8-D543-814F-FBBDBDAA1F67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06518A34-C581-3C40-AE12-780AFDF663B0}"/>
              </a:ext>
            </a:extLst>
          </p:cNvPr>
          <p:cNvSpPr txBox="1"/>
          <p:nvPr/>
        </p:nvSpPr>
        <p:spPr>
          <a:xfrm>
            <a:off x="510437" y="155944"/>
            <a:ext cx="387445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1336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510438" y="8996938"/>
            <a:ext cx="35907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2</a:t>
            </a:r>
            <a:r>
              <a:rPr dirty="0"/>
              <a:t> </a:t>
            </a: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0222.png" descr="0222.png">
            <a:extLst>
              <a:ext uri="{FF2B5EF4-FFF2-40B4-BE49-F238E27FC236}">
                <a16:creationId xmlns:a16="http://schemas.microsoft.com/office/drawing/2014/main" id="{8A77BF8D-9D73-9A4F-8541-BF514B1C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443" y="33391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Алексей Иванов, ведущий специалист">
            <a:extLst>
              <a:ext uri="{FF2B5EF4-FFF2-40B4-BE49-F238E27FC236}">
                <a16:creationId xmlns:a16="http://schemas.microsoft.com/office/drawing/2014/main" id="{104A12A4-75F7-0942-92C9-601DA4F239BD}"/>
              </a:ext>
            </a:extLst>
          </p:cNvPr>
          <p:cNvSpPr txBox="1"/>
          <p:nvPr/>
        </p:nvSpPr>
        <p:spPr>
          <a:xfrm>
            <a:off x="1145438" y="9055805"/>
            <a:ext cx="35169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Артур Кадурин, </a:t>
            </a:r>
            <a:r>
              <a:rPr lang="en-US" dirty="0"/>
              <a:t>Insilico Medicine</a:t>
            </a:r>
          </a:p>
        </p:txBody>
      </p:sp>
      <p:sp>
        <p:nvSpPr>
          <p:cNvPr id="13" name="Заголовок слайда">
            <a:extLst>
              <a:ext uri="{FF2B5EF4-FFF2-40B4-BE49-F238E27FC236}">
                <a16:creationId xmlns:a16="http://schemas.microsoft.com/office/drawing/2014/main" id="{17AB280D-A25A-FC48-AD27-F945D7E18E8A}"/>
              </a:ext>
            </a:extLst>
          </p:cNvPr>
          <p:cNvSpPr txBox="1"/>
          <p:nvPr/>
        </p:nvSpPr>
        <p:spPr>
          <a:xfrm>
            <a:off x="510437" y="155944"/>
            <a:ext cx="72888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Количество информации</a:t>
            </a:r>
          </a:p>
        </p:txBody>
      </p:sp>
      <p:sp>
        <p:nvSpPr>
          <p:cNvPr id="14" name="Пункт списка…">
            <a:extLst>
              <a:ext uri="{FF2B5EF4-FFF2-40B4-BE49-F238E27FC236}">
                <a16:creationId xmlns:a16="http://schemas.microsoft.com/office/drawing/2014/main" id="{A11B86FE-845A-1147-BE03-7E066CF4163C}"/>
              </a:ext>
            </a:extLst>
          </p:cNvPr>
          <p:cNvSpPr txBox="1"/>
          <p:nvPr/>
        </p:nvSpPr>
        <p:spPr>
          <a:xfrm>
            <a:off x="510437" y="1968538"/>
            <a:ext cx="12012558" cy="325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t">
            <a:spAutoFit/>
          </a:bodyPr>
          <a:lstStyle/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Количество информации — это числовая характеристика, отражающая степень неопределенности которая исчезает после получения информации.</a:t>
            </a:r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endParaRPr lang="ru-RU" b="0" dirty="0"/>
          </a:p>
          <a:p>
            <a:pPr algn="l" defTabSz="355600">
              <a:lnSpc>
                <a:spcPct val="150000"/>
              </a:lnSpc>
              <a:buSzPct val="100000"/>
              <a:defRPr sz="2800">
                <a:solidFill>
                  <a:srgbClr val="35545C"/>
                </a:solidFill>
              </a:defRPr>
            </a:pPr>
            <a:r>
              <a:rPr lang="ru-RU" b="0" dirty="0"/>
              <a:t>Можете привести пример?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7571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1113</Words>
  <Application>Microsoft Macintosh PowerPoint</Application>
  <PresentationFormat>Custom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Roboto Bold</vt:lpstr>
      <vt:lpstr>Roboto Regular</vt:lpstr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Artur Kadurin</cp:lastModifiedBy>
  <cp:revision>46</cp:revision>
  <cp:lastPrinted>2018-07-03T16:46:07Z</cp:lastPrinted>
  <dcterms:modified xsi:type="dcterms:W3CDTF">2019-12-11T19:27:23Z</dcterms:modified>
</cp:coreProperties>
</file>