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625600" y="1596248"/>
            <a:ext cx="9753600" cy="3395700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625600" y="5122898"/>
            <a:ext cx="9753600" cy="23548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500"/>
            </a:lvl1pPr>
            <a:lvl2pPr marL="0" indent="487694" algn="ctr">
              <a:buSzTx/>
              <a:buFontTx/>
              <a:buNone/>
              <a:defRPr sz="2500"/>
            </a:lvl2pPr>
            <a:lvl3pPr marL="0" indent="975389" algn="ctr">
              <a:buSzTx/>
              <a:buFontTx/>
              <a:buNone/>
              <a:defRPr sz="2500"/>
            </a:lvl3pPr>
            <a:lvl4pPr marL="0" indent="1463085" algn="ctr">
              <a:buSzTx/>
              <a:buFontTx/>
              <a:buNone/>
              <a:defRPr sz="2500"/>
            </a:lvl4pPr>
            <a:lvl5pPr marL="0" indent="1950780" algn="ctr">
              <a:buSzTx/>
              <a:buFontTx/>
              <a:buNone/>
              <a:defRPr sz="25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9306559" y="519288"/>
            <a:ext cx="2804161" cy="826572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94080" y="519288"/>
            <a:ext cx="8249920" cy="82657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87306" y="2431627"/>
            <a:ext cx="11216642" cy="4057227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87306" y="6527237"/>
            <a:ext cx="11216642" cy="213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500">
                <a:solidFill>
                  <a:srgbClr val="888888"/>
                </a:solidFill>
              </a:defRPr>
            </a:lvl1pPr>
            <a:lvl2pPr marL="0" indent="487694">
              <a:buSzTx/>
              <a:buFontTx/>
              <a:buNone/>
              <a:defRPr sz="2500">
                <a:solidFill>
                  <a:srgbClr val="888888"/>
                </a:solidFill>
              </a:defRPr>
            </a:lvl2pPr>
            <a:lvl3pPr marL="0" indent="975389">
              <a:buSzTx/>
              <a:buFontTx/>
              <a:buNone/>
              <a:defRPr sz="2500">
                <a:solidFill>
                  <a:srgbClr val="888888"/>
                </a:solidFill>
              </a:defRPr>
            </a:lvl3pPr>
            <a:lvl4pPr marL="0" indent="1463085">
              <a:buSzTx/>
              <a:buFontTx/>
              <a:buNone/>
              <a:defRPr sz="2500">
                <a:solidFill>
                  <a:srgbClr val="888888"/>
                </a:solidFill>
              </a:defRPr>
            </a:lvl4pPr>
            <a:lvl5pPr marL="0" indent="1950780">
              <a:buSzTx/>
              <a:buFontTx/>
              <a:buNone/>
              <a:defRPr sz="25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94080" y="2596444"/>
            <a:ext cx="5527041" cy="618857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95774" y="519290"/>
            <a:ext cx="11216641" cy="188524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95774" y="2390987"/>
            <a:ext cx="5501640" cy="117178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500"/>
            </a:lvl1pPr>
            <a:lvl2pPr marL="0" indent="487694">
              <a:buSzTx/>
              <a:buFontTx/>
              <a:buNone/>
              <a:defRPr b="1" sz="2500"/>
            </a:lvl2pPr>
            <a:lvl3pPr marL="0" indent="975389">
              <a:buSzTx/>
              <a:buFontTx/>
              <a:buNone/>
              <a:defRPr b="1" sz="2500"/>
            </a:lvl3pPr>
            <a:lvl4pPr marL="0" indent="1463085">
              <a:buSzTx/>
              <a:buFontTx/>
              <a:buNone/>
              <a:defRPr b="1" sz="2500"/>
            </a:lvl4pPr>
            <a:lvl5pPr marL="0" indent="1950780">
              <a:buSzTx/>
              <a:buFontTx/>
              <a:buNone/>
              <a:defRPr b="1" sz="25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583680" y="2390986"/>
            <a:ext cx="5528735" cy="1171788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5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528733" y="1404338"/>
            <a:ext cx="6583682" cy="693137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 marL="773585" indent="-285890">
              <a:defRPr sz="3400"/>
            </a:lvl2pPr>
            <a:lvl3pPr marL="1307023" indent="-331633">
              <a:defRPr sz="3400"/>
            </a:lvl3pPr>
            <a:lvl4pPr marL="1857886" indent="-394801">
              <a:defRPr sz="3400"/>
            </a:lvl4pPr>
            <a:lvl5pPr marL="2345582" indent="-394801">
              <a:defRPr sz="3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95774" y="2926079"/>
            <a:ext cx="4194386" cy="54209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7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528733" y="1404338"/>
            <a:ext cx="6583682" cy="69313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95774" y="2926079"/>
            <a:ext cx="4194386" cy="5420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00"/>
            </a:lvl1pPr>
            <a:lvl2pPr marL="0" indent="487694">
              <a:buSzTx/>
              <a:buFontTx/>
              <a:buNone/>
              <a:defRPr sz="1700"/>
            </a:lvl2pPr>
            <a:lvl3pPr marL="0" indent="975389">
              <a:buSzTx/>
              <a:buFontTx/>
              <a:buNone/>
              <a:defRPr sz="1700"/>
            </a:lvl3pPr>
            <a:lvl4pPr marL="0" indent="1463085">
              <a:buSzTx/>
              <a:buFontTx/>
              <a:buNone/>
              <a:defRPr sz="1700"/>
            </a:lvl4pPr>
            <a:lvl5pPr marL="0" indent="1950780">
              <a:buSzTx/>
              <a:buFontTx/>
              <a:buNone/>
              <a:defRPr sz="1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94080" y="519290"/>
            <a:ext cx="11216641" cy="188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94080" y="2596444"/>
            <a:ext cx="11216641" cy="618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837111" y="9161027"/>
            <a:ext cx="273610" cy="2775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75389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43848" marR="0" indent="-24384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0558" marR="0" indent="-282863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12132" marR="0" indent="-336742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35274" marR="0" indent="-372189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22970" marR="0" indent="-372189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810665" marR="0" indent="-372189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98359" marR="0" indent="-37218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786054" marR="0" indent="-37218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273751" marR="0" indent="-372188" algn="l" defTabSz="97538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Relationship Id="rId5" Type="http://schemas.openxmlformats.org/officeDocument/2006/relationships/hyperlink" Target="https://mlexplained.com/2018/01/10/an-intuitive-explanation-of-why-batch-normalization-really-works-normalization-in-deep-learning-part-1/" TargetMode="External"/><Relationship Id="rId6" Type="http://schemas.openxmlformats.org/officeDocument/2006/relationships/hyperlink" Target="https://www.youtube.com/watch?v=Xogn6veSyxA&amp;feature=youtu.be&amp;t=325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5"/>
            <a:ext cx="5711608" cy="2319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головок слайда"/>
          <p:cNvSpPr txBox="1"/>
          <p:nvPr/>
        </p:nvSpPr>
        <p:spPr>
          <a:xfrm>
            <a:off x="510438" y="1638300"/>
            <a:ext cx="48765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План на сегодня</a:t>
            </a:r>
          </a:p>
        </p:txBody>
      </p:sp>
      <p:pic>
        <p:nvPicPr>
          <p:cNvPr id="18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188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89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Пункт списка…"/>
          <p:cNvSpPr txBox="1"/>
          <p:nvPr/>
        </p:nvSpPr>
        <p:spPr>
          <a:xfrm>
            <a:off x="549785" y="3413549"/>
            <a:ext cx="10755525" cy="2451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Валидация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Переобучение и 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Нормализация мини-батчами и дропаут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Практика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196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9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Пункт списка…"/>
          <p:cNvSpPr txBox="1"/>
          <p:nvPr/>
        </p:nvSpPr>
        <p:spPr>
          <a:xfrm>
            <a:off x="483421" y="1503938"/>
            <a:ext cx="5002980" cy="1165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Ранняя остановка</a:t>
            </a:r>
          </a:p>
        </p:txBody>
      </p:sp>
      <p:pic>
        <p:nvPicPr>
          <p:cNvPr id="199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6401" y="1181099"/>
            <a:ext cx="7505701" cy="5536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205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0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Пункт списка…"/>
          <p:cNvSpPr txBox="1"/>
          <p:nvPr/>
        </p:nvSpPr>
        <p:spPr>
          <a:xfrm>
            <a:off x="483419" y="1503938"/>
            <a:ext cx="12078925" cy="373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Регуляризация:</a:t>
            </a: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 — это наложение дополнительных ограничений.</a:t>
            </a: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мы можем это сделать?</a:t>
            </a:r>
          </a:p>
        </p:txBody>
      </p:sp>
      <p:pic>
        <p:nvPicPr>
          <p:cNvPr id="2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9182" y="1181100"/>
            <a:ext cx="7312919" cy="2956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214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1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Пункт списка…"/>
          <p:cNvSpPr txBox="1"/>
          <p:nvPr/>
        </p:nvSpPr>
        <p:spPr>
          <a:xfrm>
            <a:off x="483419" y="1503938"/>
            <a:ext cx="12078925" cy="373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Регуляризация:</a:t>
            </a: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 — это наложение дополнительных ограничений.</a:t>
            </a: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мы можем это сделать?</a:t>
            </a:r>
          </a:p>
        </p:txBody>
      </p:sp>
      <p:pic>
        <p:nvPicPr>
          <p:cNvPr id="2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9182" y="1181100"/>
            <a:ext cx="7312919" cy="2956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TextBox 11"/>
          <p:cNvGrpSpPr/>
          <p:nvPr/>
        </p:nvGrpSpPr>
        <p:grpSpPr>
          <a:xfrm>
            <a:off x="2569357" y="4868077"/>
            <a:ext cx="7976735" cy="4626487"/>
            <a:chOff x="0" y="0"/>
            <a:chExt cx="7976734" cy="4626486"/>
          </a:xfrm>
        </p:grpSpPr>
        <p:sp>
          <p:nvSpPr>
            <p:cNvPr id="218" name="Прямоугольник"/>
            <p:cNvSpPr/>
            <p:nvPr/>
          </p:nvSpPr>
          <p:spPr>
            <a:xfrm>
              <a:off x="0" y="-1"/>
              <a:ext cx="7976735" cy="4626488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219" name="Прямоугольник"/>
            <p:cNvSpPr txBox="1"/>
            <p:nvPr/>
          </p:nvSpPr>
          <p:spPr>
            <a:xfrm>
              <a:off x="0" y="-1"/>
              <a:ext cx="7976735" cy="2309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226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2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Пункт списка…"/>
          <p:cNvSpPr txBox="1"/>
          <p:nvPr/>
        </p:nvSpPr>
        <p:spPr>
          <a:xfrm>
            <a:off x="483419" y="1503938"/>
            <a:ext cx="12078925" cy="373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Регуляризация:</a:t>
            </a: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 — это наложение дополнительных ограничений.</a:t>
            </a:r>
          </a:p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мы можем это сделать?</a:t>
            </a:r>
          </a:p>
        </p:txBody>
      </p:sp>
      <p:pic>
        <p:nvPicPr>
          <p:cNvPr id="2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9182" y="1181100"/>
            <a:ext cx="7312919" cy="2956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TextBox 11"/>
          <p:cNvGrpSpPr/>
          <p:nvPr/>
        </p:nvGrpSpPr>
        <p:grpSpPr>
          <a:xfrm>
            <a:off x="2631760" y="4343816"/>
            <a:ext cx="7976735" cy="4643089"/>
            <a:chOff x="0" y="0"/>
            <a:chExt cx="7976734" cy="4643088"/>
          </a:xfrm>
        </p:grpSpPr>
        <p:sp>
          <p:nvSpPr>
            <p:cNvPr id="230" name="Прямоугольник"/>
            <p:cNvSpPr/>
            <p:nvPr/>
          </p:nvSpPr>
          <p:spPr>
            <a:xfrm>
              <a:off x="0" y="-1"/>
              <a:ext cx="7976735" cy="4643089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231" name="Прямоугольник"/>
            <p:cNvSpPr txBox="1"/>
            <p:nvPr/>
          </p:nvSpPr>
          <p:spPr>
            <a:xfrm>
              <a:off x="0" y="-1"/>
              <a:ext cx="7976735" cy="2317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235" name="TextBox 12"/>
          <p:cNvGrpSpPr/>
          <p:nvPr/>
        </p:nvGrpSpPr>
        <p:grpSpPr>
          <a:xfrm>
            <a:off x="7281609" y="6837706"/>
            <a:ext cx="3264483" cy="578686"/>
            <a:chOff x="0" y="0"/>
            <a:chExt cx="3264482" cy="578684"/>
          </a:xfrm>
        </p:grpSpPr>
        <p:sp>
          <p:nvSpPr>
            <p:cNvPr id="233" name="Прямоугольник"/>
            <p:cNvSpPr/>
            <p:nvPr/>
          </p:nvSpPr>
          <p:spPr>
            <a:xfrm>
              <a:off x="0" y="0"/>
              <a:ext cx="3264483" cy="578685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234" name="Текст"/>
            <p:cNvSpPr txBox="1"/>
            <p:nvPr/>
          </p:nvSpPr>
          <p:spPr>
            <a:xfrm>
              <a:off x="0" y="0"/>
              <a:ext cx="3264483" cy="450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238" name="TextBox 13"/>
          <p:cNvGrpSpPr/>
          <p:nvPr/>
        </p:nvGrpSpPr>
        <p:grpSpPr>
          <a:xfrm>
            <a:off x="2569356" y="6837706"/>
            <a:ext cx="3256213" cy="578686"/>
            <a:chOff x="0" y="0"/>
            <a:chExt cx="3256212" cy="578684"/>
          </a:xfrm>
        </p:grpSpPr>
        <p:sp>
          <p:nvSpPr>
            <p:cNvPr id="236" name="Прямоугольник"/>
            <p:cNvSpPr/>
            <p:nvPr/>
          </p:nvSpPr>
          <p:spPr>
            <a:xfrm>
              <a:off x="-1" y="0"/>
              <a:ext cx="3256214" cy="578685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237" name="Текст"/>
            <p:cNvSpPr txBox="1"/>
            <p:nvPr/>
          </p:nvSpPr>
          <p:spPr>
            <a:xfrm>
              <a:off x="-1" y="0"/>
              <a:ext cx="3256214" cy="450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244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4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Пункт списка…"/>
          <p:cNvSpPr txBox="1"/>
          <p:nvPr/>
        </p:nvSpPr>
        <p:spPr>
          <a:xfrm>
            <a:off x="483419" y="1503938"/>
            <a:ext cx="12078925" cy="2450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Способы борьбы: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Ранняя остановка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Регуляризация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Специальные слои</a:t>
            </a:r>
          </a:p>
        </p:txBody>
      </p:sp>
      <p:pic>
        <p:nvPicPr>
          <p:cNvPr id="247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9183" y="1181099"/>
            <a:ext cx="7325619" cy="3648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Заголовок слайда"/>
          <p:cNvSpPr txBox="1"/>
          <p:nvPr/>
        </p:nvSpPr>
        <p:spPr>
          <a:xfrm>
            <a:off x="510438" y="1638300"/>
            <a:ext cx="48765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План на сегодня</a:t>
            </a:r>
          </a:p>
        </p:txBody>
      </p:sp>
      <p:pic>
        <p:nvPicPr>
          <p:cNvPr id="250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254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5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Пункт списка…"/>
          <p:cNvSpPr txBox="1"/>
          <p:nvPr/>
        </p:nvSpPr>
        <p:spPr>
          <a:xfrm>
            <a:off x="549785" y="3413549"/>
            <a:ext cx="10755525" cy="2451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Валидация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Переобучение и 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Нормализация мини-батчами и дропаут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Практика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262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63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17479" y="2630601"/>
            <a:ext cx="8344442" cy="415623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Заголовок слайда"/>
          <p:cNvSpPr txBox="1"/>
          <p:nvPr/>
        </p:nvSpPr>
        <p:spPr>
          <a:xfrm>
            <a:off x="510438" y="1638300"/>
            <a:ext cx="250745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Дропаут</a:t>
            </a:r>
          </a:p>
        </p:txBody>
      </p:sp>
      <p:sp>
        <p:nvSpPr>
          <p:cNvPr id="266" name="Пункт списка…"/>
          <p:cNvSpPr txBox="1"/>
          <p:nvPr/>
        </p:nvSpPr>
        <p:spPr>
          <a:xfrm>
            <a:off x="510437" y="6786836"/>
            <a:ext cx="12012560" cy="1165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В процессе обучения нейронной сети мы можем, как бы, временно «выключать» часть нейронов.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272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73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Заголовок слайда"/>
          <p:cNvSpPr txBox="1"/>
          <p:nvPr/>
        </p:nvSpPr>
        <p:spPr>
          <a:xfrm>
            <a:off x="510437" y="1638300"/>
            <a:ext cx="5848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Батч-нормализация</a:t>
            </a:r>
          </a:p>
        </p:txBody>
      </p:sp>
      <p:sp>
        <p:nvSpPr>
          <p:cNvPr id="275" name="Пункт списка…"/>
          <p:cNvSpPr txBox="1"/>
          <p:nvPr/>
        </p:nvSpPr>
        <p:spPr>
          <a:xfrm>
            <a:off x="510437" y="6786836"/>
            <a:ext cx="12012560" cy="1165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В процессе обучения нейронной сети мы можем нормировать активации каждого слоя используя статистики текущего батча.</a:t>
            </a:r>
          </a:p>
        </p:txBody>
      </p:sp>
      <p:pic>
        <p:nvPicPr>
          <p:cNvPr id="276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2081" y="2634970"/>
            <a:ext cx="6515237" cy="4151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282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83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Заголовок слайда"/>
          <p:cNvSpPr txBox="1"/>
          <p:nvPr/>
        </p:nvSpPr>
        <p:spPr>
          <a:xfrm>
            <a:off x="510437" y="1638300"/>
            <a:ext cx="5848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Батч-нормализация</a:t>
            </a:r>
          </a:p>
        </p:txBody>
      </p:sp>
      <p:grpSp>
        <p:nvGrpSpPr>
          <p:cNvPr id="287" name="TextBox 12"/>
          <p:cNvGrpSpPr/>
          <p:nvPr/>
        </p:nvGrpSpPr>
        <p:grpSpPr>
          <a:xfrm>
            <a:off x="3261026" y="2535772"/>
            <a:ext cx="6457346" cy="1255794"/>
            <a:chOff x="0" y="0"/>
            <a:chExt cx="6457344" cy="1255793"/>
          </a:xfrm>
        </p:grpSpPr>
        <p:sp>
          <p:nvSpPr>
            <p:cNvPr id="285" name="Прямоугольник"/>
            <p:cNvSpPr/>
            <p:nvPr/>
          </p:nvSpPr>
          <p:spPr>
            <a:xfrm>
              <a:off x="0" y="-1"/>
              <a:ext cx="6457345" cy="125579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286" name="Текст"/>
            <p:cNvSpPr txBox="1"/>
            <p:nvPr/>
          </p:nvSpPr>
          <p:spPr>
            <a:xfrm>
              <a:off x="0" y="-1"/>
              <a:ext cx="6457345" cy="4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Заголовок презентации…"/>
          <p:cNvSpPr txBox="1"/>
          <p:nvPr/>
        </p:nvSpPr>
        <p:spPr>
          <a:xfrm>
            <a:off x="1272438" y="2413000"/>
            <a:ext cx="94202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Переобучение и регуляризация</a:t>
            </a:r>
          </a:p>
        </p:txBody>
      </p:sp>
      <p:sp>
        <p:nvSpPr>
          <p:cNvPr id="116" name="Подзаголовок или пояснение"/>
          <p:cNvSpPr txBox="1"/>
          <p:nvPr/>
        </p:nvSpPr>
        <p:spPr>
          <a:xfrm>
            <a:off x="1285137" y="4121149"/>
            <a:ext cx="7412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6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Как и чему учить нейронные сети</a:t>
            </a:r>
          </a:p>
        </p:txBody>
      </p:sp>
      <p:sp>
        <p:nvSpPr>
          <p:cNvPr id="117" name="Алексей Иванов…"/>
          <p:cNvSpPr txBox="1"/>
          <p:nvPr/>
        </p:nvSpPr>
        <p:spPr>
          <a:xfrm>
            <a:off x="1412137" y="6692900"/>
            <a:ext cx="236101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Артур Кадурин</a:t>
            </a:r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Преподаватель</a:t>
            </a:r>
          </a:p>
        </p:txBody>
      </p:sp>
      <p:sp>
        <p:nvSpPr>
          <p:cNvPr id="118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9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1" y="5765007"/>
            <a:ext cx="3167696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293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294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Заголовок слайда"/>
          <p:cNvSpPr txBox="1"/>
          <p:nvPr/>
        </p:nvSpPr>
        <p:spPr>
          <a:xfrm>
            <a:off x="510437" y="1638300"/>
            <a:ext cx="5848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Батч-нормализация</a:t>
            </a:r>
          </a:p>
        </p:txBody>
      </p:sp>
      <p:grpSp>
        <p:nvGrpSpPr>
          <p:cNvPr id="298" name="TextBox 12"/>
          <p:cNvGrpSpPr/>
          <p:nvPr/>
        </p:nvGrpSpPr>
        <p:grpSpPr>
          <a:xfrm>
            <a:off x="3261026" y="2535772"/>
            <a:ext cx="6457346" cy="1255794"/>
            <a:chOff x="0" y="0"/>
            <a:chExt cx="6457344" cy="1255793"/>
          </a:xfrm>
        </p:grpSpPr>
        <p:sp>
          <p:nvSpPr>
            <p:cNvPr id="296" name="Прямоугольник"/>
            <p:cNvSpPr/>
            <p:nvPr/>
          </p:nvSpPr>
          <p:spPr>
            <a:xfrm>
              <a:off x="0" y="-1"/>
              <a:ext cx="6457345" cy="125579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297" name="Текст"/>
            <p:cNvSpPr txBox="1"/>
            <p:nvPr/>
          </p:nvSpPr>
          <p:spPr>
            <a:xfrm>
              <a:off x="0" y="-1"/>
              <a:ext cx="6457345" cy="4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301" name="TextBox 14"/>
          <p:cNvGrpSpPr/>
          <p:nvPr/>
        </p:nvGrpSpPr>
        <p:grpSpPr>
          <a:xfrm>
            <a:off x="3039042" y="4028376"/>
            <a:ext cx="6901313" cy="1255794"/>
            <a:chOff x="0" y="0"/>
            <a:chExt cx="6901312" cy="1255793"/>
          </a:xfrm>
        </p:grpSpPr>
        <p:sp>
          <p:nvSpPr>
            <p:cNvPr id="299" name="Прямоугольник"/>
            <p:cNvSpPr/>
            <p:nvPr/>
          </p:nvSpPr>
          <p:spPr>
            <a:xfrm>
              <a:off x="0" y="-1"/>
              <a:ext cx="6901313" cy="125579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300" name="Текст"/>
            <p:cNvSpPr txBox="1"/>
            <p:nvPr/>
          </p:nvSpPr>
          <p:spPr>
            <a:xfrm>
              <a:off x="0" y="-1"/>
              <a:ext cx="6901313" cy="4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307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308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Заголовок слайда"/>
          <p:cNvSpPr txBox="1"/>
          <p:nvPr/>
        </p:nvSpPr>
        <p:spPr>
          <a:xfrm>
            <a:off x="510437" y="1638300"/>
            <a:ext cx="5848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Батч-нормализация</a:t>
            </a:r>
          </a:p>
        </p:txBody>
      </p:sp>
      <p:sp>
        <p:nvSpPr>
          <p:cNvPr id="310" name="(1) Even if the mean and variance are constant, the distribution of activations can still change. Why are the mean and variance so important?…"/>
          <p:cNvSpPr txBox="1"/>
          <p:nvPr/>
        </p:nvSpPr>
        <p:spPr>
          <a:xfrm>
            <a:off x="504990" y="2702700"/>
            <a:ext cx="10894285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  <a:r>
              <a:t>(1) Even if the mean and variance are constant, the distribution of activations can still change. Why are the mean and variance so important?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pPr>
            <a:r>
              <a:t>(2) If we introduce  and , the mean and variance will deviate from 0 and 1 anyway. What then, is the point of batch normalization?</a:t>
            </a:r>
          </a:p>
          <a:p>
            <a:pPr algn="l" defTabSz="457200">
              <a:lnSpc>
                <a:spcPts val="2800"/>
              </a:lnSpc>
              <a:spcBef>
                <a:spcPts val="1200"/>
              </a:spcBef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457200">
              <a:lnSpc>
                <a:spcPts val="2800"/>
              </a:lnSpc>
              <a:spcBef>
                <a:spcPts val="1200"/>
              </a:spcBef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1"/>
          <p:cNvSpPr txBox="1"/>
          <p:nvPr/>
        </p:nvSpPr>
        <p:spPr>
          <a:xfrm>
            <a:off x="510437" y="8997950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316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31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Заголовок слайда"/>
          <p:cNvSpPr txBox="1"/>
          <p:nvPr/>
        </p:nvSpPr>
        <p:spPr>
          <a:xfrm>
            <a:off x="510437" y="1638300"/>
            <a:ext cx="5848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Батч-нормализация</a:t>
            </a:r>
          </a:p>
        </p:txBody>
      </p:sp>
      <p:pic>
        <p:nvPicPr>
          <p:cNvPr id="319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4653" y="2657269"/>
            <a:ext cx="10390096" cy="5448713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https://mlexplained.com/2018/01/10/an-intuitive-explanation-of-why-batch-normalization-really-works-normalization-in-deep-learning-part-1/…"/>
          <p:cNvSpPr txBox="1"/>
          <p:nvPr/>
        </p:nvSpPr>
        <p:spPr>
          <a:xfrm>
            <a:off x="536293" y="8286749"/>
            <a:ext cx="1134338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algn="l">
              <a:buSzPct val="100000"/>
              <a:buChar char="•"/>
              <a:defRPr sz="1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https://mlexplained.com/2018/01/10/an-intuitive-explanation-of-why-batch-normalization-really-works-normalization-in-deep-learning-part-1/</a:t>
            </a:r>
          </a:p>
          <a:p>
            <a:pPr marL="228600" indent="-228600" algn="l">
              <a:buSzPct val="100000"/>
              <a:buChar char="•"/>
              <a:defRPr sz="1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https://www.youtube.com/watch?v=Xogn6veSyxA&amp;feature=youtu.be&amp;t=325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Спасибо…"/>
          <p:cNvSpPr txBox="1"/>
          <p:nvPr/>
        </p:nvSpPr>
        <p:spPr>
          <a:xfrm>
            <a:off x="6657237" y="2632719"/>
            <a:ext cx="390435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32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1" y="3128057"/>
            <a:ext cx="4180854" cy="3980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слайда"/>
          <p:cNvSpPr txBox="1"/>
          <p:nvPr/>
        </p:nvSpPr>
        <p:spPr>
          <a:xfrm>
            <a:off x="510438" y="1638300"/>
            <a:ext cx="487650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План на сегодня</a:t>
            </a:r>
          </a:p>
        </p:txBody>
      </p:sp>
      <p:pic>
        <p:nvPicPr>
          <p:cNvPr id="122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126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2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Пункт списка…"/>
          <p:cNvSpPr txBox="1"/>
          <p:nvPr/>
        </p:nvSpPr>
        <p:spPr>
          <a:xfrm>
            <a:off x="549785" y="3413549"/>
            <a:ext cx="10755525" cy="2451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Валидация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Переобучение и 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Нормализация мини-батчами и дропаут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 startAt="1"/>
              <a:defRPr b="0"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Практика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70359"/>
          <a:stretch>
            <a:fillRect/>
          </a:stretch>
        </p:blipFill>
        <p:spPr>
          <a:xfrm>
            <a:off x="12699" y="1931364"/>
            <a:ext cx="12992103" cy="199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Пункт списка…"/>
          <p:cNvSpPr txBox="1"/>
          <p:nvPr/>
        </p:nvSpPr>
        <p:spPr>
          <a:xfrm>
            <a:off x="483420" y="4168411"/>
            <a:ext cx="12012560" cy="1165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Зачем нужно тестовое множество?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143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44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70359"/>
          <a:stretch>
            <a:fillRect/>
          </a:stretch>
        </p:blipFill>
        <p:spPr>
          <a:xfrm>
            <a:off x="12699" y="1931364"/>
            <a:ext cx="12992103" cy="199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Пункт списка…"/>
          <p:cNvSpPr txBox="1"/>
          <p:nvPr/>
        </p:nvSpPr>
        <p:spPr>
          <a:xfrm>
            <a:off x="483420" y="4168411"/>
            <a:ext cx="12012560" cy="18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Зачем нужно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выбрать тестовое множество?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152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53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70359"/>
          <a:stretch>
            <a:fillRect/>
          </a:stretch>
        </p:blipFill>
        <p:spPr>
          <a:xfrm>
            <a:off x="12699" y="1931364"/>
            <a:ext cx="12992103" cy="199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Пункт списка…"/>
          <p:cNvSpPr txBox="1"/>
          <p:nvPr/>
        </p:nvSpPr>
        <p:spPr>
          <a:xfrm>
            <a:off x="483420" y="4168411"/>
            <a:ext cx="12012560" cy="2450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Зачем нужно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выбрать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определить размер тестового множества?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161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62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1" y="1181100"/>
            <a:ext cx="7493001" cy="749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Пункт списка…"/>
          <p:cNvSpPr txBox="1"/>
          <p:nvPr/>
        </p:nvSpPr>
        <p:spPr>
          <a:xfrm>
            <a:off x="483421" y="1503938"/>
            <a:ext cx="5002980" cy="180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Переобучение.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Смещенная выборка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Недостаточная выборка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170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71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70359"/>
          <a:stretch>
            <a:fillRect/>
          </a:stretch>
        </p:blipFill>
        <p:spPr>
          <a:xfrm>
            <a:off x="12699" y="1931364"/>
            <a:ext cx="12992103" cy="199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Пункт списка…"/>
          <p:cNvSpPr txBox="1"/>
          <p:nvPr/>
        </p:nvSpPr>
        <p:spPr>
          <a:xfrm>
            <a:off x="483420" y="4168411"/>
            <a:ext cx="12012560" cy="309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355600">
              <a:lnSpc>
                <a:spcPct val="150000"/>
              </a:lnSpc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Вопросы: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Зачем нужно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выбрать тестовое множество?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определить размер тестового множества?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 startAt="1"/>
              <a:defRPr sz="2800">
                <a:solidFill>
                  <a:srgbClr val="35545C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Как сравнивать два разных класса моделей?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3" y="334447"/>
            <a:ext cx="2058135" cy="48531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Линия"/>
          <p:cNvSpPr/>
          <p:nvPr/>
        </p:nvSpPr>
        <p:spPr>
          <a:xfrm>
            <a:off x="0" y="1181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Линия"/>
          <p:cNvSpPr/>
          <p:nvPr/>
        </p:nvSpPr>
        <p:spPr>
          <a:xfrm>
            <a:off x="-12700" y="8674100"/>
            <a:ext cx="13004802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1"/>
          <p:cNvSpPr txBox="1"/>
          <p:nvPr/>
        </p:nvSpPr>
        <p:spPr>
          <a:xfrm>
            <a:off x="510437" y="8997949"/>
            <a:ext cx="3685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179" name="Алексей Иванов, ведущий специалист"/>
          <p:cNvSpPr txBox="1"/>
          <p:nvPr/>
        </p:nvSpPr>
        <p:spPr>
          <a:xfrm>
            <a:off x="1145438" y="9055100"/>
            <a:ext cx="35034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Артур Кадурин, преподаватель</a:t>
            </a:r>
          </a:p>
        </p:txBody>
      </p:sp>
      <p:pic>
        <p:nvPicPr>
          <p:cNvPr id="180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60" cy="82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99" y="1931364"/>
            <a:ext cx="12992103" cy="6742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ECF0F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