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70" r:id="rId4"/>
    <p:sldId id="261" r:id="rId5"/>
    <p:sldId id="268" r:id="rId6"/>
    <p:sldId id="267" r:id="rId7"/>
    <p:sldId id="262" r:id="rId8"/>
    <p:sldId id="263" r:id="rId9"/>
    <p:sldId id="264" r:id="rId10"/>
    <p:sldId id="265" r:id="rId11"/>
    <p:sldId id="258"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2"/>
    <a:srgbClr val="21386F"/>
    <a:srgbClr val="1C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64" autoAdjust="0"/>
  </p:normalViewPr>
  <p:slideViewPr>
    <p:cSldViewPr snapToGrid="0" snapToObjects="1">
      <p:cViewPr varScale="1">
        <p:scale>
          <a:sx n="64" d="100"/>
          <a:sy n="64" d="100"/>
        </p:scale>
        <p:origin x="20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5CBCB-C829-4509-8CBD-2407EAE6853F}" type="datetimeFigureOut">
              <a:rPr lang="ru-RU" smtClean="0"/>
              <a:t>17.10.2017</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0FEF8-3249-4621-A511-F58006D7D6BA}" type="slidenum">
              <a:rPr lang="ru-RU" smtClean="0"/>
              <a:t>‹#›</a:t>
            </a:fld>
            <a:endParaRPr lang="ru-RU"/>
          </a:p>
        </p:txBody>
      </p:sp>
    </p:spTree>
    <p:extLst>
      <p:ext uri="{BB962C8B-B14F-4D97-AF65-F5344CB8AC3E}">
        <p14:creationId xmlns:p14="http://schemas.microsoft.com/office/powerpoint/2010/main" val="39684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1. RCNN — самая старая из моделей. Рассматриваются гипотезы о местоположении объекта (</a:t>
            </a:r>
            <a:r>
              <a:rPr lang="ru-RU" sz="1200" b="0" i="0" kern="1200" dirty="0" err="1" smtClean="0">
                <a:solidFill>
                  <a:schemeClr val="tx1"/>
                </a:solidFill>
                <a:effectLst/>
                <a:latin typeface="+mn-lt"/>
                <a:ea typeface="+mn-ea"/>
                <a:cs typeface="+mn-cs"/>
              </a:rPr>
              <a:t>objectness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proposal</a:t>
            </a:r>
            <a:r>
              <a:rPr lang="ru-RU" sz="1200" b="0" i="0" kern="1200" dirty="0" smtClean="0">
                <a:solidFill>
                  <a:schemeClr val="tx1"/>
                </a:solidFill>
                <a:effectLst/>
                <a:latin typeface="+mn-lt"/>
                <a:ea typeface="+mn-ea"/>
                <a:cs typeface="+mn-cs"/>
              </a:rPr>
              <a:t>), например, </a:t>
            </a:r>
            <a:r>
              <a:rPr lang="ru-RU" sz="1200" b="0" i="0" kern="1200" dirty="0" err="1" smtClean="0">
                <a:solidFill>
                  <a:schemeClr val="tx1"/>
                </a:solidFill>
                <a:effectLst/>
                <a:latin typeface="+mn-lt"/>
                <a:ea typeface="+mn-ea"/>
                <a:cs typeface="+mn-cs"/>
              </a:rPr>
              <a:t>полученые</a:t>
            </a:r>
            <a:r>
              <a:rPr lang="ru-RU" sz="1200" b="0" i="0" kern="1200" dirty="0" smtClean="0">
                <a:solidFill>
                  <a:schemeClr val="tx1"/>
                </a:solidFill>
                <a:effectLst/>
                <a:latin typeface="+mn-lt"/>
                <a:ea typeface="+mn-ea"/>
                <a:cs typeface="+mn-cs"/>
              </a:rPr>
              <a:t> с помощью </a:t>
            </a:r>
            <a:r>
              <a:rPr lang="ru-RU" sz="1200" b="0" i="0" kern="1200" dirty="0" err="1" smtClean="0">
                <a:solidFill>
                  <a:schemeClr val="tx1"/>
                </a:solidFill>
                <a:effectLst/>
                <a:latin typeface="+mn-lt"/>
                <a:ea typeface="+mn-ea"/>
                <a:cs typeface="+mn-cs"/>
              </a:rPr>
              <a:t>SelectiveSearch</a:t>
            </a:r>
            <a:r>
              <a:rPr lang="ru-RU" sz="1200" b="0" i="0" kern="1200" dirty="0" smtClean="0">
                <a:solidFill>
                  <a:schemeClr val="tx1"/>
                </a:solidFill>
                <a:effectLst/>
                <a:latin typeface="+mn-lt"/>
                <a:ea typeface="+mn-ea"/>
                <a:cs typeface="+mn-cs"/>
              </a:rPr>
              <a:t> (алгоритм на основе сегментации). Таких гипотез обычно берут 2000. Вырезаем фрагмент изображения (гипотезу, т.е. прямоугольнике разного размера и с разным соотношением сторон выреза) и </a:t>
            </a:r>
            <a:r>
              <a:rPr lang="ru-RU" sz="1200" b="0" i="0" kern="1200" dirty="0" err="1" smtClean="0">
                <a:solidFill>
                  <a:schemeClr val="tx1"/>
                </a:solidFill>
                <a:effectLst/>
                <a:latin typeface="+mn-lt"/>
                <a:ea typeface="+mn-ea"/>
                <a:cs typeface="+mn-cs"/>
              </a:rPr>
              <a:t>перемасштабируем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resize</a:t>
            </a:r>
            <a:r>
              <a:rPr lang="ru-RU" sz="1200" b="0" i="0" kern="1200" dirty="0" smtClean="0">
                <a:solidFill>
                  <a:schemeClr val="tx1"/>
                </a:solidFill>
                <a:effectLst/>
                <a:latin typeface="+mn-lt"/>
                <a:ea typeface="+mn-ea"/>
                <a:cs typeface="+mn-cs"/>
              </a:rPr>
              <a:t>) до 224х224. Затем запускается СНС и вычисляются признаки до предпоследнего </a:t>
            </a:r>
            <a:r>
              <a:rPr lang="ru-RU" sz="1200" b="0" i="0" kern="1200" dirty="0" err="1" smtClean="0">
                <a:solidFill>
                  <a:schemeClr val="tx1"/>
                </a:solidFill>
                <a:effectLst/>
                <a:latin typeface="+mn-lt"/>
                <a:ea typeface="+mn-ea"/>
                <a:cs typeface="+mn-cs"/>
              </a:rPr>
              <a:t>свёрточного</a:t>
            </a:r>
            <a:r>
              <a:rPr lang="ru-RU" sz="1200" b="0" i="0" kern="1200" dirty="0" smtClean="0">
                <a:solidFill>
                  <a:schemeClr val="tx1"/>
                </a:solidFill>
                <a:effectLst/>
                <a:latin typeface="+mn-lt"/>
                <a:ea typeface="+mn-ea"/>
                <a:cs typeface="+mn-cs"/>
              </a:rPr>
              <a:t> слоя это 4096 </a:t>
            </a:r>
            <a:r>
              <a:rPr lang="ru-RU" sz="1200" b="0" i="0" kern="1200" dirty="0" err="1" smtClean="0">
                <a:solidFill>
                  <a:schemeClr val="tx1"/>
                </a:solidFill>
                <a:effectLst/>
                <a:latin typeface="+mn-lt"/>
                <a:ea typeface="+mn-ea"/>
                <a:cs typeface="+mn-cs"/>
              </a:rPr>
              <a:t>float</a:t>
            </a:r>
            <a:r>
              <a:rPr lang="ru-RU" sz="1200" b="0" i="0" kern="1200" dirty="0" smtClean="0">
                <a:solidFill>
                  <a:schemeClr val="tx1"/>
                </a:solidFill>
                <a:effectLst/>
                <a:latin typeface="+mn-lt"/>
                <a:ea typeface="+mn-ea"/>
                <a:cs typeface="+mn-cs"/>
              </a:rPr>
              <a:t>. Далее запускается линейная классификация для каждого класса и уточнение местоположения относительно гипотезы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proposal</a:t>
            </a:r>
            <a:r>
              <a:rPr lang="ru-RU" sz="1200" b="0" i="0" kern="1200" dirty="0" smtClean="0">
                <a:solidFill>
                  <a:schemeClr val="tx1"/>
                </a:solidFill>
                <a:effectLst/>
                <a:latin typeface="+mn-lt"/>
                <a:ea typeface="+mn-ea"/>
                <a:cs typeface="+mn-cs"/>
              </a:rPr>
              <a:t>). </a:t>
            </a:r>
            <a:r>
              <a:rPr lang="ru-RU" dirty="0" smtClean="0"/>
              <a:t/>
            </a:r>
            <a:br>
              <a:rPr lang="ru-RU" dirty="0" smtClean="0"/>
            </a:br>
            <a:r>
              <a:rPr lang="ru-RU" sz="1200" b="0" i="0" kern="1200" dirty="0" smtClean="0">
                <a:solidFill>
                  <a:schemeClr val="tx1"/>
                </a:solidFill>
                <a:effectLst/>
                <a:latin typeface="+mn-lt"/>
                <a:ea typeface="+mn-ea"/>
                <a:cs typeface="+mn-cs"/>
              </a:rPr>
              <a:t>При этом обучается только линейная классификация</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2. </a:t>
            </a:r>
            <a:r>
              <a:rPr lang="ru-RU" sz="1200" b="0" i="0" kern="1200" dirty="0" err="1" smtClean="0">
                <a:solidFill>
                  <a:schemeClr val="tx1"/>
                </a:solidFill>
                <a:effectLst/>
                <a:latin typeface="+mn-lt"/>
                <a:ea typeface="+mn-ea"/>
                <a:cs typeface="+mn-cs"/>
              </a:rPr>
              <a:t>Fast</a:t>
            </a:r>
            <a:r>
              <a:rPr lang="ru-RU" sz="1200" b="0" i="0" kern="1200" dirty="0" smtClean="0">
                <a:solidFill>
                  <a:schemeClr val="tx1"/>
                </a:solidFill>
                <a:effectLst/>
                <a:latin typeface="+mn-lt"/>
                <a:ea typeface="+mn-ea"/>
                <a:cs typeface="+mn-cs"/>
              </a:rPr>
              <a:t> RCNN — Следующий шаг, для которого не нужно вырезать прямоугольники и </a:t>
            </a:r>
            <a:r>
              <a:rPr lang="ru-RU" sz="1200" b="0" i="0" kern="1200" dirty="0" err="1" smtClean="0">
                <a:solidFill>
                  <a:schemeClr val="tx1"/>
                </a:solidFill>
                <a:effectLst/>
                <a:latin typeface="+mn-lt"/>
                <a:ea typeface="+mn-ea"/>
                <a:cs typeface="+mn-cs"/>
              </a:rPr>
              <a:t>перемасштабировать</a:t>
            </a:r>
            <a:r>
              <a:rPr lang="ru-RU" sz="1200" b="0" i="0" kern="1200" dirty="0" smtClean="0">
                <a:solidFill>
                  <a:schemeClr val="tx1"/>
                </a:solidFill>
                <a:effectLst/>
                <a:latin typeface="+mn-lt"/>
                <a:ea typeface="+mn-ea"/>
                <a:cs typeface="+mn-cs"/>
              </a:rPr>
              <a:t> их в 224х224. Т.е. рассматривается изображение к примеру 1920x1080 и запускается </a:t>
            </a:r>
            <a:r>
              <a:rPr lang="ru-RU" sz="1200" b="0" i="0" kern="1200" dirty="0" err="1" smtClean="0">
                <a:solidFill>
                  <a:schemeClr val="tx1"/>
                </a:solidFill>
                <a:effectLst/>
                <a:latin typeface="+mn-lt"/>
                <a:ea typeface="+mn-ea"/>
                <a:cs typeface="+mn-cs"/>
              </a:rPr>
              <a:t>свёрточная</a:t>
            </a:r>
            <a:r>
              <a:rPr lang="ru-RU" sz="1200" b="0" i="0" kern="1200" dirty="0" smtClean="0">
                <a:solidFill>
                  <a:schemeClr val="tx1"/>
                </a:solidFill>
                <a:effectLst/>
                <a:latin typeface="+mn-lt"/>
                <a:ea typeface="+mn-ea"/>
                <a:cs typeface="+mn-cs"/>
              </a:rPr>
              <a:t> часть НС и в качестве интересующих нас признаков будем рассматривать выход conv5 слоя (</a:t>
            </a:r>
            <a:r>
              <a:rPr lang="ru-RU" sz="1200" b="0" i="0" kern="1200" dirty="0" err="1" smtClean="0">
                <a:solidFill>
                  <a:schemeClr val="tx1"/>
                </a:solidFill>
                <a:effectLst/>
                <a:latin typeface="+mn-lt"/>
                <a:ea typeface="+mn-ea"/>
                <a:cs typeface="+mn-cs"/>
              </a:rPr>
              <a:t>top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conv</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AlexNet</a:t>
            </a:r>
            <a:r>
              <a:rPr lang="ru-RU" sz="1200" b="0" i="0" kern="1200" dirty="0" smtClean="0">
                <a:solidFill>
                  <a:schemeClr val="tx1"/>
                </a:solidFill>
                <a:effectLst/>
                <a:latin typeface="+mn-lt"/>
                <a:ea typeface="+mn-ea"/>
                <a:cs typeface="+mn-cs"/>
              </a:rPr>
              <a:t> карта признаков примерно будет 120х67х256. Далее гипотезы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proposals</a:t>
            </a:r>
            <a:r>
              <a:rPr lang="ru-RU" sz="1200" b="0" i="0" kern="1200" dirty="0" smtClean="0">
                <a:solidFill>
                  <a:schemeClr val="tx1"/>
                </a:solidFill>
                <a:effectLst/>
                <a:latin typeface="+mn-lt"/>
                <a:ea typeface="+mn-ea"/>
                <a:cs typeface="+mn-cs"/>
              </a:rPr>
              <a:t>) проецируется на эту карту признаков и с помощью </a:t>
            </a:r>
            <a:r>
              <a:rPr lang="ru-RU" sz="1200" b="0" i="0" kern="1200" dirty="0" err="1" smtClean="0">
                <a:solidFill>
                  <a:schemeClr val="tx1"/>
                </a:solidFill>
                <a:effectLst/>
                <a:latin typeface="+mn-lt"/>
                <a:ea typeface="+mn-ea"/>
                <a:cs typeface="+mn-cs"/>
              </a:rPr>
              <a:t>ROIPooling</a:t>
            </a:r>
            <a:r>
              <a:rPr lang="ru-RU" sz="1200" b="0" i="0" kern="1200" dirty="0" smtClean="0">
                <a:solidFill>
                  <a:schemeClr val="tx1"/>
                </a:solidFill>
                <a:effectLst/>
                <a:latin typeface="+mn-lt"/>
                <a:ea typeface="+mn-ea"/>
                <a:cs typeface="+mn-cs"/>
              </a:rPr>
              <a:t> слоя </a:t>
            </a:r>
            <a:r>
              <a:rPr lang="ru-RU" sz="1200" b="0" i="0" kern="1200" dirty="0" err="1" smtClean="0">
                <a:solidFill>
                  <a:schemeClr val="tx1"/>
                </a:solidFill>
                <a:effectLst/>
                <a:latin typeface="+mn-lt"/>
                <a:ea typeface="+mn-ea"/>
                <a:cs typeface="+mn-cs"/>
              </a:rPr>
              <a:t>перемасштабируются</a:t>
            </a:r>
            <a:r>
              <a:rPr lang="ru-RU" sz="1200" b="0" i="0" kern="1200" dirty="0" smtClean="0">
                <a:solidFill>
                  <a:schemeClr val="tx1"/>
                </a:solidFill>
                <a:effectLst/>
                <a:latin typeface="+mn-lt"/>
                <a:ea typeface="+mn-ea"/>
                <a:cs typeface="+mn-cs"/>
              </a:rPr>
              <a:t> к размеру 7х7. Например если мы получили проекцию 10х3х256, то она всё равно с помощью </a:t>
            </a:r>
            <a:r>
              <a:rPr lang="ru-RU" sz="1200" b="0" i="0" kern="1200" dirty="0" err="1" smtClean="0">
                <a:solidFill>
                  <a:schemeClr val="tx1"/>
                </a:solidFill>
                <a:effectLst/>
                <a:latin typeface="+mn-lt"/>
                <a:ea typeface="+mn-ea"/>
                <a:cs typeface="+mn-cs"/>
              </a:rPr>
              <a:t>ROIPooling</a:t>
            </a:r>
            <a:r>
              <a:rPr lang="ru-RU" sz="1200" b="0" i="0" kern="1200" dirty="0" smtClean="0">
                <a:solidFill>
                  <a:schemeClr val="tx1"/>
                </a:solidFill>
                <a:effectLst/>
                <a:latin typeface="+mn-lt"/>
                <a:ea typeface="+mn-ea"/>
                <a:cs typeface="+mn-cs"/>
              </a:rPr>
              <a:t> (на основе </a:t>
            </a:r>
            <a:r>
              <a:rPr lang="ru-RU" sz="1200" b="0" i="0" kern="1200" dirty="0" err="1" smtClean="0">
                <a:solidFill>
                  <a:schemeClr val="tx1"/>
                </a:solidFill>
                <a:effectLst/>
                <a:latin typeface="+mn-lt"/>
                <a:ea typeface="+mn-ea"/>
                <a:cs typeface="+mn-cs"/>
              </a:rPr>
              <a:t>maxpooling</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перемастабируется</a:t>
            </a:r>
            <a:r>
              <a:rPr lang="ru-RU" sz="1200" b="0" i="0" kern="1200" dirty="0" smtClean="0">
                <a:solidFill>
                  <a:schemeClr val="tx1"/>
                </a:solidFill>
                <a:effectLst/>
                <a:latin typeface="+mn-lt"/>
                <a:ea typeface="+mn-ea"/>
                <a:cs typeface="+mn-cs"/>
              </a:rPr>
              <a:t> в 7х7х256. После этого работает классические </a:t>
            </a:r>
            <a:r>
              <a:rPr lang="ru-RU" sz="1200" b="0" i="0" kern="1200" dirty="0" err="1" smtClean="0">
                <a:solidFill>
                  <a:schemeClr val="tx1"/>
                </a:solidFill>
                <a:effectLst/>
                <a:latin typeface="+mn-lt"/>
                <a:ea typeface="+mn-ea"/>
                <a:cs typeface="+mn-cs"/>
              </a:rPr>
              <a:t>полносвязные</a:t>
            </a:r>
            <a:r>
              <a:rPr lang="ru-RU" sz="1200" b="0" i="0" kern="1200" dirty="0" smtClean="0">
                <a:solidFill>
                  <a:schemeClr val="tx1"/>
                </a:solidFill>
                <a:effectLst/>
                <a:latin typeface="+mn-lt"/>
                <a:ea typeface="+mn-ea"/>
                <a:cs typeface="+mn-cs"/>
              </a:rPr>
              <a:t> слои которые для каждой гипотезы вычисляют класс и смещение относительно гипотезы</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3. RPN и </a:t>
            </a:r>
            <a:r>
              <a:rPr lang="ru-RU" sz="1200" b="0" i="0" kern="1200" dirty="0" err="1" smtClean="0">
                <a:solidFill>
                  <a:schemeClr val="tx1"/>
                </a:solidFill>
                <a:effectLst/>
                <a:latin typeface="+mn-lt"/>
                <a:ea typeface="+mn-ea"/>
                <a:cs typeface="+mn-cs"/>
              </a:rPr>
              <a:t>Faster</a:t>
            </a:r>
            <a:r>
              <a:rPr lang="ru-RU" sz="1200" b="0" i="0" kern="1200" dirty="0" smtClean="0">
                <a:solidFill>
                  <a:schemeClr val="tx1"/>
                </a:solidFill>
                <a:effectLst/>
                <a:latin typeface="+mn-lt"/>
                <a:ea typeface="+mn-ea"/>
                <a:cs typeface="+mn-cs"/>
              </a:rPr>
              <a:t> RCNN — быстрый и точный поиск гипотез. </a:t>
            </a:r>
            <a:r>
              <a:rPr lang="ru-RU" sz="1200" b="0" i="0" kern="1200" dirty="0" err="1" smtClean="0">
                <a:solidFill>
                  <a:schemeClr val="tx1"/>
                </a:solidFill>
                <a:effectLst/>
                <a:latin typeface="+mn-lt"/>
                <a:ea typeface="+mn-ea"/>
                <a:cs typeface="+mn-cs"/>
              </a:rPr>
              <a:t>SelectiveSearch</a:t>
            </a:r>
            <a:r>
              <a:rPr lang="ru-RU" sz="1200" b="0" i="0" kern="1200" dirty="0" smtClean="0">
                <a:solidFill>
                  <a:schemeClr val="tx1"/>
                </a:solidFill>
                <a:effectLst/>
                <a:latin typeface="+mn-lt"/>
                <a:ea typeface="+mn-ea"/>
                <a:cs typeface="+mn-cs"/>
              </a:rPr>
              <a:t> работает долго около 1.2с и не зависит от решаемой задачи, это эвристический не обучаемый метод. Можно обучить гипотезы так же в пространстве карты признаков conv5 (</a:t>
            </a:r>
            <a:r>
              <a:rPr lang="ru-RU" sz="1200" b="0" i="0" kern="1200" dirty="0" err="1" smtClean="0">
                <a:solidFill>
                  <a:schemeClr val="tx1"/>
                </a:solidFill>
                <a:effectLst/>
                <a:latin typeface="+mn-lt"/>
                <a:ea typeface="+mn-ea"/>
                <a:cs typeface="+mn-cs"/>
              </a:rPr>
              <a:t>top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conv</a:t>
            </a:r>
            <a:r>
              <a:rPr lang="ru-RU" sz="1200" b="0" i="0" kern="1200" dirty="0" smtClean="0">
                <a:solidFill>
                  <a:schemeClr val="tx1"/>
                </a:solidFill>
                <a:effectLst/>
                <a:latin typeface="+mn-lt"/>
                <a:ea typeface="+mn-ea"/>
                <a:cs typeface="+mn-cs"/>
              </a:rPr>
              <a:t>) и совместно использовать с </a:t>
            </a:r>
            <a:r>
              <a:rPr lang="ru-RU" sz="1200" b="0" i="0" kern="1200" dirty="0" err="1" smtClean="0">
                <a:solidFill>
                  <a:schemeClr val="tx1"/>
                </a:solidFill>
                <a:effectLst/>
                <a:latin typeface="+mn-lt"/>
                <a:ea typeface="+mn-ea"/>
                <a:cs typeface="+mn-cs"/>
              </a:rPr>
              <a:t>Fast</a:t>
            </a:r>
            <a:r>
              <a:rPr lang="ru-RU" sz="1200" b="0" i="0" kern="1200" dirty="0" smtClean="0">
                <a:solidFill>
                  <a:schemeClr val="tx1"/>
                </a:solidFill>
                <a:effectLst/>
                <a:latin typeface="+mn-lt"/>
                <a:ea typeface="+mn-ea"/>
                <a:cs typeface="+mn-cs"/>
              </a:rPr>
              <a:t> RCNN (т.е. не нужно делать повторно свёртку). Для этого запускается </a:t>
            </a:r>
            <a:r>
              <a:rPr lang="ru-RU" sz="1200" b="0" i="0" kern="1200" dirty="0" err="1" smtClean="0">
                <a:solidFill>
                  <a:schemeClr val="tx1"/>
                </a:solidFill>
                <a:effectLst/>
                <a:latin typeface="+mn-lt"/>
                <a:ea typeface="+mn-ea"/>
                <a:cs typeface="+mn-cs"/>
              </a:rPr>
              <a:t>fully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convolution</a:t>
            </a:r>
            <a:r>
              <a:rPr lang="ru-RU" sz="1200" b="0" i="0" kern="1200" dirty="0" smtClean="0">
                <a:solidFill>
                  <a:schemeClr val="tx1"/>
                </a:solidFill>
                <a:effectLst/>
                <a:latin typeface="+mn-lt"/>
                <a:ea typeface="+mn-ea"/>
                <a:cs typeface="+mn-cs"/>
              </a:rPr>
              <a:t> слой 3х3 который генерирует гипотезы. Причём сразу несколько для разных соотношений сторон и масштабов</a:t>
            </a:r>
            <a:r>
              <a:rPr lang="ru-RU" dirty="0" smtClean="0"/>
              <a:t/>
            </a:r>
            <a:br>
              <a:rPr lang="ru-RU" dirty="0" smtClean="0"/>
            </a:br>
            <a:r>
              <a:rPr lang="ru-RU" sz="1200" b="0" i="0" kern="1200" dirty="0" smtClean="0">
                <a:solidFill>
                  <a:schemeClr val="tx1"/>
                </a:solidFill>
                <a:effectLst/>
                <a:latin typeface="+mn-lt"/>
                <a:ea typeface="+mn-ea"/>
                <a:cs typeface="+mn-cs"/>
              </a:rPr>
              <a:t>RPN — генератор гипотез, </a:t>
            </a:r>
            <a:r>
              <a:rPr lang="ru-RU" sz="1200" b="0" i="0" kern="1200" dirty="0" err="1" smtClean="0">
                <a:solidFill>
                  <a:schemeClr val="tx1"/>
                </a:solidFill>
                <a:effectLst/>
                <a:latin typeface="+mn-lt"/>
                <a:ea typeface="+mn-ea"/>
                <a:cs typeface="+mn-cs"/>
              </a:rPr>
              <a:t>Faster</a:t>
            </a:r>
            <a:r>
              <a:rPr lang="ru-RU" sz="1200" b="0" i="0" kern="1200" dirty="0" smtClean="0">
                <a:solidFill>
                  <a:schemeClr val="tx1"/>
                </a:solidFill>
                <a:effectLst/>
                <a:latin typeface="+mn-lt"/>
                <a:ea typeface="+mn-ea"/>
                <a:cs typeface="+mn-cs"/>
              </a:rPr>
              <a:t> RCNN=</a:t>
            </a:r>
            <a:r>
              <a:rPr lang="ru-RU" sz="1200" b="0" i="0" kern="1200" dirty="0" err="1" smtClean="0">
                <a:solidFill>
                  <a:schemeClr val="tx1"/>
                </a:solidFill>
                <a:effectLst/>
                <a:latin typeface="+mn-lt"/>
                <a:ea typeface="+mn-ea"/>
                <a:cs typeface="+mn-cs"/>
              </a:rPr>
              <a:t>RPN+FastRCNN</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3</a:t>
            </a:fld>
            <a:endParaRPr lang="ru-RU"/>
          </a:p>
        </p:txBody>
      </p:sp>
    </p:spTree>
    <p:extLst>
      <p:ext uri="{BB962C8B-B14F-4D97-AF65-F5344CB8AC3E}">
        <p14:creationId xmlns:p14="http://schemas.microsoft.com/office/powerpoint/2010/main" val="145388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4</a:t>
            </a:fld>
            <a:endParaRPr lang="ru-RU"/>
          </a:p>
        </p:txBody>
      </p:sp>
    </p:spTree>
    <p:extLst>
      <p:ext uri="{BB962C8B-B14F-4D97-AF65-F5344CB8AC3E}">
        <p14:creationId xmlns:p14="http://schemas.microsoft.com/office/powerpoint/2010/main" val="90743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https://pjreddie.com/darknet/yolo/</a:t>
            </a:r>
          </a:p>
          <a:p>
            <a:r>
              <a:rPr lang="en-US" dirty="0" smtClean="0"/>
              <a:t>https://arxiv.org/pdf/1612.08242.pdf</a:t>
            </a:r>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7</a:t>
            </a:fld>
            <a:endParaRPr lang="ru-RU"/>
          </a:p>
        </p:txBody>
      </p:sp>
    </p:spTree>
    <p:extLst>
      <p:ext uri="{BB962C8B-B14F-4D97-AF65-F5344CB8AC3E}">
        <p14:creationId xmlns:p14="http://schemas.microsoft.com/office/powerpoint/2010/main" val="42490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https://pjreddie.com/darknet/yolo/</a:t>
            </a:r>
          </a:p>
          <a:p>
            <a:r>
              <a:rPr lang="en-US" dirty="0" smtClean="0"/>
              <a:t>https://arxiv.org/pdf/1612.08242.pdf</a:t>
            </a:r>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8</a:t>
            </a:fld>
            <a:endParaRPr lang="ru-RU"/>
          </a:p>
        </p:txBody>
      </p:sp>
    </p:spTree>
    <p:extLst>
      <p:ext uri="{BB962C8B-B14F-4D97-AF65-F5344CB8AC3E}">
        <p14:creationId xmlns:p14="http://schemas.microsoft.com/office/powerpoint/2010/main" val="2490352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https://pjreddie.com/darknet/yolo/</a:t>
            </a:r>
          </a:p>
          <a:p>
            <a:r>
              <a:rPr lang="en-US" dirty="0" smtClean="0"/>
              <a:t>https://arxiv.org/pdf/1612.08242.pdf</a:t>
            </a:r>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9</a:t>
            </a:fld>
            <a:endParaRPr lang="ru-RU"/>
          </a:p>
        </p:txBody>
      </p:sp>
    </p:spTree>
    <p:extLst>
      <p:ext uri="{BB962C8B-B14F-4D97-AF65-F5344CB8AC3E}">
        <p14:creationId xmlns:p14="http://schemas.microsoft.com/office/powerpoint/2010/main" val="122326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https://pjreddie.com/darknet/yolo/</a:t>
            </a:r>
          </a:p>
          <a:p>
            <a:r>
              <a:rPr lang="en-US" dirty="0" smtClean="0"/>
              <a:t>https://arxiv.org/pdf/1612.08242.pdf</a:t>
            </a:r>
            <a:endParaRPr lang="ru-RU" dirty="0"/>
          </a:p>
        </p:txBody>
      </p:sp>
      <p:sp>
        <p:nvSpPr>
          <p:cNvPr id="4" name="Номер слайда 3"/>
          <p:cNvSpPr>
            <a:spLocks noGrp="1"/>
          </p:cNvSpPr>
          <p:nvPr>
            <p:ph type="sldNum" sz="quarter" idx="10"/>
          </p:nvPr>
        </p:nvSpPr>
        <p:spPr/>
        <p:txBody>
          <a:bodyPr/>
          <a:lstStyle/>
          <a:p>
            <a:fld id="{0810FEF8-3249-4621-A511-F58006D7D6BA}" type="slidenum">
              <a:rPr lang="ru-RU" smtClean="0"/>
              <a:t>10</a:t>
            </a:fld>
            <a:endParaRPr lang="ru-RU"/>
          </a:p>
        </p:txBody>
      </p:sp>
    </p:spTree>
    <p:extLst>
      <p:ext uri="{BB962C8B-B14F-4D97-AF65-F5344CB8AC3E}">
        <p14:creationId xmlns:p14="http://schemas.microsoft.com/office/powerpoint/2010/main" val="429155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0B43D1-82CB-47B9-95F7-D33685BDFA51}" type="datetime1">
              <a:rPr lang="en-US"/>
              <a:pPr>
                <a:defRPr/>
              </a:pPr>
              <a:t>10/17/2017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B57FFD-70CD-4C5C-8117-5884EA760DE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C801E5-81BD-44E5-8E20-462C2C5FEFE5}" type="datetime1">
              <a:rPr lang="en-US"/>
              <a:pPr>
                <a:defRPr/>
              </a:pPr>
              <a:t>10/17/2017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4BE88E-3ED5-4852-8D89-B50379241A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E6D683-A615-41BD-A4D8-17705CB114A0}" type="datetime1">
              <a:rPr lang="en-US"/>
              <a:pPr>
                <a:defRPr/>
              </a:pPr>
              <a:t>10/17/2017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34C045-341C-4E2D-AF88-1D9C503885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A7838C-AED8-4BA5-8652-AEE276FCC083}" type="datetime1">
              <a:rPr lang="en-US"/>
              <a:pPr>
                <a:defRPr/>
              </a:pPr>
              <a:t>10/17/2017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65F501-F5CC-4E12-934E-78BB5E4DA2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0F4A4C-A39D-40F9-985D-C7DCB93C0DB5}" type="datetime1">
              <a:rPr lang="en-US"/>
              <a:pPr>
                <a:defRPr/>
              </a:pPr>
              <a:t>10/17/2017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B318A3-27E7-4D27-924C-4173717FF2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FA3BEA-EE38-406D-A93D-A1B7A0C50F31}" type="datetime1">
              <a:rPr lang="en-US"/>
              <a:pPr>
                <a:defRPr/>
              </a:pPr>
              <a:t>10/17/2017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31699C-A097-4533-BEFF-B1452833F26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D8AF676-6045-4445-B3A3-69CE264AAD80}" type="datetime1">
              <a:rPr lang="en-US"/>
              <a:pPr>
                <a:defRPr/>
              </a:pPr>
              <a:t>10/17/2017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F8C458-4B9D-4501-AB19-9D129E2810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4DE988B-86FF-4F79-A487-7C318366F71F}" type="datetime1">
              <a:rPr lang="en-US"/>
              <a:pPr>
                <a:defRPr/>
              </a:pPr>
              <a:t>10/17/2017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31CD07-29D6-4A4D-ADEA-1E0E2DFE29D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E96C13-5674-4527-A7EC-B9690D91A02D}" type="datetime1">
              <a:rPr lang="en-US"/>
              <a:pPr>
                <a:defRPr/>
              </a:pPr>
              <a:t>10/17/2017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D36B3D-EFD3-47A2-82AF-07B5235D98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A9FD65-7BC8-484C-874A-A3895B64CC55}" type="datetime1">
              <a:rPr lang="en-US"/>
              <a:pPr>
                <a:defRPr/>
              </a:pPr>
              <a:t>10/17/2017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C45757-2996-489D-9DE7-5C2053F788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81B2E26-330E-4C2F-B5E7-B7743EB347D8}" type="datetime1">
              <a:rPr lang="en-US"/>
              <a:pPr>
                <a:defRPr/>
              </a:pPr>
              <a:t>10/17/2017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60040B-1B69-4DF3-82DE-71CA80F2D8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128"/>
                <a:cs typeface="+mn-cs"/>
              </a:defRPr>
            </a:lvl1pPr>
          </a:lstStyle>
          <a:p>
            <a:pPr>
              <a:defRPr/>
            </a:pPr>
            <a:fld id="{9FBE2B9D-1697-4090-97E9-0A438BE077E8}" type="datetime1">
              <a:rPr lang="en-US"/>
              <a:pPr>
                <a:defRPr/>
              </a:pPr>
              <a:t>10/17/2017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B1F37826-9FC6-4A47-B435-94C6280B7F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130425"/>
            <a:ext cx="7772400" cy="2206625"/>
          </a:xfrm>
        </p:spPr>
        <p:txBody>
          <a:bodyPr/>
          <a:lstStyle/>
          <a:p>
            <a:pPr eaLnBrk="1" hangingPunct="1"/>
            <a:r>
              <a:rPr lang="ru-RU" sz="2800" dirty="0">
                <a:solidFill>
                  <a:srgbClr val="000066"/>
                </a:solidFill>
                <a:latin typeface="Myriad Pro Semibold"/>
                <a:ea typeface="ＭＳ Ｐゴシック"/>
                <a:cs typeface="ＭＳ Ｐゴシック"/>
              </a:rPr>
              <a:t>Применение R-CNN, SSD (</a:t>
            </a:r>
            <a:r>
              <a:rPr lang="ru-RU" sz="2800" dirty="0" err="1">
                <a:solidFill>
                  <a:srgbClr val="000066"/>
                </a:solidFill>
                <a:latin typeface="Myriad Pro Semibold"/>
                <a:ea typeface="ＭＳ Ｐゴシック"/>
                <a:cs typeface="ＭＳ Ｐゴシック"/>
              </a:rPr>
              <a:t>Single</a:t>
            </a:r>
            <a:r>
              <a:rPr lang="ru-RU" sz="2800" dirty="0">
                <a:solidFill>
                  <a:srgbClr val="000066"/>
                </a:solidFill>
                <a:latin typeface="Myriad Pro Semibold"/>
                <a:ea typeface="ＭＳ Ｐゴシック"/>
                <a:cs typeface="ＭＳ Ｐゴシック"/>
              </a:rPr>
              <a:t> </a:t>
            </a:r>
            <a:r>
              <a:rPr lang="ru-RU" sz="2800" dirty="0" err="1">
                <a:solidFill>
                  <a:srgbClr val="000066"/>
                </a:solidFill>
                <a:latin typeface="Myriad Pro Semibold"/>
                <a:ea typeface="ＭＳ Ｐゴシック"/>
                <a:cs typeface="ＭＳ Ｐゴシック"/>
              </a:rPr>
              <a:t>Shot</a:t>
            </a:r>
            <a:r>
              <a:rPr lang="ru-RU" sz="2800" dirty="0">
                <a:solidFill>
                  <a:srgbClr val="000066"/>
                </a:solidFill>
                <a:latin typeface="Myriad Pro Semibold"/>
                <a:ea typeface="ＭＳ Ｐゴシック"/>
                <a:cs typeface="ＭＳ Ｐゴシック"/>
              </a:rPr>
              <a:t> </a:t>
            </a:r>
            <a:r>
              <a:rPr lang="ru-RU" sz="2800" dirty="0" err="1">
                <a:solidFill>
                  <a:srgbClr val="000066"/>
                </a:solidFill>
                <a:latin typeface="Myriad Pro Semibold"/>
                <a:ea typeface="ＭＳ Ｐゴシック"/>
                <a:cs typeface="ＭＳ Ｐゴシック"/>
              </a:rPr>
              <a:t>MultiBox</a:t>
            </a:r>
            <a:r>
              <a:rPr lang="ru-RU" sz="2800" dirty="0">
                <a:solidFill>
                  <a:srgbClr val="000066"/>
                </a:solidFill>
                <a:latin typeface="Myriad Pro Semibold"/>
                <a:ea typeface="ＭＳ Ｐゴシック"/>
                <a:cs typeface="ＭＳ Ｐゴシック"/>
              </a:rPr>
              <a:t> </a:t>
            </a:r>
            <a:r>
              <a:rPr lang="ru-RU" sz="2800" dirty="0" err="1">
                <a:solidFill>
                  <a:srgbClr val="000066"/>
                </a:solidFill>
                <a:latin typeface="Myriad Pro Semibold"/>
                <a:ea typeface="ＭＳ Ｐゴシック"/>
                <a:cs typeface="ＭＳ Ｐゴシック"/>
              </a:rPr>
              <a:t>Detector</a:t>
            </a:r>
            <a:r>
              <a:rPr lang="ru-RU" sz="2800" dirty="0">
                <a:solidFill>
                  <a:srgbClr val="000066"/>
                </a:solidFill>
                <a:latin typeface="Myriad Pro Semibold"/>
                <a:ea typeface="ＭＳ Ｐゴシック"/>
                <a:cs typeface="ＭＳ Ｐゴシック"/>
              </a:rPr>
              <a:t>), </a:t>
            </a:r>
            <a:r>
              <a:rPr lang="ru-RU" sz="2800" dirty="0" err="1">
                <a:solidFill>
                  <a:srgbClr val="000066"/>
                </a:solidFill>
                <a:latin typeface="Myriad Pro Semibold"/>
                <a:ea typeface="ＭＳ Ｐゴシック"/>
                <a:cs typeface="ＭＳ Ｐゴシック"/>
              </a:rPr>
              <a:t>PVANet</a:t>
            </a:r>
            <a:r>
              <a:rPr lang="ru-RU" sz="2800" dirty="0">
                <a:solidFill>
                  <a:srgbClr val="000066"/>
                </a:solidFill>
                <a:latin typeface="Myriad Pro Semibold"/>
                <a:ea typeface="ＭＳ Ｐゴシック"/>
                <a:cs typeface="ＭＳ Ｐゴシック"/>
              </a:rPr>
              <a:t>, YOLO и т.п. для детектирования объектов на изображениях</a:t>
            </a:r>
            <a:endParaRPr lang="en-US" sz="2900" dirty="0" smtClean="0">
              <a:solidFill>
                <a:srgbClr val="21386F"/>
              </a:solidFill>
              <a:latin typeface="Myriad Pro Semibold"/>
              <a:ea typeface="ＭＳ Ｐゴシック"/>
              <a:cs typeface="ＭＳ Ｐゴシック"/>
            </a:endParaRPr>
          </a:p>
        </p:txBody>
      </p:sp>
      <p:sp>
        <p:nvSpPr>
          <p:cNvPr id="13315" name="Subtitle 2"/>
          <p:cNvSpPr>
            <a:spLocks noGrp="1"/>
          </p:cNvSpPr>
          <p:nvPr>
            <p:ph type="subTitle" idx="1"/>
          </p:nvPr>
        </p:nvSpPr>
        <p:spPr>
          <a:xfrm>
            <a:off x="1371600" y="4468813"/>
            <a:ext cx="6400800" cy="908050"/>
          </a:xfrm>
        </p:spPr>
        <p:txBody>
          <a:bodyPr/>
          <a:lstStyle/>
          <a:p>
            <a:pPr eaLnBrk="1" hangingPunct="1"/>
            <a:r>
              <a:rPr lang="ru-RU" sz="2000" dirty="0" smtClean="0">
                <a:solidFill>
                  <a:srgbClr val="000066"/>
                </a:solidFill>
                <a:latin typeface="Myriad Pro"/>
                <a:ea typeface="ＭＳ Ｐゴシック"/>
                <a:cs typeface="ＭＳ Ｐゴシック"/>
              </a:rPr>
              <a:t>Васильева Инна</a:t>
            </a:r>
          </a:p>
          <a:p>
            <a:pPr eaLnBrk="1" hangingPunct="1"/>
            <a:r>
              <a:rPr kumimoji="1" lang="ru-RU" sz="2000" dirty="0" smtClean="0">
                <a:solidFill>
                  <a:srgbClr val="000066"/>
                </a:solidFill>
                <a:latin typeface="Myriad Pro"/>
                <a:ea typeface="ＭＳ Ｐゴシック"/>
                <a:cs typeface="ＭＳ Ｐゴシック"/>
              </a:rPr>
              <a:t>Мошкина Дарья</a:t>
            </a:r>
            <a:endParaRPr kumimoji="1" lang="ru-RU" sz="1400" dirty="0" smtClean="0">
              <a:solidFill>
                <a:srgbClr val="000066"/>
              </a:solidFill>
              <a:latin typeface="Myriad Pro"/>
              <a:ea typeface="ＭＳ Ｐゴシック"/>
              <a:cs typeface="ＭＳ Ｐゴシック"/>
            </a:endParaRPr>
          </a:p>
        </p:txBody>
      </p:sp>
      <p:sp>
        <p:nvSpPr>
          <p:cNvPr id="13316" name="Subtitle 2"/>
          <p:cNvSpPr txBox="1">
            <a:spLocks/>
          </p:cNvSpPr>
          <p:nvPr/>
        </p:nvSpPr>
        <p:spPr bwMode="auto">
          <a:xfrm>
            <a:off x="1371600" y="6467475"/>
            <a:ext cx="6400800" cy="349250"/>
          </a:xfrm>
          <a:prstGeom prst="rect">
            <a:avLst/>
          </a:prstGeom>
          <a:noFill/>
          <a:ln w="9525">
            <a:noFill/>
            <a:miter lim="800000"/>
            <a:headEnd/>
            <a:tailEnd/>
          </a:ln>
        </p:spPr>
        <p:txBody>
          <a:bodyPr/>
          <a:lstStyle/>
          <a:p>
            <a:pPr algn="ctr">
              <a:spcBef>
                <a:spcPct val="20000"/>
              </a:spcBef>
            </a:pPr>
            <a:r>
              <a:rPr lang="ru-RU" sz="800" dirty="0">
                <a:solidFill>
                  <a:schemeClr val="bg1"/>
                </a:solidFill>
              </a:rPr>
              <a:t>Высшая школа экономики, </a:t>
            </a:r>
            <a:r>
              <a:rPr lang="ru-RU" sz="800" dirty="0" smtClean="0">
                <a:solidFill>
                  <a:schemeClr val="bg1"/>
                </a:solidFill>
              </a:rPr>
              <a:t>Нижний Новгород, 201</a:t>
            </a:r>
            <a:r>
              <a:rPr lang="ru-RU" sz="800" dirty="0">
                <a:solidFill>
                  <a:schemeClr val="bg1"/>
                </a:solidFill>
              </a:rPr>
              <a:t>7</a:t>
            </a:r>
          </a:p>
          <a:p>
            <a:pPr algn="ctr">
              <a:spcBef>
                <a:spcPct val="20000"/>
              </a:spcBef>
            </a:pPr>
            <a:r>
              <a:rPr lang="en-US" sz="800" dirty="0">
                <a:solidFill>
                  <a:schemeClr val="bg1"/>
                </a:solidFill>
              </a:rPr>
              <a:t>www.hse.ru</a:t>
            </a:r>
            <a:r>
              <a:rPr lang="ru-RU" sz="800" dirty="0">
                <a:solidFill>
                  <a:schemeClr val="bg1"/>
                </a:solidFill>
              </a:rPr>
              <a:t> </a:t>
            </a:r>
            <a:endParaRPr kumimoji="1" lang="ru-RU" sz="800" dirty="0">
              <a:solidFill>
                <a:schemeClr val="bg1"/>
              </a:solidFill>
              <a:latin typeface="Myriad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YOLO: How it works</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22250" y="1471008"/>
            <a:ext cx="8702294" cy="2246769"/>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altLang="zh-CN" sz="2000" dirty="0" smtClean="0"/>
              <a:t>Uses </a:t>
            </a:r>
            <a:r>
              <a:rPr lang="en-US" altLang="zh-CN" sz="2000" dirty="0"/>
              <a:t>features from the entire image to predict each bounding box</a:t>
            </a:r>
          </a:p>
          <a:p>
            <a:pPr marL="457200" indent="-457200">
              <a:buFont typeface="Arial" panose="020B0604020202020204" pitchFamily="34" charset="0"/>
              <a:buChar char="•"/>
            </a:pPr>
            <a:r>
              <a:rPr lang="en-US" altLang="zh-CN" sz="2000" dirty="0" smtClean="0"/>
              <a:t>Divides </a:t>
            </a:r>
            <a:r>
              <a:rPr lang="en-US" altLang="zh-CN" sz="2000" dirty="0"/>
              <a:t>the input image into </a:t>
            </a:r>
            <a:r>
              <a:rPr lang="en-US" altLang="zh-CN" sz="2000" dirty="0" smtClean="0"/>
              <a:t>a grid</a:t>
            </a:r>
            <a:r>
              <a:rPr lang="en-US" altLang="zh-CN" sz="2000" dirty="0"/>
              <a:t>. If the center of an object falls into a grid cell, the cell is responsible for detecting that object.</a:t>
            </a:r>
          </a:p>
          <a:p>
            <a:pPr marL="457200" indent="-457200">
              <a:buFont typeface="Arial" panose="020B0604020202020204" pitchFamily="34" charset="0"/>
              <a:buChar char="•"/>
            </a:pPr>
            <a:r>
              <a:rPr lang="en-US" altLang="zh-CN" sz="2000" dirty="0"/>
              <a:t>E</a:t>
            </a:r>
            <a:r>
              <a:rPr lang="en-US" altLang="zh-CN" sz="2000" dirty="0" smtClean="0"/>
              <a:t>ach </a:t>
            </a:r>
            <a:r>
              <a:rPr lang="en-US" altLang="zh-CN" sz="2000" dirty="0"/>
              <a:t>grid cell predicts </a:t>
            </a:r>
            <a:r>
              <a:rPr lang="en-US" altLang="zh-CN" sz="2000" dirty="0" smtClean="0"/>
              <a:t>bounding </a:t>
            </a:r>
            <a:r>
              <a:rPr lang="en-US" altLang="zh-CN" sz="2000" dirty="0"/>
              <a:t>boxes and confidence scores for those boxes</a:t>
            </a:r>
          </a:p>
          <a:p>
            <a:pPr marL="457200" indent="-457200">
              <a:buFont typeface="Arial" panose="020B0604020202020204" pitchFamily="34" charset="0"/>
              <a:buChar char="•"/>
            </a:pPr>
            <a:r>
              <a:rPr lang="en-US" altLang="zh-CN" sz="2000" dirty="0"/>
              <a:t>Each grid also predicts </a:t>
            </a:r>
            <a:r>
              <a:rPr lang="en-US" altLang="zh-CN" sz="2000" dirty="0" smtClean="0"/>
              <a:t>conditional (conditioned </a:t>
            </a:r>
            <a:r>
              <a:rPr lang="en-US" altLang="zh-CN" sz="2000" dirty="0"/>
              <a:t>on the grid cell containing an object) class probabilities</a:t>
            </a:r>
            <a:endParaRPr lang="zh-CN" altLang="zh-CN" sz="2000" dirty="0"/>
          </a:p>
        </p:txBody>
      </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565" y="3681163"/>
            <a:ext cx="4325664" cy="2770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22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a:t>
            </a:r>
            <a:r>
              <a:rPr lang="ru-RU" sz="800" dirty="0" smtClean="0">
                <a:solidFill>
                  <a:schemeClr val="bg1"/>
                </a:solidFill>
              </a:rPr>
              <a:t>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ru-RU" sz="2400" dirty="0" smtClean="0">
                <a:solidFill>
                  <a:schemeClr val="bg1"/>
                </a:solidFill>
                <a:latin typeface="Myriad Pro"/>
              </a:rPr>
              <a:t>Задача детектирования объектов на изображениях</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22250" y="1479550"/>
            <a:ext cx="8702294" cy="892552"/>
          </a:xfrm>
          <a:prstGeom prst="rect">
            <a:avLst/>
          </a:prstGeom>
          <a:noFill/>
          <a:ln w="9525">
            <a:noFill/>
            <a:miter lim="800000"/>
            <a:headEnd/>
            <a:tailEnd/>
          </a:ln>
        </p:spPr>
        <p:txBody>
          <a:bodyPr wrap="square">
            <a:spAutoFit/>
          </a:bodyPr>
          <a:lstStyle/>
          <a:p>
            <a:r>
              <a:rPr lang="en-US" sz="2400" dirty="0"/>
              <a:t>Object detection is the task of finding the different objects in an image and classifying </a:t>
            </a:r>
            <a:r>
              <a:rPr lang="en-US" sz="2400" dirty="0" smtClean="0"/>
              <a:t>them</a:t>
            </a:r>
            <a:r>
              <a:rPr lang="en-US" sz="2800" dirty="0" smtClean="0"/>
              <a:t>.</a:t>
            </a:r>
            <a:endParaRPr lang="ru-RU" sz="2400" dirty="0">
              <a:solidFill>
                <a:srgbClr val="003F82"/>
              </a:solidFill>
              <a:latin typeface="Myriad Pro"/>
            </a:endParaRPr>
          </a:p>
        </p:txBody>
      </p:sp>
      <p:pic>
        <p:nvPicPr>
          <p:cNvPr id="2050" name="Picture 2" descr="https://cdn-images-1.medium.com/max/1600/1*r9ELExnk1B1zHnRReDW9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75" y="2480524"/>
            <a:ext cx="4455436" cy="3341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Faster R-CNN</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pic>
        <p:nvPicPr>
          <p:cNvPr id="2" name="Рисунок 1"/>
          <p:cNvPicPr>
            <a:picLocks noChangeAspect="1"/>
          </p:cNvPicPr>
          <p:nvPr/>
        </p:nvPicPr>
        <p:blipFill>
          <a:blip r:embed="rId4"/>
          <a:stretch>
            <a:fillRect/>
          </a:stretch>
        </p:blipFill>
        <p:spPr>
          <a:xfrm>
            <a:off x="379663" y="1924096"/>
            <a:ext cx="8479492" cy="3008852"/>
          </a:xfrm>
          <a:prstGeom prst="rect">
            <a:avLst/>
          </a:prstGeom>
        </p:spPr>
      </p:pic>
    </p:spTree>
    <p:extLst>
      <p:ext uri="{BB962C8B-B14F-4D97-AF65-F5344CB8AC3E}">
        <p14:creationId xmlns:p14="http://schemas.microsoft.com/office/powerpoint/2010/main" val="47411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Faster R-CNN</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pic>
        <p:nvPicPr>
          <p:cNvPr id="1026" name="Picture 2" descr="https://cdn-images-1.medium.com/max/1600/0*_nNI03ESXm2P6YX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44" y="1720515"/>
            <a:ext cx="4162224" cy="409819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5241617" y="1897856"/>
            <a:ext cx="3399643" cy="3693319"/>
          </a:xfrm>
          <a:prstGeom prst="rect">
            <a:avLst/>
          </a:prstGeom>
        </p:spPr>
        <p:txBody>
          <a:bodyPr wrap="square">
            <a:spAutoFit/>
          </a:bodyPr>
          <a:lstStyle/>
          <a:p>
            <a:r>
              <a:rPr lang="en-US" dirty="0">
                <a:latin typeface="medium-content-serif-font"/>
              </a:rPr>
              <a:t>The insight of Faster </a:t>
            </a:r>
            <a:r>
              <a:rPr lang="en-US" dirty="0" smtClean="0">
                <a:latin typeface="medium-content-serif-font"/>
              </a:rPr>
              <a:t>R-CNN: region </a:t>
            </a:r>
            <a:r>
              <a:rPr lang="en-US" dirty="0">
                <a:latin typeface="medium-content-serif-font"/>
              </a:rPr>
              <a:t>proposals </a:t>
            </a:r>
            <a:r>
              <a:rPr lang="en-US" dirty="0" smtClean="0">
                <a:latin typeface="medium-content-serif-font"/>
              </a:rPr>
              <a:t>depend </a:t>
            </a:r>
            <a:r>
              <a:rPr lang="en-US" dirty="0">
                <a:latin typeface="medium-content-serif-font"/>
              </a:rPr>
              <a:t>on features of the image that were already calculated with the forward pass of the CNN (first step of classification). So why not reuse those same CNN results for region proposals instead of running a separate selective search algorithm</a:t>
            </a:r>
            <a:r>
              <a:rPr lang="en-US" dirty="0" smtClean="0">
                <a:latin typeface="medium-content-serif-font"/>
              </a:rPr>
              <a:t>?</a:t>
            </a:r>
          </a:p>
          <a:p>
            <a:r>
              <a:rPr lang="en-US" dirty="0"/>
              <a:t>This way, only one CNN needs to be trained and we get region proposals almost for free!</a:t>
            </a:r>
            <a:endParaRPr lang="ru-RU" dirty="0"/>
          </a:p>
        </p:txBody>
      </p:sp>
    </p:spTree>
    <p:extLst>
      <p:ext uri="{BB962C8B-B14F-4D97-AF65-F5344CB8AC3E}">
        <p14:creationId xmlns:p14="http://schemas.microsoft.com/office/powerpoint/2010/main" val="214147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SSD: How it works</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2" name="Прямоугольник 1"/>
          <p:cNvSpPr/>
          <p:nvPr/>
        </p:nvSpPr>
        <p:spPr>
          <a:xfrm>
            <a:off x="271432" y="4381198"/>
            <a:ext cx="8486076" cy="1569660"/>
          </a:xfrm>
          <a:prstGeom prst="rect">
            <a:avLst/>
          </a:prstGeom>
        </p:spPr>
        <p:txBody>
          <a:bodyPr wrap="square">
            <a:spAutoFit/>
          </a:bodyPr>
          <a:lstStyle/>
          <a:p>
            <a:pPr marL="285750" indent="-285750">
              <a:buFont typeface="Arial" panose="020B0604020202020204" pitchFamily="34" charset="0"/>
              <a:buChar char="•"/>
            </a:pPr>
            <a:r>
              <a:rPr lang="en-US" altLang="zh-CN" sz="2400" dirty="0"/>
              <a:t>Eliminating bounding box proposals and subsequent pixel or feature resampling stage</a:t>
            </a:r>
          </a:p>
          <a:p>
            <a:pPr marL="285750" indent="-285750">
              <a:buFont typeface="Arial" panose="020B0604020202020204" pitchFamily="34" charset="0"/>
              <a:buChar char="•"/>
            </a:pPr>
            <a:r>
              <a:rPr lang="en-US" altLang="zh-CN" sz="2400" dirty="0"/>
              <a:t>Adding convolution feature layers to the end of the </a:t>
            </a:r>
            <a:r>
              <a:rPr lang="en-US" altLang="zh-CN" sz="2400" dirty="0" smtClean="0"/>
              <a:t>base </a:t>
            </a:r>
            <a:r>
              <a:rPr lang="en-US" altLang="zh-CN" sz="2400" dirty="0"/>
              <a:t>network to predict detections at multiple </a:t>
            </a:r>
            <a:r>
              <a:rPr lang="en-US" altLang="zh-CN" sz="2400" dirty="0" smtClean="0"/>
              <a:t>scales</a:t>
            </a:r>
            <a:endParaRPr lang="zh-CN" altLang="en-US" sz="2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32" y="1637425"/>
            <a:ext cx="8470232" cy="251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15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SSD: How it works</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969" y="1365740"/>
            <a:ext cx="6563631" cy="2450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255588" y="3991278"/>
            <a:ext cx="8575591" cy="2031325"/>
          </a:xfrm>
          <a:prstGeom prst="rect">
            <a:avLst/>
          </a:prstGeom>
        </p:spPr>
        <p:txBody>
          <a:bodyPr wrap="square">
            <a:spAutoFit/>
          </a:bodyPr>
          <a:lstStyle/>
          <a:p>
            <a:pPr marL="285750" indent="-285750">
              <a:buFont typeface="Arial" panose="020B0604020202020204" pitchFamily="34" charset="0"/>
              <a:buChar char="•"/>
            </a:pPr>
            <a:r>
              <a:rPr lang="en-US" altLang="zh-CN" dirty="0"/>
              <a:t>Needs an input image and ground truth boxes for each object during training</a:t>
            </a:r>
          </a:p>
          <a:p>
            <a:pPr marL="285750" indent="-285750" algn="just">
              <a:buFont typeface="Arial" panose="020B0604020202020204" pitchFamily="34" charset="0"/>
              <a:buChar char="•"/>
            </a:pPr>
            <a:r>
              <a:rPr lang="en-US" altLang="zh-CN" dirty="0"/>
              <a:t>Evaluate a small set(e.g.4)of default boxes of different aspect ratios at each locations in several feature maps with different scales.</a:t>
            </a:r>
          </a:p>
          <a:p>
            <a:pPr marL="285750" indent="-285750">
              <a:buFont typeface="Arial" panose="020B0604020202020204" pitchFamily="34" charset="0"/>
              <a:buChar char="•"/>
            </a:pPr>
            <a:r>
              <a:rPr lang="en-US" altLang="zh-CN" dirty="0"/>
              <a:t>Filters  match these default boxes to the ground truth boxes and predict both the shape offsets and confidence for all object categories for each default box</a:t>
            </a:r>
          </a:p>
          <a:p>
            <a:pPr marL="285750" indent="-285750">
              <a:buFont typeface="Arial" panose="020B0604020202020204" pitchFamily="34" charset="0"/>
              <a:buChar char="•"/>
            </a:pPr>
            <a:r>
              <a:rPr lang="en-US" altLang="zh-CN" dirty="0"/>
              <a:t>The feed-forward convolutional network produces a fixed-size collection of bounding boxes and scores for the presence of object class in those boxes</a:t>
            </a:r>
          </a:p>
        </p:txBody>
      </p:sp>
    </p:spTree>
    <p:extLst>
      <p:ext uri="{BB962C8B-B14F-4D97-AF65-F5344CB8AC3E}">
        <p14:creationId xmlns:p14="http://schemas.microsoft.com/office/powerpoint/2010/main" val="227836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YOLO – You Only Look Once</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22250" y="1479550"/>
            <a:ext cx="8702294" cy="1569660"/>
          </a:xfrm>
          <a:prstGeom prst="rect">
            <a:avLst/>
          </a:prstGeom>
          <a:noFill/>
          <a:ln w="9525">
            <a:noFill/>
            <a:miter lim="800000"/>
            <a:headEnd/>
            <a:tailEnd/>
          </a:ln>
        </p:spPr>
        <p:txBody>
          <a:bodyPr wrap="square">
            <a:spAutoFit/>
          </a:bodyPr>
          <a:lstStyle/>
          <a:p>
            <a:r>
              <a:rPr lang="en-US" sz="2400" dirty="0"/>
              <a:t>A</a:t>
            </a:r>
            <a:r>
              <a:rPr lang="en-US" sz="2400" dirty="0" smtClean="0"/>
              <a:t> </a:t>
            </a:r>
            <a:r>
              <a:rPr lang="en-US" sz="2400" dirty="0"/>
              <a:t>single neural </a:t>
            </a:r>
            <a:r>
              <a:rPr lang="en-US" sz="2400" dirty="0" smtClean="0"/>
              <a:t>network is used </a:t>
            </a:r>
            <a:r>
              <a:rPr lang="en-US" sz="2400" dirty="0"/>
              <a:t>to the full image. This network divides the image into regions and predicts bounding boxes and probabilities for each region. These bounding boxes are weighted by the predicted probabilities.</a:t>
            </a:r>
            <a:r>
              <a:rPr lang="ru-RU" sz="1600" dirty="0" smtClean="0"/>
              <a:t>.</a:t>
            </a:r>
            <a:r>
              <a:rPr lang="ru-RU" sz="1600" dirty="0"/>
              <a:t> </a:t>
            </a:r>
            <a:endParaRPr lang="ru-RU" sz="1600" dirty="0">
              <a:solidFill>
                <a:srgbClr val="003F82"/>
              </a:solidFill>
              <a:latin typeface="Myriad Pro"/>
            </a:endParaRPr>
          </a:p>
        </p:txBody>
      </p:sp>
      <p:pic>
        <p:nvPicPr>
          <p:cNvPr id="1026" name="Picture 2" descr="https://pjreddie.com/media/image/mode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36" y="3422818"/>
            <a:ext cx="8202028" cy="2243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4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YOLO: Advantages</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22250" y="1471008"/>
            <a:ext cx="8702294" cy="3416320"/>
          </a:xfrm>
          <a:prstGeom prst="rect">
            <a:avLst/>
          </a:prstGeom>
          <a:noFill/>
          <a:ln w="9525">
            <a:noFill/>
            <a:miter lim="800000"/>
            <a:headEnd/>
            <a:tailEnd/>
          </a:ln>
        </p:spPr>
        <p:txBody>
          <a:bodyPr wrap="square">
            <a:spAutoFit/>
          </a:bodyPr>
          <a:lstStyle/>
          <a:p>
            <a:r>
              <a:rPr lang="en-US" sz="2400" dirty="0" smtClean="0"/>
              <a:t>Advantages </a:t>
            </a:r>
            <a:r>
              <a:rPr lang="en-US" sz="2400" dirty="0"/>
              <a:t>over classifier-based </a:t>
            </a:r>
            <a:r>
              <a:rPr lang="en-US" sz="2400" dirty="0" smtClean="0"/>
              <a:t>systems:</a:t>
            </a:r>
          </a:p>
          <a:p>
            <a:pPr marL="285750" indent="-285750">
              <a:buFont typeface="Arial" panose="020B0604020202020204" pitchFamily="34" charset="0"/>
              <a:buChar char="•"/>
            </a:pPr>
            <a:r>
              <a:rPr lang="en-US" sz="2400" dirty="0" smtClean="0"/>
              <a:t>It </a:t>
            </a:r>
            <a:r>
              <a:rPr lang="en-US" sz="2400" dirty="0"/>
              <a:t>looks at the whole image at test time so its predictions are informed by global context in the image. </a:t>
            </a:r>
          </a:p>
          <a:p>
            <a:pPr marL="285750" indent="-285750">
              <a:buFont typeface="Arial" panose="020B0604020202020204" pitchFamily="34" charset="0"/>
              <a:buChar char="•"/>
            </a:pPr>
            <a:r>
              <a:rPr lang="en-US" sz="2400" dirty="0" smtClean="0"/>
              <a:t>Makes </a:t>
            </a:r>
            <a:r>
              <a:rPr lang="en-US" sz="2400" dirty="0"/>
              <a:t>predictions with a single network evaluation unlike systems like R-CNN which require thousands for a single image. This makes it extremely fast, more than 1000x faster than R-CNN and 100x faster than Fast R-CNN. </a:t>
            </a:r>
            <a:endParaRPr lang="en-US" sz="2400" dirty="0" smtClean="0"/>
          </a:p>
          <a:p>
            <a:pPr marL="285750" indent="-285750">
              <a:buFont typeface="Arial" panose="020B0604020202020204" pitchFamily="34" charset="0"/>
              <a:buChar char="•"/>
            </a:pPr>
            <a:r>
              <a:rPr lang="en-US" altLang="zh-CN" sz="2400" dirty="0"/>
              <a:t>Maintaining  a proper accuracy </a:t>
            </a:r>
            <a:r>
              <a:rPr lang="en-US" altLang="zh-CN" sz="2400" dirty="0" smtClean="0"/>
              <a:t>range</a:t>
            </a:r>
          </a:p>
          <a:p>
            <a:pPr marL="285750" indent="-285750">
              <a:buFont typeface="Arial" panose="020B0604020202020204" pitchFamily="34" charset="0"/>
              <a:buChar char="•"/>
            </a:pPr>
            <a:r>
              <a:rPr lang="en-US" sz="2400" dirty="0" smtClean="0"/>
              <a:t>Able </a:t>
            </a:r>
            <a:r>
              <a:rPr lang="en-US" sz="2400" dirty="0"/>
              <a:t>to recognize a wide variety of objects</a:t>
            </a:r>
            <a:endParaRPr lang="en-US" altLang="zh-CN" sz="2400" dirty="0"/>
          </a:p>
        </p:txBody>
      </p:sp>
    </p:spTree>
    <p:extLst>
      <p:ext uri="{BB962C8B-B14F-4D97-AF65-F5344CB8AC3E}">
        <p14:creationId xmlns:p14="http://schemas.microsoft.com/office/powerpoint/2010/main" val="187732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2017</a:t>
            </a:r>
            <a:endParaRPr kumimoji="1" lang="ru-RU" sz="800" dirty="0">
              <a:solidFill>
                <a:schemeClr val="bg1"/>
              </a:solidFill>
              <a:latin typeface="Myriad Pro"/>
            </a:endParaRPr>
          </a:p>
        </p:txBody>
      </p:sp>
      <p:sp>
        <p:nvSpPr>
          <p:cNvPr id="14339" name="Title 1"/>
          <p:cNvSpPr txBox="1">
            <a:spLocks/>
          </p:cNvSpPr>
          <p:nvPr/>
        </p:nvSpPr>
        <p:spPr bwMode="auto">
          <a:xfrm>
            <a:off x="1428750" y="428625"/>
            <a:ext cx="7312914" cy="412750"/>
          </a:xfrm>
          <a:prstGeom prst="rect">
            <a:avLst/>
          </a:prstGeom>
          <a:noFill/>
          <a:ln w="9525">
            <a:noFill/>
            <a:miter lim="800000"/>
            <a:headEnd/>
            <a:tailEnd/>
          </a:ln>
        </p:spPr>
        <p:txBody>
          <a:bodyPr anchor="ctr"/>
          <a:lstStyle/>
          <a:p>
            <a:r>
              <a:rPr lang="en-US" sz="2400" dirty="0" smtClean="0">
                <a:solidFill>
                  <a:schemeClr val="bg1"/>
                </a:solidFill>
                <a:latin typeface="Myriad Pro"/>
              </a:rPr>
              <a:t>YOLO: How it works</a:t>
            </a:r>
            <a:endParaRPr lang="en-US" sz="24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22250" y="1471008"/>
            <a:ext cx="8702294" cy="1569660"/>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altLang="zh-CN" sz="2400" dirty="0" smtClean="0"/>
              <a:t>No </a:t>
            </a:r>
            <a:r>
              <a:rPr lang="en-US" altLang="zh-CN" sz="2400" dirty="0"/>
              <a:t>bounding box proposals and subsequent pixel or feature resampling stage</a:t>
            </a:r>
          </a:p>
          <a:p>
            <a:pPr marL="342900" indent="-342900">
              <a:buFont typeface="Arial" panose="020B0604020202020204" pitchFamily="34" charset="0"/>
              <a:buChar char="•"/>
            </a:pPr>
            <a:r>
              <a:rPr lang="en-US" altLang="zh-CN" sz="2400" dirty="0"/>
              <a:t>A neural network predicts bounding boxes and class probabilities directly from full images in one evaluation</a:t>
            </a:r>
            <a:endParaRPr lang="zh-CN" altLang="en-US" sz="2400"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3218165"/>
            <a:ext cx="72866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562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628</Words>
  <Application>Microsoft Office PowerPoint</Application>
  <PresentationFormat>Экран (4:3)</PresentationFormat>
  <Paragraphs>86</Paragraphs>
  <Slides>11</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ＭＳ Ｐゴシック</vt:lpstr>
      <vt:lpstr>Arial</vt:lpstr>
      <vt:lpstr>Calibri</vt:lpstr>
      <vt:lpstr>medium-content-serif-font</vt:lpstr>
      <vt:lpstr>Myriad Pro</vt:lpstr>
      <vt:lpstr>Myriad Pro Semibold</vt:lpstr>
      <vt:lpstr>Office Theme</vt:lpstr>
      <vt:lpstr>Применение R-CNN, SSD (Single Shot MultiBox Detector), PVANet, YOLO и т.п. для детектирования объектов на изображениях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vkremlev</dc:creator>
  <cp:lastModifiedBy>Daria</cp:lastModifiedBy>
  <cp:revision>25</cp:revision>
  <dcterms:created xsi:type="dcterms:W3CDTF">2010-09-30T06:45:29Z</dcterms:created>
  <dcterms:modified xsi:type="dcterms:W3CDTF">2017-10-16T22:34:10Z</dcterms:modified>
</cp:coreProperties>
</file>