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8" r:id="rId5"/>
    <p:sldId id="267" r:id="rId6"/>
    <p:sldId id="262" r:id="rId7"/>
    <p:sldId id="263" r:id="rId8"/>
    <p:sldId id="264" r:id="rId9"/>
    <p:sldId id="265" r:id="rId10"/>
    <p:sldId id="266" r:id="rId11"/>
    <p:sldId id="258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64" autoAdjust="0"/>
  </p:normalViewPr>
  <p:slideViewPr>
    <p:cSldViewPr snapToGrid="0" snapToObjects="1">
      <p:cViewPr varScale="1">
        <p:scale>
          <a:sx n="64" d="100"/>
          <a:sy n="64" d="100"/>
        </p:scale>
        <p:origin x="20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5CBCB-C829-4509-8CBD-2407EAE6853F}" type="datetimeFigureOut">
              <a:rPr lang="ru-RU" smtClean="0"/>
              <a:t>15.10.2017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0FEF8-3249-4621-A511-F58006D7D6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4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https://pjreddie.com/darknet/yolo/</a:t>
            </a:r>
          </a:p>
          <a:p>
            <a:r>
              <a:rPr lang="en-US" dirty="0" smtClean="0"/>
              <a:t>https://arxiv.org/pdf/1612.08242.pdf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0FEF8-3249-4621-A511-F58006D7D6B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https://pjreddie.com/darknet/yolo/</a:t>
            </a:r>
          </a:p>
          <a:p>
            <a:r>
              <a:rPr lang="en-US" dirty="0" smtClean="0"/>
              <a:t>https://arxiv.org/pdf/1612.08242.pdf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0FEF8-3249-4621-A511-F58006D7D6B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5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https://pjreddie.com/darknet/yolo/</a:t>
            </a:r>
          </a:p>
          <a:p>
            <a:r>
              <a:rPr lang="en-US" dirty="0" smtClean="0"/>
              <a:t>https://arxiv.org/pdf/1612.08242.pdf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0FEF8-3249-4621-A511-F58006D7D6B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265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https://pjreddie.com/darknet/yolo/</a:t>
            </a:r>
          </a:p>
          <a:p>
            <a:r>
              <a:rPr lang="en-US" dirty="0" smtClean="0"/>
              <a:t>https://arxiv.org/pdf/1612.08242.pdf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0FEF8-3249-4621-A511-F58006D7D6B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5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https://pjreddie.com/darknet/yolo/</a:t>
            </a:r>
          </a:p>
          <a:p>
            <a:r>
              <a:rPr lang="en-US" dirty="0" smtClean="0"/>
              <a:t>https://arxiv.org/pdf/1612.08242.pdf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0FEF8-3249-4621-A511-F58006D7D6B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64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Применение R-CNN, SSD (</a:t>
            </a:r>
            <a:r>
              <a:rPr lang="ru-RU" sz="2800" dirty="0" err="1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Single</a:t>
            </a: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 </a:t>
            </a:r>
            <a:r>
              <a:rPr lang="ru-RU" sz="2800" dirty="0" err="1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Shot</a:t>
            </a: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 </a:t>
            </a:r>
            <a:r>
              <a:rPr lang="ru-RU" sz="2800" dirty="0" err="1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MultiBox</a:t>
            </a: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 </a:t>
            </a:r>
            <a:r>
              <a:rPr lang="ru-RU" sz="2800" dirty="0" err="1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Detector</a:t>
            </a: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), </a:t>
            </a:r>
            <a:r>
              <a:rPr lang="ru-RU" sz="2800" dirty="0" err="1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PVANet</a:t>
            </a: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, YOLO и т.п. для детектирования объектов на изображениях</a:t>
            </a:r>
            <a:endParaRPr lang="en-US" sz="2900" dirty="0" smtClean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pPr eaLnBrk="1" hangingPunct="1"/>
            <a:r>
              <a:rPr lang="ru-RU" sz="2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Васильева Инна</a:t>
            </a:r>
          </a:p>
          <a:p>
            <a:pPr eaLnBrk="1" hangingPunct="1"/>
            <a:r>
              <a:rPr kumimoji="1" lang="ru-RU" sz="20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Мошкина Дарья</a:t>
            </a:r>
            <a:endParaRPr kumimoji="1" lang="ru-RU" sz="1400" dirty="0" smtClean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</a:t>
            </a:r>
            <a:r>
              <a:rPr lang="ru-RU" sz="800" dirty="0" smtClean="0">
                <a:solidFill>
                  <a:schemeClr val="bg1"/>
                </a:solidFill>
              </a:rPr>
              <a:t>Нижний Новгород, 201</a:t>
            </a:r>
            <a:r>
              <a:rPr lang="ru-RU" sz="800" dirty="0">
                <a:solidFill>
                  <a:schemeClr val="bg1"/>
                </a:solidFill>
              </a:rPr>
              <a:t>7</a:t>
            </a:r>
            <a:endParaRPr lang="ru-RU" sz="8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Нижний Новгород,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12914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YOLO: </a:t>
            </a:r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How it works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820" y="145075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en-US" altLang="zh-CN" b="1" dirty="0" smtClean="0"/>
              <a:t>onfidence </a:t>
            </a:r>
            <a:r>
              <a:rPr lang="en-US" altLang="zh-CN" b="1" dirty="0"/>
              <a:t>scores</a:t>
            </a:r>
            <a:r>
              <a:rPr lang="en-US" altLang="zh-CN" dirty="0"/>
              <a:t>: </a:t>
            </a:r>
            <a:r>
              <a:rPr lang="en-US" altLang="zh-CN" dirty="0" smtClean="0"/>
              <a:t>confidence </a:t>
            </a:r>
            <a:r>
              <a:rPr lang="en-US" altLang="zh-CN" dirty="0" smtClean="0"/>
              <a:t>that </a:t>
            </a:r>
            <a:r>
              <a:rPr lang="en-US" altLang="zh-CN" dirty="0"/>
              <a:t>the box contains an </a:t>
            </a:r>
            <a:r>
              <a:rPr lang="en-US" altLang="zh-CN" dirty="0" smtClean="0"/>
              <a:t>object + how </a:t>
            </a:r>
            <a:r>
              <a:rPr lang="en-US" altLang="zh-CN" dirty="0"/>
              <a:t>accurate the box </a:t>
            </a:r>
            <a:r>
              <a:rPr lang="en-US" altLang="zh-CN" dirty="0" smtClean="0"/>
              <a:t>is.</a:t>
            </a: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21" y="2144543"/>
            <a:ext cx="1914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3820" y="252158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en-US" altLang="zh-CN" b="1" dirty="0" smtClean="0"/>
              <a:t>onditional </a:t>
            </a:r>
            <a:r>
              <a:rPr lang="en-US" altLang="zh-CN" b="1" dirty="0" smtClean="0"/>
              <a:t>class probabilities: </a:t>
            </a:r>
            <a:r>
              <a:rPr lang="en-US" altLang="zh-CN" dirty="0" smtClean="0"/>
              <a:t>conditioned on the grid cell containing an </a:t>
            </a:r>
            <a:r>
              <a:rPr lang="en-US" altLang="zh-CN" dirty="0" smtClean="0"/>
              <a:t>object.</a:t>
            </a: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58" y="3034932"/>
            <a:ext cx="1619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34" y="3457920"/>
            <a:ext cx="6105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8365" y="4137207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 test </a:t>
            </a:r>
            <a:r>
              <a:rPr lang="en-US" altLang="zh-CN" dirty="0" smtClean="0"/>
              <a:t>time,  </a:t>
            </a:r>
            <a:r>
              <a:rPr lang="en-US" altLang="zh-CN" dirty="0"/>
              <a:t>multiply the conditional class </a:t>
            </a:r>
            <a:r>
              <a:rPr lang="en-US" altLang="zh-CN" dirty="0" smtClean="0"/>
              <a:t>probabilities and </a:t>
            </a:r>
            <a:r>
              <a:rPr lang="en-US" altLang="zh-CN" dirty="0"/>
              <a:t>the individual box confidence </a:t>
            </a:r>
            <a:r>
              <a:rPr lang="en-US" altLang="zh-CN" dirty="0" smtClean="0"/>
              <a:t>predictions, giving </a:t>
            </a:r>
            <a:r>
              <a:rPr lang="en-US" altLang="zh-CN" dirty="0" smtClean="0"/>
              <a:t>class-specific </a:t>
            </a:r>
            <a:r>
              <a:rPr lang="en-US" altLang="zh-CN" dirty="0"/>
              <a:t>confidence scores for </a:t>
            </a:r>
            <a:r>
              <a:rPr lang="en-US" altLang="zh-CN" dirty="0" smtClean="0"/>
              <a:t>each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Showing </a:t>
            </a:r>
            <a:r>
              <a:rPr lang="en-US" altLang="zh-CN" dirty="0" smtClean="0"/>
              <a:t>both </a:t>
            </a:r>
            <a:r>
              <a:rPr lang="en-US" altLang="zh-CN" dirty="0"/>
              <a:t>the probability of that </a:t>
            </a:r>
            <a:r>
              <a:rPr lang="en-US" altLang="zh-CN" dirty="0" smtClean="0"/>
              <a:t>class appearing </a:t>
            </a:r>
            <a:r>
              <a:rPr lang="en-US" altLang="zh-CN" dirty="0"/>
              <a:t>in the box and how well the predicted box fits </a:t>
            </a:r>
            <a:r>
              <a:rPr lang="en-US" altLang="zh-CN" dirty="0" smtClean="0"/>
              <a:t>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7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</a:t>
            </a:r>
            <a:r>
              <a:rPr lang="ru-RU" sz="800" dirty="0" smtClean="0">
                <a:solidFill>
                  <a:schemeClr val="bg1"/>
                </a:solidFill>
              </a:rPr>
              <a:t>Нижний Новгород,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12914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dirty="0" smtClean="0">
                <a:solidFill>
                  <a:schemeClr val="bg1"/>
                </a:solidFill>
                <a:latin typeface="Myriad Pro"/>
              </a:rPr>
              <a:t>Задача детектирования объектов на изображениях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0229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Object detection is the task of finding the different objects in an image and classifying </a:t>
            </a:r>
            <a:r>
              <a:rPr lang="en-US" sz="2400" dirty="0" smtClean="0"/>
              <a:t>them</a:t>
            </a:r>
            <a:r>
              <a:rPr lang="en-US" sz="2800" dirty="0" smtClean="0"/>
              <a:t>.</a:t>
            </a:r>
            <a:endParaRPr lang="ru-RU" sz="2400" dirty="0">
              <a:solidFill>
                <a:srgbClr val="003F82"/>
              </a:solidFill>
              <a:latin typeface="Myriad Pro"/>
            </a:endParaRPr>
          </a:p>
        </p:txBody>
      </p:sp>
      <p:pic>
        <p:nvPicPr>
          <p:cNvPr id="2050" name="Picture 2" descr="https://cdn-images-1.medium.com/max/1600/1*r9ELExnk1B1zHnRReDW9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2480524"/>
            <a:ext cx="4455436" cy="33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Нижний Новгород,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12914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SSD – Single Shot </a:t>
            </a:r>
            <a:r>
              <a:rPr lang="en-US" sz="2400" dirty="0" err="1" smtClean="0">
                <a:solidFill>
                  <a:schemeClr val="bg1"/>
                </a:solidFill>
                <a:latin typeface="Myriad Pro"/>
              </a:rPr>
              <a:t>Multibox</a:t>
            </a:r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 Detector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022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3F82"/>
                </a:solidFill>
              </a:rPr>
              <a:t>Advantages</a:t>
            </a:r>
            <a:r>
              <a:rPr lang="ru-RU" sz="2000" dirty="0">
                <a:solidFill>
                  <a:srgbClr val="003F82"/>
                </a:solidFill>
              </a:rPr>
              <a:t/>
            </a:r>
            <a:br>
              <a:rPr lang="ru-RU" sz="2000" dirty="0">
                <a:solidFill>
                  <a:srgbClr val="003F82"/>
                </a:solidFill>
              </a:rPr>
            </a:br>
            <a:endParaRPr lang="ru-RU" sz="1600" dirty="0">
              <a:solidFill>
                <a:srgbClr val="003F8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14147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Нижний Новгород,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12914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SSD: How it works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1432" y="4381198"/>
            <a:ext cx="84860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Eliminating bounding box proposals and subsequent pixel or feature resampling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Adding convolution feature layers to the end of the </a:t>
            </a:r>
            <a:r>
              <a:rPr lang="en-US" altLang="zh-CN" sz="2400" dirty="0" smtClean="0"/>
              <a:t>base </a:t>
            </a:r>
            <a:r>
              <a:rPr lang="en-US" altLang="zh-CN" sz="2400" dirty="0"/>
              <a:t>network to predict detections at multiple </a:t>
            </a:r>
            <a:r>
              <a:rPr lang="en-US" altLang="zh-CN" sz="2400" dirty="0" smtClean="0"/>
              <a:t>scales</a:t>
            </a:r>
            <a:endParaRPr lang="zh-CN" alt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32" y="1637425"/>
            <a:ext cx="8470232" cy="251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15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Нижний Новгород,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12914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SSD: How it works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69" y="1365740"/>
            <a:ext cx="6563631" cy="245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5588" y="3991278"/>
            <a:ext cx="85755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Needs an input image and ground truth boxes for each object during training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Evaluate a small set(e.g.4)of default boxes of different aspect ratios at each locations in several feature maps with different scales.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Filters  match these default boxes to the ground truth boxes and predict both the shape offsets and confidence for all object categories for each default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feed-forward convolutional network produces a fixed-size collection of bounding boxes and scores for the presence of object class in those boxes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83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Нижний Новгород,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12914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YOLO – You Only Look Once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9550"/>
            <a:ext cx="870229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single neural </a:t>
            </a:r>
            <a:r>
              <a:rPr lang="en-US" sz="2400" dirty="0" smtClean="0"/>
              <a:t>network is used </a:t>
            </a:r>
            <a:r>
              <a:rPr lang="en-US" sz="2400" dirty="0"/>
              <a:t>to the full image. This network divides the image into regions and predicts bounding boxes and probabilities for each region. These bounding boxes are weighted by the predicted probabilities.</a:t>
            </a:r>
            <a:r>
              <a:rPr lang="ru-RU" sz="1600" dirty="0" smtClean="0"/>
              <a:t>.</a:t>
            </a:r>
            <a:r>
              <a:rPr lang="ru-RU" sz="1600" dirty="0"/>
              <a:t> </a:t>
            </a:r>
            <a:endParaRPr lang="ru-RU" sz="1600" dirty="0">
              <a:solidFill>
                <a:srgbClr val="003F82"/>
              </a:solidFill>
              <a:latin typeface="Myriad Pro"/>
            </a:endParaRPr>
          </a:p>
        </p:txBody>
      </p:sp>
      <p:pic>
        <p:nvPicPr>
          <p:cNvPr id="1026" name="Picture 2" descr="https://pjreddie.com/media/image/mode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6" y="3422818"/>
            <a:ext cx="8202028" cy="224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44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Нижний Новгород,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12914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YOLO: Advantages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1008"/>
            <a:ext cx="870229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Advantages </a:t>
            </a:r>
            <a:r>
              <a:rPr lang="en-US" sz="2400" dirty="0"/>
              <a:t>over classifier-based </a:t>
            </a:r>
            <a:r>
              <a:rPr lang="en-US" sz="2400" dirty="0" smtClean="0"/>
              <a:t>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looks at the whole image at test time so its predictions are informed by global context in the image.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Makes </a:t>
            </a:r>
            <a:r>
              <a:rPr lang="en-US" sz="2400" dirty="0"/>
              <a:t>predictions with a single network evaluation unlike systems like R-CNN which require thousands for a single image. This makes it extremely fast, more than 1000x faster than R-CNN and 100x faster than Fast R-CNN. 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Maintaining  a proper accuracy </a:t>
            </a:r>
            <a:r>
              <a:rPr lang="en-US" altLang="zh-CN" sz="2400" dirty="0" smtClean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Able </a:t>
            </a:r>
            <a:r>
              <a:rPr lang="en-US" sz="2400" dirty="0"/>
              <a:t>to recognize a wide variety of objects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7732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Нижний Новгород,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12914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YOLO: </a:t>
            </a:r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How it works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1008"/>
            <a:ext cx="870229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No </a:t>
            </a:r>
            <a:r>
              <a:rPr lang="en-US" altLang="zh-CN" sz="2400" dirty="0"/>
              <a:t>bounding box proposals and subsequent pixel or feature resampling stage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 neural network predicts bounding boxes and class probabilities directly from full images in one evaluation</a:t>
            </a:r>
            <a:endParaRPr lang="zh-CN" alt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218165"/>
            <a:ext cx="72866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56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Нижний Новгород, 2017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7312914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YOLO: </a:t>
            </a:r>
            <a:r>
              <a:rPr lang="en-US" sz="2400" dirty="0" smtClean="0">
                <a:solidFill>
                  <a:schemeClr val="bg1"/>
                </a:solidFill>
                <a:latin typeface="Myriad Pro"/>
              </a:rPr>
              <a:t>How it works</a:t>
            </a:r>
            <a:endParaRPr lang="en-US" sz="24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22250" y="1471008"/>
            <a:ext cx="870229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Uses </a:t>
            </a:r>
            <a:r>
              <a:rPr lang="en-US" altLang="zh-CN" sz="2000" dirty="0"/>
              <a:t>features from the entire image to predict each bounding 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Divides </a:t>
            </a:r>
            <a:r>
              <a:rPr lang="en-US" altLang="zh-CN" sz="2000" dirty="0"/>
              <a:t>the input image into </a:t>
            </a:r>
            <a:r>
              <a:rPr lang="en-US" altLang="zh-CN" sz="2000" dirty="0" smtClean="0"/>
              <a:t>a grid</a:t>
            </a:r>
            <a:r>
              <a:rPr lang="en-US" altLang="zh-CN" sz="2000" dirty="0"/>
              <a:t>. If the center of an object falls into a grid cell, the cell is responsible for detecting that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E</a:t>
            </a:r>
            <a:r>
              <a:rPr lang="en-US" altLang="zh-CN" sz="2000" dirty="0" smtClean="0"/>
              <a:t>ach </a:t>
            </a:r>
            <a:r>
              <a:rPr lang="en-US" altLang="zh-CN" sz="2000" dirty="0"/>
              <a:t>grid cell predicts </a:t>
            </a:r>
            <a:r>
              <a:rPr lang="en-US" altLang="zh-CN" sz="2000" dirty="0" smtClean="0"/>
              <a:t>bounding </a:t>
            </a:r>
            <a:r>
              <a:rPr lang="en-US" altLang="zh-CN" sz="2000" dirty="0"/>
              <a:t>boxes and confidence scores for those boxes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Each grid also predicts </a:t>
            </a:r>
            <a:r>
              <a:rPr lang="en-US" altLang="zh-CN" sz="2000" dirty="0" smtClean="0"/>
              <a:t>conditional (conditioned </a:t>
            </a:r>
            <a:r>
              <a:rPr lang="en-US" altLang="zh-CN" sz="2000" dirty="0"/>
              <a:t>on the grid cell containing an object) class probabilities</a:t>
            </a:r>
            <a:endParaRPr lang="zh-CN" altLang="zh-CN" sz="2000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565" y="3681163"/>
            <a:ext cx="4325664" cy="277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22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590</Words>
  <Application>Microsoft Office PowerPoint</Application>
  <PresentationFormat>Экран (4:3)</PresentationFormat>
  <Paragraphs>89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Myriad Pro</vt:lpstr>
      <vt:lpstr>Myriad Pro Semibold</vt:lpstr>
      <vt:lpstr>Office Theme</vt:lpstr>
      <vt:lpstr>Применение R-CNN, SSD (Single Shot MultiBox Detector), PVANet, YOLO и т.п. для детектирования объектов на изображениях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Daria</cp:lastModifiedBy>
  <cp:revision>24</cp:revision>
  <dcterms:created xsi:type="dcterms:W3CDTF">2010-09-30T06:45:29Z</dcterms:created>
  <dcterms:modified xsi:type="dcterms:W3CDTF">2017-10-16T21:55:34Z</dcterms:modified>
</cp:coreProperties>
</file>