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93CC36-ED99-4812-A5C4-F2832659B631}">
  <a:tblStyle styleId="{7E93CC36-ED99-4812-A5C4-F2832659B6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regular.fntdata"/><Relationship Id="rId25" Type="http://schemas.openxmlformats.org/officeDocument/2006/relationships/slide" Target="slides/slide19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3b513626ce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3b513626ce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3b513626ce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3b513626ce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3b513626ce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3b513626ce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3b513626ce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3b513626ce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3b513626ce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3b513626ce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3b513626ce_0_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3b513626ce_0_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3b513626ce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3b513626ce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3b513626ce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3b513626ce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3b513626ce_0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3b513626ce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3b513626ce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3b513626ce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b513626ce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b513626ce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b513626ce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b513626ce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b513626ce_0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3b513626ce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3b513626ce_0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3b513626ce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b513626ce_0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3b513626ce_0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3b513626ce_0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3b513626ce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3b513626ce_0_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3b513626ce_0_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3b513626ce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3b513626ce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Predviđanje brzine vjetra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Završno izvješće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Rezultati - linearna regresija</a:t>
            </a:r>
            <a:endParaRPr/>
          </a:p>
        </p:txBody>
      </p:sp>
      <p:sp>
        <p:nvSpPr>
          <p:cNvPr id="336" name="Google Shape;336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MAE = 0.118 (za oba dataseta)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2590800"/>
            <a:ext cx="416242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590800"/>
            <a:ext cx="416242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Rezultati - SVM regresija</a:t>
            </a:r>
            <a:endParaRPr/>
          </a:p>
        </p:txBody>
      </p:sp>
      <p:sp>
        <p:nvSpPr>
          <p:cNvPr id="344" name="Google Shape;344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Radial basic function(RBF), epsilon = 0.07 i C = 3</a:t>
            </a:r>
            <a:br>
              <a:rPr lang="en"/>
            </a:br>
            <a:r>
              <a:rPr lang="en"/>
              <a:t>MAE = 0.116(za oba dataseta)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2590800"/>
            <a:ext cx="416242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325" y="2623350"/>
            <a:ext cx="4043889" cy="22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Rezultati - XGBoost</a:t>
            </a:r>
            <a:endParaRPr/>
          </a:p>
        </p:txBody>
      </p:sp>
      <p:sp>
        <p:nvSpPr>
          <p:cNvPr id="352" name="Google Shape;352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Defaultni parametri </a:t>
            </a:r>
            <a:br>
              <a:rPr lang="en"/>
            </a:br>
            <a:r>
              <a:rPr lang="en"/>
              <a:t>MAE = 0.12(za oba dataseta)</a:t>
            </a:r>
            <a:endParaRPr/>
          </a:p>
        </p:txBody>
      </p:sp>
      <p:pic>
        <p:nvPicPr>
          <p:cNvPr id="353" name="Google Shape;3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2590800"/>
            <a:ext cx="416242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6600" y="2615538"/>
            <a:ext cx="4072351" cy="2236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Rezultati - XGBoost(time series)</a:t>
            </a:r>
            <a:endParaRPr/>
          </a:p>
        </p:txBody>
      </p:sp>
      <p:sp>
        <p:nvSpPr>
          <p:cNvPr id="360" name="Google Shape;360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Defaultni parametri</a:t>
            </a:r>
            <a:br>
              <a:rPr lang="en"/>
            </a:br>
            <a:r>
              <a:rPr lang="en"/>
              <a:t>MAE = 0.103 prvi dataset, MAE = 0.102 drugi dataset</a:t>
            </a:r>
            <a:endParaRPr/>
          </a:p>
        </p:txBody>
      </p:sp>
      <p:pic>
        <p:nvPicPr>
          <p:cNvPr id="361" name="Google Shape;3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2590800"/>
            <a:ext cx="416242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7750" y="2590800"/>
            <a:ext cx="4287466" cy="2285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Rezultati - neuronske mreže</a:t>
            </a:r>
            <a:endParaRPr/>
          </a:p>
        </p:txBody>
      </p:sp>
      <p:sp>
        <p:nvSpPr>
          <p:cNvPr id="368" name="Google Shape;368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s jednim slojem -&gt; MAE prvog </a:t>
            </a:r>
            <a:r>
              <a:rPr lang="en"/>
              <a:t>dataseta</a:t>
            </a:r>
            <a:r>
              <a:rPr lang="en"/>
              <a:t> 0.099, MAE drugog dataseta 0.097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LSTM s dva sloja -&gt; MAE prvog dataseta 0.097, MAE drugog dataseta 0.099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LSTM s tri sloja -&gt; MAE prvog dataseta 0.097, MAE drugog dataseta 0.1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Rezultati - neuronske mreže</a:t>
            </a:r>
            <a:endParaRPr/>
          </a:p>
        </p:txBody>
      </p:sp>
      <p:sp>
        <p:nvSpPr>
          <p:cNvPr id="374" name="Google Shape;374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Predviđanje LSTM mreže s jednim slojem</a:t>
            </a:r>
            <a:endParaRPr/>
          </a:p>
        </p:txBody>
      </p:sp>
      <p:pic>
        <p:nvPicPr>
          <p:cNvPr id="375" name="Google Shape;3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2590800"/>
            <a:ext cx="416242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6550" y="2590800"/>
            <a:ext cx="4287475" cy="22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Rezultati - VAR</a:t>
            </a:r>
            <a:endParaRPr/>
          </a:p>
        </p:txBody>
      </p:sp>
      <p:sp>
        <p:nvSpPr>
          <p:cNvPr id="382" name="Google Shape;382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MAE = 0.098 na oba dataseta</a:t>
            </a:r>
            <a:endParaRPr/>
          </a:p>
        </p:txBody>
      </p:sp>
      <p:pic>
        <p:nvPicPr>
          <p:cNvPr id="383" name="Google Shape;3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2590800"/>
            <a:ext cx="416242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5750" y="2590800"/>
            <a:ext cx="416242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Rezultati</a:t>
            </a:r>
            <a:endParaRPr/>
          </a:p>
        </p:txBody>
      </p:sp>
      <p:graphicFrame>
        <p:nvGraphicFramePr>
          <p:cNvPr id="390" name="Google Shape;390;p29"/>
          <p:cNvGraphicFramePr/>
          <p:nvPr/>
        </p:nvGraphicFramePr>
        <p:xfrm>
          <a:off x="3224600" y="392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{7E93CC36-ED99-4812-A5C4-F2832659B631}</a:tableStyleId>
              </a:tblPr>
              <a:tblGrid>
                <a:gridCol w="1850400"/>
                <a:gridCol w="1850400"/>
                <a:gridCol w="1850400"/>
              </a:tblGrid>
              <a:tr h="37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MAE 1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MAE 2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Linearna regresija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0.118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0.118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2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SVM-regresija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0.116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XGBoost regresija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0.12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0.12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XGBoost time series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0.103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0.102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LSTM 1 sloj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0.099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86E8"/>
                          </a:solidFill>
                        </a:rPr>
                        <a:t>0.097</a:t>
                      </a:r>
                      <a:endParaRPr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LSTM 2 sloja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86E8"/>
                          </a:solidFill>
                        </a:rPr>
                        <a:t>0.097</a:t>
                      </a:r>
                      <a:endParaRPr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0.099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LSTM 3 sloja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0.098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Obostrani LSTM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86E8"/>
                          </a:solidFill>
                        </a:rPr>
                        <a:t>0.097</a:t>
                      </a:r>
                      <a:endParaRPr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CNN LSTM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0.105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0.098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0.098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Zaključak</a:t>
            </a:r>
            <a:endParaRPr/>
          </a:p>
        </p:txBody>
      </p:sp>
      <p:sp>
        <p:nvSpPr>
          <p:cNvPr id="396" name="Google Shape;396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Najgori model ima prosječnu grešku od 0.12 što odgovara brzini od 3.64 km/h.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Kao što smo i predvidjeli modeli koji uzimaju u obzir datum su znatno bolji od onih koji ga ne koriste.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Također, možemo primijetiti da nema znatne razlike između dva </a:t>
            </a:r>
            <a:r>
              <a:rPr lang="en"/>
              <a:t>dataseta koja smo koristili.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Budući nastavak istraživanja</a:t>
            </a:r>
            <a:endParaRPr/>
          </a:p>
        </p:txBody>
      </p:sp>
      <p:sp>
        <p:nvSpPr>
          <p:cNvPr id="402" name="Google Shape;402;p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Kako bi daljnje poboljšali model mogli bismo promatrati ansambl metode gdje kombiniramo neke od naših modela zajedno.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Drukčiji parametri za time series problem.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Promatrati veći vremenski raspon ulaznih i izlaznih podataka.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Uvod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8">
                <a:solidFill>
                  <a:srgbClr val="404040"/>
                </a:solidFill>
              </a:rPr>
              <a:t>Pokušavamo predvidjeti brzinu vjetra pomoću dobivenih atributa</a:t>
            </a:r>
            <a:br>
              <a:rPr lang="en" sz="1408">
                <a:solidFill>
                  <a:srgbClr val="404040"/>
                </a:solidFill>
              </a:rPr>
            </a:br>
            <a:br>
              <a:rPr lang="en" sz="1408">
                <a:solidFill>
                  <a:srgbClr val="404040"/>
                </a:solidFill>
              </a:rPr>
            </a:br>
            <a:r>
              <a:rPr lang="en" sz="1408">
                <a:solidFill>
                  <a:srgbClr val="404040"/>
                </a:solidFill>
              </a:rPr>
              <a:t>Podaci su preuzeti s Kagglea i sastoje se od 6574 dnevnih mjerenja od 1.1.1961. do 31.12.1978. koristeći 5 meteoroloških senzora</a:t>
            </a:r>
            <a:endParaRPr sz="1408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8">
                <a:solidFill>
                  <a:srgbClr val="404040"/>
                </a:solidFill>
              </a:rPr>
              <a:t>Precizno predviđanje brzine vjetra može nam biti od iznimne ekonomske važnosti te nam može pomoći u sprječavanju vremenskih katastrofa</a:t>
            </a:r>
            <a:endParaRPr sz="1408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Opis problema - skup podataka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Nedostatak određenih atributa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86600"/>
            <a:ext cx="4399576" cy="1877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3525" y="2571749"/>
            <a:ext cx="3740449" cy="197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Opis problema - data imputation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Isprobali smo razne metode data imputationa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Zamjena aritmetičkom sredinom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Zamjena medijanom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Zamjena najčešćim elementom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Zamjena prethodnom vrijednosti(FFill)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Zamjena sljedećom vrijednosti(BFill)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Zamjena interpolacijom(linearnom, kubnom, polinomom većeg stupnja, splajnom)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0"/>
            <a:ext cx="44196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39927"/>
            <a:ext cx="4724400" cy="2603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4400" y="2539925"/>
            <a:ext cx="44196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25" y="0"/>
            <a:ext cx="4724426" cy="253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Opis problema - data imputation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 navedenih metoda odlučili smo koristiti metodu linearne interpolacije za neprekidne varijable, a za diskretne varijable smo odlučili koristiti metodu zamjene najčešćim elementom.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Međutim, htjeli smo isprobati i malo kompleksnije metode.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Stoga smo napravili novi dataset u kojem smo koristili linearnu regresiju za popunjavanje neprekidnih varijabli te za diskretne varijable algoritam k-najbližih susjeda.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Također smo i skalirali podatke prije izgradnje modela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Opis metoda i pristupa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303800" y="1990050"/>
            <a:ext cx="7030500" cy="29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Kao što smo najavili promatrali smo odvojeno datasete s atributom datuma i bez atributa datuma.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Metode koje smo napravili ignorirajući datum: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Linearna regresija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SVM regresija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XGBoost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Metode koje smo napravili koristeći datum: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XGBoost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VAR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Neuronske mreže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Stacionarnost, kauzalnost i kointegracija</a:t>
            </a:r>
            <a:endParaRPr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Prije same izrade modela vremenske serije napravili smo sljedeće testove: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Augmented Dickey Fuller(ADFuller) test - test stacionarnosti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Granger test - test kauzalnosti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kointegracije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Rezultati</a:t>
            </a:r>
            <a:endParaRPr/>
          </a:p>
        </p:txBody>
      </p:sp>
      <p:sp>
        <p:nvSpPr>
          <p:cNvPr id="330" name="Google Shape;330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Sve modele smo trenirali na početnih 70% podataka, a testirali na završnih 30% podataka.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Kod metoda koje ne koriste datum smo još napravili i K-struku unakrsnu validaciju kako bismo potvrdili rezultate, no modele smo međusobno uspoređivali na temelju rezultata na završnih 30% podataka.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Koristili smo prosječnu apsolutnu grešku za metriku. Računali smo je na skaliranim podacima jer nam je bitno jedino da možemo uspoređivati modele međusobno, a i radi jednostavnosti.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