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slide" Target="slides/slide9.xml"/><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Economic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Economica-italic.fntdata"/><Relationship Id="rId6" Type="http://schemas.openxmlformats.org/officeDocument/2006/relationships/slide" Target="slides/slide2.xml"/><Relationship Id="rId18" Type="http://schemas.openxmlformats.org/officeDocument/2006/relationships/font" Target="fonts/Economic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Art- code output + results</a:t>
            </a: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solidFill>
                  <a:schemeClr val="dk1"/>
                </a:solidFill>
              </a:rPr>
              <a:t>Art - </a:t>
            </a:r>
            <a:r>
              <a:rPr lang="en" sz="950">
                <a:solidFill>
                  <a:srgbClr val="222222"/>
                </a:solidFill>
                <a:highlight>
                  <a:srgbClr val="FFFFFF"/>
                </a:highlight>
              </a:rPr>
              <a:t>The slopes for Income and HS Employment were identical (just a coincidental pattern). So we can probably rule no correlation/undetermined with the data we used - there are so many factors that play into this that we did not use, just picking three and see if they correlate was a long shot in 20/20 hindsight. - maybe add an image to fit the slide to help fill up space and make it more visually appealing.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TANNER - How/why did we chose this question? Go into how we will see if these datasets are correlated by calculating the slope of the line at set intervals in each graph, and see if the slopes (either being +/-) for patterns/match up - which might lead to correlation.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JACOBUS - We should show explain what the data is (what are the axis variables). Also should show graphs of three data sets ← maybe. </a:t>
            </a:r>
            <a:r>
              <a:rPr lang="en">
                <a:solidFill>
                  <a:srgbClr val="111111"/>
                </a:solidFill>
                <a:highlight>
                  <a:srgbClr val="FFFFFF"/>
                </a:highlight>
              </a:rPr>
              <a:t>What data attributes are used (of all the columns in the datasets, what columns did we pick and why?</a:t>
            </a:r>
          </a:p>
          <a:p>
            <a:pPr lvl="0" rtl="0">
              <a:spcBef>
                <a:spcPts val="0"/>
              </a:spcBef>
              <a:buClr>
                <a:schemeClr val="dk1"/>
              </a:buClr>
              <a:buFont typeface="Arial"/>
              <a:buNone/>
            </a:pPr>
            <a:r>
              <a:t/>
            </a:r>
            <a:endParaRPr>
              <a:solidFill>
                <a:srgbClr val="111111"/>
              </a:solidFill>
              <a:highlight>
                <a:srgbClr val="FFFFFF"/>
              </a:highlight>
            </a:endParaRPr>
          </a:p>
          <a:p>
            <a:pPr lvl="0" rtl="0">
              <a:spcBef>
                <a:spcPts val="0"/>
              </a:spcBef>
              <a:buClr>
                <a:schemeClr val="dk1"/>
              </a:buClr>
              <a:buSzPct val="100000"/>
              <a:buFont typeface="Arial"/>
              <a:buNone/>
            </a:pPr>
            <a:r>
              <a:rPr lang="en">
                <a:solidFill>
                  <a:srgbClr val="111111"/>
                </a:solidFill>
                <a:highlight>
                  <a:srgbClr val="FFFFFF"/>
                </a:highlight>
              </a:rPr>
              <a:t>Dropout Rate by Race:</a:t>
            </a:r>
          </a:p>
          <a:p>
            <a:pPr lvl="0" rtl="0">
              <a:spcBef>
                <a:spcPts val="0"/>
              </a:spcBef>
              <a:buClr>
                <a:schemeClr val="dk1"/>
              </a:buClr>
              <a:buSzPct val="100000"/>
              <a:buFont typeface="Arial"/>
              <a:buNone/>
            </a:pPr>
            <a:r>
              <a:rPr lang="en">
                <a:solidFill>
                  <a:srgbClr val="111111"/>
                </a:solidFill>
                <a:highlight>
                  <a:srgbClr val="FFFFFF"/>
                </a:highlight>
              </a:rPr>
              <a:t>Main graph we used for comparison.</a:t>
            </a:r>
          </a:p>
          <a:p>
            <a:pPr lvl="0" rtl="0">
              <a:spcBef>
                <a:spcPts val="0"/>
              </a:spcBef>
              <a:buClr>
                <a:schemeClr val="dk1"/>
              </a:buClr>
              <a:buSzPct val="100000"/>
              <a:buFont typeface="Arial"/>
              <a:buNone/>
            </a:pPr>
            <a:r>
              <a:rPr lang="en">
                <a:solidFill>
                  <a:srgbClr val="111111"/>
                </a:solidFill>
                <a:highlight>
                  <a:srgbClr val="FFFFFF"/>
                </a:highlight>
              </a:rPr>
              <a:t>x-axis: Years measured</a:t>
            </a:r>
          </a:p>
          <a:p>
            <a:pPr lvl="0" rtl="0">
              <a:spcBef>
                <a:spcPts val="0"/>
              </a:spcBef>
              <a:buClr>
                <a:schemeClr val="dk1"/>
              </a:buClr>
              <a:buSzPct val="100000"/>
              <a:buFont typeface="Arial"/>
              <a:buNone/>
            </a:pPr>
            <a:r>
              <a:rPr lang="en">
                <a:solidFill>
                  <a:srgbClr val="111111"/>
                </a:solidFill>
                <a:highlight>
                  <a:srgbClr val="FFFFFF"/>
                </a:highlight>
              </a:rPr>
              <a:t>y-axis: Percentage of selected Race that has dropped out that year</a:t>
            </a:r>
          </a:p>
          <a:p>
            <a:pPr lvl="0" rtl="0">
              <a:spcBef>
                <a:spcPts val="0"/>
              </a:spcBef>
              <a:buClr>
                <a:schemeClr val="dk1"/>
              </a:buClr>
              <a:buFont typeface="Arial"/>
              <a:buNone/>
            </a:pPr>
            <a:r>
              <a:t/>
            </a:r>
            <a:endParaRPr>
              <a:solidFill>
                <a:srgbClr val="111111"/>
              </a:solidFill>
              <a:highlight>
                <a:srgbClr val="FFFFFF"/>
              </a:highlight>
            </a:endParaRPr>
          </a:p>
          <a:p>
            <a:pPr lvl="0" rtl="0">
              <a:spcBef>
                <a:spcPts val="0"/>
              </a:spcBef>
              <a:buClr>
                <a:schemeClr val="dk1"/>
              </a:buClr>
              <a:buSzPct val="100000"/>
              <a:buFont typeface="Arial"/>
              <a:buNone/>
            </a:pPr>
            <a:r>
              <a:rPr lang="en">
                <a:solidFill>
                  <a:srgbClr val="111111"/>
                </a:solidFill>
                <a:highlight>
                  <a:srgbClr val="FFFFFF"/>
                </a:highlight>
              </a:rPr>
              <a:t>This one we obviously needed to pick because it is our control data. This gave us an idea as to what the dropout rates looked like over the years. We are able to see that the dropout rates steadly decline over the years.</a:t>
            </a:r>
          </a:p>
          <a:p>
            <a:pPr lvl="0" rtl="0">
              <a:spcBef>
                <a:spcPts val="0"/>
              </a:spcBef>
              <a:buClr>
                <a:schemeClr val="dk1"/>
              </a:buClr>
              <a:buSzPct val="100000"/>
              <a:buFont typeface="Arial"/>
              <a:buNone/>
            </a:pPr>
            <a:r>
              <a:rPr lang="en">
                <a:solidFill>
                  <a:srgbClr val="111111"/>
                </a:solidFill>
                <a:highlight>
                  <a:srgbClr val="FFFFFF"/>
                </a:highlight>
              </a:rPr>
              <a:t>Measured slope every 5 years beginning in 1990 and going until 2010, to compare against other graphs to see if their is a correlation. </a:t>
            </a:r>
          </a:p>
          <a:p>
            <a:pPr lvl="0" rtl="0">
              <a:spcBef>
                <a:spcPts val="0"/>
              </a:spcBef>
              <a:buClr>
                <a:schemeClr val="dk1"/>
              </a:buClr>
              <a:buFont typeface="Arial"/>
              <a:buNone/>
            </a:pPr>
            <a:r>
              <a:t/>
            </a:r>
            <a:endParaRPr>
              <a:solidFill>
                <a:srgbClr val="111111"/>
              </a:solidFill>
              <a:highlight>
                <a:srgbClr val="FFFFFF"/>
              </a:highlight>
            </a:endParaRPr>
          </a:p>
          <a:p>
            <a:pPr lvl="0" rtl="0">
              <a:spcBef>
                <a:spcPts val="0"/>
              </a:spcBef>
              <a:buClr>
                <a:schemeClr val="dk1"/>
              </a:buClr>
              <a:buFont typeface="Arial"/>
              <a:buNone/>
            </a:pPr>
            <a:r>
              <a:t/>
            </a:r>
            <a:endParaRPr>
              <a:solidFill>
                <a:srgbClr val="111111"/>
              </a:solidFill>
              <a:highlight>
                <a:srgbClr val="FFFFFF"/>
              </a:highlight>
            </a:endParaRPr>
          </a:p>
          <a:p>
            <a:pPr lvl="0">
              <a:spcBef>
                <a:spcPts val="0"/>
              </a:spcBef>
              <a:buClr>
                <a:schemeClr val="dk1"/>
              </a:buClr>
              <a:buFont typeface="Arial"/>
              <a:buNone/>
            </a:pPr>
            <a:r>
              <a:t/>
            </a:r>
            <a:endParaRPr>
              <a:solidFill>
                <a:srgbClr val="11111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Median Family Income: </a:t>
            </a:r>
          </a:p>
          <a:p>
            <a:pPr rtl="0">
              <a:spcBef>
                <a:spcPts val="0"/>
              </a:spcBef>
              <a:buNone/>
            </a:pPr>
            <a:r>
              <a:rPr lang="en"/>
              <a:t>This graph allowed for us to see if when a median family income was higher or lower on average, and if it correlated with the dropout rates.</a:t>
            </a:r>
          </a:p>
          <a:p>
            <a:pPr rtl="0">
              <a:spcBef>
                <a:spcPts val="0"/>
              </a:spcBef>
              <a:buNone/>
            </a:pPr>
            <a:r>
              <a:t/>
            </a:r>
            <a:endParaRPr/>
          </a:p>
          <a:p>
            <a:pPr rtl="0">
              <a:spcBef>
                <a:spcPts val="0"/>
              </a:spcBef>
              <a:buNone/>
            </a:pPr>
            <a:r>
              <a:rPr lang="en"/>
              <a:t>x: years</a:t>
            </a:r>
          </a:p>
          <a:p>
            <a:pPr rtl="0">
              <a:spcBef>
                <a:spcPts val="0"/>
              </a:spcBef>
              <a:buNone/>
            </a:pPr>
            <a:r>
              <a:rPr lang="en"/>
              <a:t>y: Median income</a:t>
            </a:r>
          </a:p>
          <a:p>
            <a:pPr rtl="0">
              <a:spcBef>
                <a:spcPts val="0"/>
              </a:spcBef>
              <a:buNone/>
            </a:pPr>
            <a:r>
              <a:t/>
            </a:r>
            <a:endParaRPr/>
          </a:p>
          <a:p>
            <a:pPr>
              <a:spcBef>
                <a:spcPts val="0"/>
              </a:spcBef>
              <a:buNone/>
            </a:pPr>
            <a:r>
              <a:rPr lang="en"/>
              <a:t>We thought that measuring the median family income would in some way show how the dropout rates lowered as income grew.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High School workers:</a:t>
            </a:r>
          </a:p>
          <a:p>
            <a:pPr rtl="0">
              <a:spcBef>
                <a:spcPts val="0"/>
              </a:spcBef>
              <a:buNone/>
            </a:pPr>
            <a:r>
              <a:rPr lang="en"/>
              <a:t>tricky.</a:t>
            </a:r>
          </a:p>
          <a:p>
            <a:pPr rtl="0">
              <a:spcBef>
                <a:spcPts val="0"/>
              </a:spcBef>
              <a:buNone/>
            </a:pPr>
            <a:r>
              <a:rPr lang="en"/>
              <a:t> x:years</a:t>
            </a:r>
          </a:p>
          <a:p>
            <a:pPr rtl="0">
              <a:spcBef>
                <a:spcPts val="0"/>
              </a:spcBef>
              <a:buNone/>
            </a:pPr>
            <a:r>
              <a:rPr lang="en"/>
              <a:t>y:% of total high school students who work at all.</a:t>
            </a:r>
          </a:p>
          <a:p>
            <a:pPr rtl="0">
              <a:spcBef>
                <a:spcPts val="0"/>
              </a:spcBef>
              <a:buNone/>
            </a:pPr>
            <a:r>
              <a:t/>
            </a:r>
            <a:endParaRPr/>
          </a:p>
          <a:p>
            <a:pPr>
              <a:spcBef>
                <a:spcPts val="0"/>
              </a:spcBef>
              <a:buNone/>
            </a:pPr>
            <a:r>
              <a:rPr lang="en"/>
              <a:t>We believed this dataset would show that as kids worked in high school they would be more likely to dropout. As the rates of kids working drops, the dropout rate remained unaffected.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ISAAC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ISAAC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Art- code output + results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Art- code output + results</a:t>
            </a:r>
          </a:p>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0" name="Shape 10"/>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txBox="1"/>
          <p:nvPr>
            <p:ph type="ctrTitle"/>
          </p:nvPr>
        </p:nvSpPr>
        <p:spPr>
          <a:xfrm>
            <a:off x="3044700" y="1444255"/>
            <a:ext cx="3054600" cy="1537199"/>
          </a:xfrm>
          <a:prstGeom prst="rect">
            <a:avLst/>
          </a:prstGeom>
        </p:spPr>
        <p:txBody>
          <a:bodyPr anchorCtr="0" anchor="b"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2" name="Shape 12"/>
          <p:cNvSpPr txBox="1"/>
          <p:nvPr>
            <p:ph idx="1" type="subTitle"/>
          </p:nvPr>
        </p:nvSpPr>
        <p:spPr>
          <a:xfrm>
            <a:off x="3044700" y="3116580"/>
            <a:ext cx="3054600" cy="7013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3" name="Shape 1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0"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52" name="Shape 52"/>
          <p:cNvSpPr txBox="1"/>
          <p:nvPr>
            <p:ph type="title"/>
          </p:nvPr>
        </p:nvSpPr>
        <p:spPr>
          <a:xfrm>
            <a:off x="311700" y="957125"/>
            <a:ext cx="8520599" cy="2128799"/>
          </a:xfrm>
          <a:prstGeom prst="rect">
            <a:avLst/>
          </a:prstGeom>
        </p:spPr>
        <p:txBody>
          <a:bodyPr anchorCtr="0" anchor="ctr" bIns="91425" lIns="91425" rIns="91425" tIns="91425"/>
          <a:lstStyle>
            <a:lvl1pPr algn="ctr">
              <a:spcBef>
                <a:spcPts val="0"/>
              </a:spcBef>
              <a:buClr>
                <a:schemeClr val="lt2"/>
              </a:buClr>
              <a:buSzPct val="100000"/>
              <a:defRPr sz="16000">
                <a:solidFill>
                  <a:schemeClr val="lt2"/>
                </a:solidFill>
              </a:defRPr>
            </a:lvl1pPr>
            <a:lvl2pPr algn="ctr">
              <a:spcBef>
                <a:spcPts val="0"/>
              </a:spcBef>
              <a:buClr>
                <a:schemeClr val="lt2"/>
              </a:buClr>
              <a:buSzPct val="100000"/>
              <a:defRPr sz="16000">
                <a:solidFill>
                  <a:schemeClr val="lt2"/>
                </a:solidFill>
              </a:defRPr>
            </a:lvl2pPr>
            <a:lvl3pPr algn="ctr">
              <a:spcBef>
                <a:spcPts val="0"/>
              </a:spcBef>
              <a:buClr>
                <a:schemeClr val="lt2"/>
              </a:buClr>
              <a:buSzPct val="100000"/>
              <a:defRPr sz="16000">
                <a:solidFill>
                  <a:schemeClr val="lt2"/>
                </a:solidFill>
              </a:defRPr>
            </a:lvl3pPr>
            <a:lvl4pPr algn="ctr">
              <a:spcBef>
                <a:spcPts val="0"/>
              </a:spcBef>
              <a:buClr>
                <a:schemeClr val="lt2"/>
              </a:buClr>
              <a:buSzPct val="100000"/>
              <a:defRPr sz="16000">
                <a:solidFill>
                  <a:schemeClr val="lt2"/>
                </a:solidFill>
              </a:defRPr>
            </a:lvl4pPr>
            <a:lvl5pPr algn="ctr">
              <a:spcBef>
                <a:spcPts val="0"/>
              </a:spcBef>
              <a:buClr>
                <a:schemeClr val="lt2"/>
              </a:buClr>
              <a:buSzPct val="100000"/>
              <a:defRPr sz="16000">
                <a:solidFill>
                  <a:schemeClr val="lt2"/>
                </a:solidFill>
              </a:defRPr>
            </a:lvl5pPr>
            <a:lvl6pPr algn="ctr">
              <a:spcBef>
                <a:spcPts val="0"/>
              </a:spcBef>
              <a:buClr>
                <a:schemeClr val="lt2"/>
              </a:buClr>
              <a:buSzPct val="100000"/>
              <a:defRPr sz="16000">
                <a:solidFill>
                  <a:schemeClr val="lt2"/>
                </a:solidFill>
              </a:defRPr>
            </a:lvl6pPr>
            <a:lvl7pPr algn="ctr">
              <a:spcBef>
                <a:spcPts val="0"/>
              </a:spcBef>
              <a:buClr>
                <a:schemeClr val="lt2"/>
              </a:buClr>
              <a:buSzPct val="100000"/>
              <a:defRPr sz="16000">
                <a:solidFill>
                  <a:schemeClr val="lt2"/>
                </a:solidFill>
              </a:defRPr>
            </a:lvl7pPr>
            <a:lvl8pPr algn="ctr">
              <a:spcBef>
                <a:spcPts val="0"/>
              </a:spcBef>
              <a:buClr>
                <a:schemeClr val="lt2"/>
              </a:buClr>
              <a:buSzPct val="100000"/>
              <a:defRPr sz="16000">
                <a:solidFill>
                  <a:schemeClr val="lt2"/>
                </a:solidFill>
              </a:defRPr>
            </a:lvl8pPr>
            <a:lvl9pPr algn="ctr">
              <a:spcBef>
                <a:spcPts val="0"/>
              </a:spcBef>
              <a:buClr>
                <a:schemeClr val="lt2"/>
              </a:buClr>
              <a:buSzPct val="100000"/>
              <a:defRPr sz="16000">
                <a:solidFill>
                  <a:schemeClr val="lt2"/>
                </a:solidFill>
              </a:defRPr>
            </a:lvl9pPr>
          </a:lstStyle>
          <a:p/>
        </p:txBody>
      </p:sp>
      <p:sp>
        <p:nvSpPr>
          <p:cNvPr id="53" name="Shape 53"/>
          <p:cNvSpPr txBox="1"/>
          <p:nvPr>
            <p:ph idx="1" type="body"/>
          </p:nvPr>
        </p:nvSpPr>
        <p:spPr>
          <a:xfrm>
            <a:off x="311700" y="3162000"/>
            <a:ext cx="8520599" cy="1071599"/>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4" name="Shape 54"/>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sp>
        <p:nvSpPr>
          <p:cNvPr id="15" name="Shape 15"/>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6" name="Shape 16"/>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txBox="1"/>
          <p:nvPr>
            <p:ph type="title"/>
          </p:nvPr>
        </p:nvSpPr>
        <p:spPr>
          <a:xfrm>
            <a:off x="773700" y="1806450"/>
            <a:ext cx="7596600" cy="1530600"/>
          </a:xfrm>
          <a:prstGeom prst="rect">
            <a:avLst/>
          </a:prstGeom>
        </p:spPr>
        <p:txBody>
          <a:bodyPr anchorCtr="0" anchor="ctr"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18" name="Shape 1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21" name="Shape 21"/>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 type="body"/>
          </p:nvPr>
        </p:nvSpPr>
        <p:spPr>
          <a:xfrm>
            <a:off x="311700" y="1225225"/>
            <a:ext cx="8520599" cy="3354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 type="body"/>
          </p:nvPr>
        </p:nvSpPr>
        <p:spPr>
          <a:xfrm>
            <a:off x="3117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7" name="Shape 27"/>
          <p:cNvSpPr txBox="1"/>
          <p:nvPr>
            <p:ph idx="2" type="body"/>
          </p:nvPr>
        </p:nvSpPr>
        <p:spPr>
          <a:xfrm>
            <a:off x="4832400" y="1225225"/>
            <a:ext cx="3999899" cy="3354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315925"/>
            <a:ext cx="8520599" cy="831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3000"/>
            </a:lvl1pPr>
            <a:lvl2pPr>
              <a:spcBef>
                <a:spcPts val="0"/>
              </a:spcBef>
              <a:buSzPct val="100000"/>
              <a:defRPr sz="3000"/>
            </a:lvl2pPr>
            <a:lvl3pPr>
              <a:spcBef>
                <a:spcPts val="0"/>
              </a:spcBef>
              <a:buSzPct val="100000"/>
              <a:defRPr sz="3000"/>
            </a:lvl3pPr>
            <a:lvl4pPr>
              <a:spcBef>
                <a:spcPts val="0"/>
              </a:spcBef>
              <a:buSzPct val="100000"/>
              <a:defRPr sz="3000"/>
            </a:lvl4pPr>
            <a:lvl5pPr>
              <a:spcBef>
                <a:spcPts val="0"/>
              </a:spcBef>
              <a:buSzPct val="100000"/>
              <a:defRPr sz="3000"/>
            </a:lvl5pPr>
            <a:lvl6pPr>
              <a:spcBef>
                <a:spcPts val="0"/>
              </a:spcBef>
              <a:buSzPct val="100000"/>
              <a:defRPr sz="3000"/>
            </a:lvl6pPr>
            <a:lvl7pPr>
              <a:spcBef>
                <a:spcPts val="0"/>
              </a:spcBef>
              <a:buSzPct val="100000"/>
              <a:defRPr sz="3000"/>
            </a:lvl7pPr>
            <a:lvl8pPr>
              <a:spcBef>
                <a:spcPts val="0"/>
              </a:spcBef>
              <a:buSzPct val="100000"/>
              <a:defRPr sz="3000"/>
            </a:lvl8pPr>
            <a:lvl9pPr>
              <a:spcBef>
                <a:spcPts val="0"/>
              </a:spcBef>
              <a:buSzPct val="100000"/>
              <a:defRPr sz="3000"/>
            </a:lvl9pPr>
          </a:lstStyle>
          <a:p/>
        </p:txBody>
      </p:sp>
      <p:sp>
        <p:nvSpPr>
          <p:cNvPr id="34" name="Shape 34"/>
          <p:cNvSpPr txBox="1"/>
          <p:nvPr>
            <p:ph idx="1" type="body"/>
          </p:nvPr>
        </p:nvSpPr>
        <p:spPr>
          <a:xfrm>
            <a:off x="311700" y="1399399"/>
            <a:ext cx="2807999" cy="2784900"/>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35" name="Shape 35"/>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sp>
        <p:nvSpPr>
          <p:cNvPr id="38" name="Shape 38"/>
          <p:cNvSpPr txBox="1"/>
          <p:nvPr>
            <p:ph type="title"/>
          </p:nvPr>
        </p:nvSpPr>
        <p:spPr>
          <a:xfrm>
            <a:off x="490250" y="450150"/>
            <a:ext cx="5878799" cy="4090800"/>
          </a:xfrm>
          <a:prstGeom prst="rect">
            <a:avLst/>
          </a:prstGeom>
        </p:spPr>
        <p:txBody>
          <a:bodyPr anchorCtr="0" anchor="ctr"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39" name="Shape 3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0" name="Shape 40"/>
        <p:cNvGrpSpPr/>
        <p:nvPr/>
      </p:nvGrpSpPr>
      <p:grpSpPr>
        <a:xfrm>
          <a:off x="0" y="0"/>
          <a:ext cx="0" cy="0"/>
          <a:chOff x="0" y="0"/>
          <a:chExt cx="0" cy="0"/>
        </a:xfrm>
      </p:grpSpPr>
      <p:sp>
        <p:nvSpPr>
          <p:cNvPr id="41" name="Shape 41"/>
          <p:cNvSpPr/>
          <p:nvPr/>
        </p:nvSpPr>
        <p:spPr>
          <a:xfrm>
            <a:off x="4572000" y="-25"/>
            <a:ext cx="4572000" cy="5143499"/>
          </a:xfrm>
          <a:prstGeom prst="rect">
            <a:avLst/>
          </a:prstGeom>
          <a:solidFill>
            <a:schemeClr val="lt2"/>
          </a:solidFill>
          <a:ln>
            <a:noFill/>
          </a:ln>
        </p:spPr>
        <p:txBody>
          <a:bodyPr anchorCtr="0" anchor="ctr" bIns="91425" lIns="91425" rIns="91425" tIns="91425">
            <a:noAutofit/>
          </a:bodyPr>
          <a:lstStyle/>
          <a:p>
            <a:pPr>
              <a:spcBef>
                <a:spcPts val="0"/>
              </a:spcBef>
              <a:buNone/>
            </a:pPr>
            <a:r>
              <a:t/>
            </a:r>
            <a:endParaRPr/>
          </a:p>
        </p:txBody>
      </p:sp>
      <p:cxnSp>
        <p:nvCxnSpPr>
          <p:cNvPr id="42" name="Shape 42"/>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3" name="Shape 43"/>
          <p:cNvSpPr txBox="1"/>
          <p:nvPr>
            <p:ph type="title"/>
          </p:nvPr>
        </p:nvSpPr>
        <p:spPr>
          <a:xfrm>
            <a:off x="265500" y="929275"/>
            <a:ext cx="4045199" cy="1786199"/>
          </a:xfrm>
          <a:prstGeom prst="rect">
            <a:avLst/>
          </a:prstGeom>
        </p:spPr>
        <p:txBody>
          <a:bodyPr anchorCtr="0" anchor="b" bIns="91425" lIns="91425" rIns="91425" tIns="91425"/>
          <a:lstStyle>
            <a:lvl1pPr algn="ctr">
              <a:spcBef>
                <a:spcPts val="0"/>
              </a:spcBef>
              <a:buClr>
                <a:schemeClr val="lt2"/>
              </a:buClr>
              <a:defRPr>
                <a:solidFill>
                  <a:schemeClr val="lt2"/>
                </a:solidFill>
              </a:defRPr>
            </a:lvl1pPr>
            <a:lvl2pPr algn="ctr">
              <a:spcBef>
                <a:spcPts val="0"/>
              </a:spcBef>
              <a:buClr>
                <a:schemeClr val="lt2"/>
              </a:buClr>
              <a:defRPr>
                <a:solidFill>
                  <a:schemeClr val="lt2"/>
                </a:solidFill>
              </a:defRPr>
            </a:lvl2pPr>
            <a:lvl3pPr algn="ctr">
              <a:spcBef>
                <a:spcPts val="0"/>
              </a:spcBef>
              <a:buClr>
                <a:schemeClr val="lt2"/>
              </a:buClr>
              <a:defRPr>
                <a:solidFill>
                  <a:schemeClr val="lt2"/>
                </a:solidFill>
              </a:defRPr>
            </a:lvl3pPr>
            <a:lvl4pPr algn="ctr">
              <a:spcBef>
                <a:spcPts val="0"/>
              </a:spcBef>
              <a:buClr>
                <a:schemeClr val="lt2"/>
              </a:buClr>
              <a:defRPr>
                <a:solidFill>
                  <a:schemeClr val="lt2"/>
                </a:solidFill>
              </a:defRPr>
            </a:lvl4pPr>
            <a:lvl5pPr algn="ctr">
              <a:spcBef>
                <a:spcPts val="0"/>
              </a:spcBef>
              <a:buClr>
                <a:schemeClr val="lt2"/>
              </a:buClr>
              <a:defRPr>
                <a:solidFill>
                  <a:schemeClr val="lt2"/>
                </a:solidFill>
              </a:defRPr>
            </a:lvl5pPr>
            <a:lvl6pPr algn="ctr">
              <a:spcBef>
                <a:spcPts val="0"/>
              </a:spcBef>
              <a:buClr>
                <a:schemeClr val="lt2"/>
              </a:buClr>
              <a:defRPr>
                <a:solidFill>
                  <a:schemeClr val="lt2"/>
                </a:solidFill>
              </a:defRPr>
            </a:lvl6pPr>
            <a:lvl7pPr algn="ctr">
              <a:spcBef>
                <a:spcPts val="0"/>
              </a:spcBef>
              <a:buClr>
                <a:schemeClr val="lt2"/>
              </a:buClr>
              <a:defRPr>
                <a:solidFill>
                  <a:schemeClr val="lt2"/>
                </a:solidFill>
              </a:defRPr>
            </a:lvl7pPr>
            <a:lvl8pPr algn="ctr">
              <a:spcBef>
                <a:spcPts val="0"/>
              </a:spcBef>
              <a:buClr>
                <a:schemeClr val="lt2"/>
              </a:buClr>
              <a:defRPr>
                <a:solidFill>
                  <a:schemeClr val="lt2"/>
                </a:solidFill>
              </a:defRPr>
            </a:lvl8pPr>
            <a:lvl9pPr algn="ctr">
              <a:spcBef>
                <a:spcPts val="0"/>
              </a:spcBef>
              <a:buClr>
                <a:schemeClr val="lt2"/>
              </a:buClr>
              <a:defRPr>
                <a:solidFill>
                  <a:schemeClr val="lt2"/>
                </a:solidFill>
              </a:defRPr>
            </a:lvl9pPr>
          </a:lstStyle>
          <a:p/>
        </p:txBody>
      </p:sp>
      <p:sp>
        <p:nvSpPr>
          <p:cNvPr id="44" name="Shape 44"/>
          <p:cNvSpPr txBox="1"/>
          <p:nvPr>
            <p:ph idx="1" type="subTitle"/>
          </p:nvPr>
        </p:nvSpPr>
        <p:spPr>
          <a:xfrm>
            <a:off x="265500" y="2769000"/>
            <a:ext cx="4045199" cy="1574099"/>
          </a:xfrm>
          <a:prstGeom prst="rect">
            <a:avLst/>
          </a:prstGeom>
        </p:spPr>
        <p:txBody>
          <a:bodyPr anchorCtr="0" anchor="t" bIns="91425" lIns="91425" rIns="91425" tIns="91425"/>
          <a:lstStyle>
            <a:lvl1pPr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5" name="Shape 45"/>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46" name="Shape 46"/>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319500" y="4218925"/>
            <a:ext cx="5998800" cy="598799"/>
          </a:xfrm>
          <a:prstGeom prst="rect">
            <a:avLst/>
          </a:prstGeom>
        </p:spPr>
        <p:txBody>
          <a:bodyPr anchorCtr="0" anchor="ctr" bIns="91425" lIns="91425" rIns="91425" tIns="91425"/>
          <a:lstStyle>
            <a:lvl1pPr>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49" name="Shape 49"/>
          <p:cNvSpPr txBox="1"/>
          <p:nvPr>
            <p:ph idx="12" type="sldNum"/>
          </p:nvPr>
        </p:nvSpPr>
        <p:spPr>
          <a:xfrm>
            <a:off x="8472457" y="4663216"/>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315925"/>
            <a:ext cx="8520599" cy="831299"/>
          </a:xfrm>
          <a:prstGeom prst="rect">
            <a:avLst/>
          </a:prstGeom>
          <a:noFill/>
          <a:ln>
            <a:noFill/>
          </a:ln>
        </p:spPr>
        <p:txBody>
          <a:bodyPr anchorCtr="0" anchor="b" bIns="91425" lIns="91425" rIns="91425" tIns="91425"/>
          <a:lstStyle>
            <a:lvl1pPr>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6" name="Shape 6"/>
          <p:cNvSpPr txBox="1"/>
          <p:nvPr>
            <p:ph idx="1" type="body"/>
          </p:nvPr>
        </p:nvSpPr>
        <p:spPr>
          <a:xfrm>
            <a:off x="311700" y="1225225"/>
            <a:ext cx="8520599" cy="33540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7" name="Shape 7"/>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9.png"/><Relationship Id="rId4"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ctrTitle"/>
          </p:nvPr>
        </p:nvSpPr>
        <p:spPr>
          <a:xfrm>
            <a:off x="3044700" y="1444255"/>
            <a:ext cx="3054600" cy="1537199"/>
          </a:xfrm>
          <a:prstGeom prst="rect">
            <a:avLst/>
          </a:prstGeom>
        </p:spPr>
        <p:txBody>
          <a:bodyPr anchorCtr="0" anchor="b" bIns="91425" lIns="91425" rIns="91425" tIns="91425">
            <a:noAutofit/>
          </a:bodyPr>
          <a:lstStyle/>
          <a:p>
            <a:pPr>
              <a:spcBef>
                <a:spcPts val="0"/>
              </a:spcBef>
              <a:buNone/>
            </a:pPr>
            <a:r>
              <a:rPr lang="en" sz="3700"/>
              <a:t>Employment Vs The Classroom: High School Edition</a:t>
            </a:r>
          </a:p>
        </p:txBody>
      </p:sp>
      <p:sp>
        <p:nvSpPr>
          <p:cNvPr id="62" name="Shape 62"/>
          <p:cNvSpPr txBox="1"/>
          <p:nvPr>
            <p:ph idx="1" type="subTitle"/>
          </p:nvPr>
        </p:nvSpPr>
        <p:spPr>
          <a:xfrm>
            <a:off x="3044700" y="3116580"/>
            <a:ext cx="3054600" cy="701399"/>
          </a:xfrm>
          <a:prstGeom prst="rect">
            <a:avLst/>
          </a:prstGeom>
        </p:spPr>
        <p:txBody>
          <a:bodyPr anchorCtr="0" anchor="t" bIns="91425" lIns="91425" rIns="91425" tIns="91425">
            <a:noAutofit/>
          </a:bodyPr>
          <a:lstStyle/>
          <a:p>
            <a:pPr>
              <a:spcBef>
                <a:spcPts val="0"/>
              </a:spcBef>
              <a:buNone/>
            </a:pPr>
            <a:r>
              <a:rPr lang="en"/>
              <a:t>Isaac, Tanner, Jacobus, Art</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Results: High School Dropout Rate 1990-2010</a:t>
            </a:r>
          </a:p>
        </p:txBody>
      </p:sp>
      <p:sp>
        <p:nvSpPr>
          <p:cNvPr id="157" name="Shape 157"/>
          <p:cNvSpPr txBox="1"/>
          <p:nvPr>
            <p:ph idx="1" type="body"/>
          </p:nvPr>
        </p:nvSpPr>
        <p:spPr>
          <a:xfrm>
            <a:off x="311700" y="1225225"/>
            <a:ext cx="8520599" cy="3354000"/>
          </a:xfrm>
          <a:prstGeom prst="rect">
            <a:avLst/>
          </a:prstGeom>
        </p:spPr>
        <p:txBody>
          <a:bodyPr anchorCtr="0" anchor="t" bIns="91425" lIns="91425" rIns="91425" tIns="91425">
            <a:noAutofit/>
          </a:bodyPr>
          <a:lstStyle/>
          <a:p>
            <a:pPr lvl="0" rtl="0">
              <a:spcBef>
                <a:spcPts val="0"/>
              </a:spcBef>
              <a:buNone/>
            </a:pPr>
            <a:r>
              <a:rPr lang="en"/>
              <a:t>Slopes</a:t>
            </a:r>
          </a:p>
          <a:p>
            <a:pPr lvl="0" rtl="0">
              <a:spcBef>
                <a:spcPts val="0"/>
              </a:spcBef>
              <a:buNone/>
            </a:pPr>
            <a:r>
              <a:t/>
            </a:r>
            <a:endParaRPr/>
          </a:p>
          <a:p>
            <a:pPr lvl="0" rtl="0">
              <a:spcBef>
                <a:spcPts val="0"/>
              </a:spcBef>
              <a:buClr>
                <a:schemeClr val="dk1"/>
              </a:buClr>
              <a:buFont typeface="Arial"/>
              <a:buNone/>
            </a:pPr>
            <a:r>
              <a:t/>
            </a:r>
            <a:endParaRPr/>
          </a:p>
          <a:p>
            <a:pPr indent="-228600" lvl="0" marL="457200" rtl="0">
              <a:spcBef>
                <a:spcPts val="0"/>
              </a:spcBef>
            </a:pPr>
            <a:r>
              <a:rPr lang="en"/>
              <a:t>1990-1995: Negative</a:t>
            </a:r>
          </a:p>
          <a:p>
            <a:pPr indent="-228600" lvl="0" marL="457200" rtl="0">
              <a:spcBef>
                <a:spcPts val="0"/>
              </a:spcBef>
            </a:pPr>
            <a:r>
              <a:rPr lang="en"/>
              <a:t>1995-2000: Negative</a:t>
            </a:r>
          </a:p>
          <a:p>
            <a:pPr indent="-228600" lvl="0" marL="457200" rtl="0">
              <a:spcBef>
                <a:spcPts val="0"/>
              </a:spcBef>
            </a:pPr>
            <a:r>
              <a:rPr lang="en"/>
              <a:t>2000-2004: Negative</a:t>
            </a:r>
          </a:p>
          <a:p>
            <a:pPr indent="-228600" lvl="0" marL="457200" rtl="0">
              <a:spcBef>
                <a:spcPts val="0"/>
              </a:spcBef>
            </a:pPr>
            <a:r>
              <a:rPr lang="en"/>
              <a:t>2004-2006: Negative</a:t>
            </a:r>
          </a:p>
          <a:p>
            <a:pPr indent="-228600" lvl="0" marL="457200">
              <a:spcBef>
                <a:spcPts val="0"/>
              </a:spcBef>
            </a:pPr>
            <a:r>
              <a:rPr lang="en"/>
              <a:t>2006-2010: Negative</a:t>
            </a:r>
          </a:p>
        </p:txBody>
      </p:sp>
      <p:pic>
        <p:nvPicPr>
          <p:cNvPr id="158" name="Shape 158"/>
          <p:cNvPicPr preferRelativeResize="0"/>
          <p:nvPr/>
        </p:nvPicPr>
        <p:blipFill>
          <a:blip r:embed="rId3">
            <a:alphaModFix/>
          </a:blip>
          <a:stretch>
            <a:fillRect/>
          </a:stretch>
        </p:blipFill>
        <p:spPr>
          <a:xfrm>
            <a:off x="3178000" y="1230174"/>
            <a:ext cx="5872225" cy="3528824"/>
          </a:xfrm>
          <a:prstGeom prst="rect">
            <a:avLst/>
          </a:prstGeom>
          <a:noFill/>
          <a:ln>
            <a:noFill/>
          </a:ln>
        </p:spPr>
      </p:pic>
      <p:cxnSp>
        <p:nvCxnSpPr>
          <p:cNvPr id="159" name="Shape 159"/>
          <p:cNvCxnSpPr/>
          <p:nvPr/>
        </p:nvCxnSpPr>
        <p:spPr>
          <a:xfrm rot="10800000">
            <a:off x="4748200" y="1339475"/>
            <a:ext cx="0" cy="2917799"/>
          </a:xfrm>
          <a:prstGeom prst="straightConnector1">
            <a:avLst/>
          </a:prstGeom>
          <a:noFill/>
          <a:ln cap="flat" cmpd="sng" w="9525">
            <a:solidFill>
              <a:srgbClr val="000000"/>
            </a:solidFill>
            <a:prstDash val="solid"/>
            <a:round/>
            <a:headEnd len="lg" w="lg" type="none"/>
            <a:tailEnd len="lg" w="lg" type="none"/>
          </a:ln>
        </p:spPr>
      </p:cxnSp>
      <p:cxnSp>
        <p:nvCxnSpPr>
          <p:cNvPr id="160" name="Shape 160"/>
          <p:cNvCxnSpPr/>
          <p:nvPr/>
        </p:nvCxnSpPr>
        <p:spPr>
          <a:xfrm rot="10800000">
            <a:off x="5882700" y="1339475"/>
            <a:ext cx="0" cy="2917799"/>
          </a:xfrm>
          <a:prstGeom prst="straightConnector1">
            <a:avLst/>
          </a:prstGeom>
          <a:noFill/>
          <a:ln cap="flat" cmpd="sng" w="9525">
            <a:solidFill>
              <a:srgbClr val="000000"/>
            </a:solidFill>
            <a:prstDash val="solid"/>
            <a:round/>
            <a:headEnd len="lg" w="lg" type="none"/>
            <a:tailEnd len="lg" w="lg" type="none"/>
          </a:ln>
        </p:spPr>
      </p:cxnSp>
      <p:cxnSp>
        <p:nvCxnSpPr>
          <p:cNvPr id="161" name="Shape 161"/>
          <p:cNvCxnSpPr/>
          <p:nvPr/>
        </p:nvCxnSpPr>
        <p:spPr>
          <a:xfrm rot="10800000">
            <a:off x="6816975" y="1339475"/>
            <a:ext cx="0" cy="2917799"/>
          </a:xfrm>
          <a:prstGeom prst="straightConnector1">
            <a:avLst/>
          </a:prstGeom>
          <a:noFill/>
          <a:ln cap="flat" cmpd="sng" w="9525">
            <a:solidFill>
              <a:srgbClr val="000000"/>
            </a:solidFill>
            <a:prstDash val="solid"/>
            <a:round/>
            <a:headEnd len="lg" w="lg" type="none"/>
            <a:tailEnd len="lg" w="lg" type="none"/>
          </a:ln>
        </p:spPr>
      </p:cxnSp>
      <p:cxnSp>
        <p:nvCxnSpPr>
          <p:cNvPr id="162" name="Shape 162"/>
          <p:cNvCxnSpPr/>
          <p:nvPr/>
        </p:nvCxnSpPr>
        <p:spPr>
          <a:xfrm rot="10800000">
            <a:off x="7284025" y="1339475"/>
            <a:ext cx="0" cy="2917799"/>
          </a:xfrm>
          <a:prstGeom prst="straightConnector1">
            <a:avLst/>
          </a:prstGeom>
          <a:noFill/>
          <a:ln cap="flat" cmpd="sng" w="9525">
            <a:solidFill>
              <a:srgbClr val="000000"/>
            </a:solidFill>
            <a:prstDash val="solid"/>
            <a:round/>
            <a:headEnd len="lg" w="lg" type="none"/>
            <a:tailEnd len="lg" w="lg" type="none"/>
          </a:ln>
        </p:spPr>
      </p:cxnSp>
      <p:sp>
        <p:nvSpPr>
          <p:cNvPr id="163" name="Shape 163"/>
          <p:cNvSpPr txBox="1"/>
          <p:nvPr/>
        </p:nvSpPr>
        <p:spPr>
          <a:xfrm>
            <a:off x="3980450" y="12252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64" name="Shape 164"/>
          <p:cNvSpPr txBox="1"/>
          <p:nvPr/>
        </p:nvSpPr>
        <p:spPr>
          <a:xfrm>
            <a:off x="5086325" y="12252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65" name="Shape 165"/>
          <p:cNvSpPr txBox="1"/>
          <p:nvPr/>
        </p:nvSpPr>
        <p:spPr>
          <a:xfrm>
            <a:off x="6159187" y="12252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66" name="Shape 166"/>
          <p:cNvSpPr txBox="1"/>
          <p:nvPr/>
        </p:nvSpPr>
        <p:spPr>
          <a:xfrm>
            <a:off x="6859837" y="12252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67" name="Shape 167"/>
          <p:cNvSpPr txBox="1"/>
          <p:nvPr/>
        </p:nvSpPr>
        <p:spPr>
          <a:xfrm>
            <a:off x="7631987" y="12252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pic>
        <p:nvPicPr>
          <p:cNvPr id="168" name="Shape 168"/>
          <p:cNvPicPr preferRelativeResize="0"/>
          <p:nvPr/>
        </p:nvPicPr>
        <p:blipFill>
          <a:blip r:embed="rId4">
            <a:alphaModFix/>
          </a:blip>
          <a:stretch>
            <a:fillRect/>
          </a:stretch>
        </p:blipFill>
        <p:spPr>
          <a:xfrm>
            <a:off x="812479" y="1687678"/>
            <a:ext cx="1824082" cy="1016099"/>
          </a:xfrm>
          <a:prstGeom prst="rect">
            <a:avLst/>
          </a:prstGeom>
          <a:noFill/>
          <a:ln>
            <a:noFill/>
          </a:ln>
        </p:spPr>
      </p:pic>
      <p:sp>
        <p:nvSpPr>
          <p:cNvPr id="169" name="Shape 169"/>
          <p:cNvSpPr/>
          <p:nvPr/>
        </p:nvSpPr>
        <p:spPr>
          <a:xfrm>
            <a:off x="800925" y="1668625"/>
            <a:ext cx="1878600" cy="11156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Conclusion</a:t>
            </a:r>
          </a:p>
        </p:txBody>
      </p:sp>
      <p:pic>
        <p:nvPicPr>
          <p:cNvPr id="175" name="Shape 175"/>
          <p:cNvPicPr preferRelativeResize="0"/>
          <p:nvPr/>
        </p:nvPicPr>
        <p:blipFill>
          <a:blip r:embed="rId3">
            <a:alphaModFix/>
          </a:blip>
          <a:stretch>
            <a:fillRect/>
          </a:stretch>
        </p:blipFill>
        <p:spPr>
          <a:xfrm>
            <a:off x="5118200" y="3497250"/>
            <a:ext cx="3714100" cy="1362224"/>
          </a:xfrm>
          <a:prstGeom prst="rect">
            <a:avLst/>
          </a:prstGeom>
          <a:noFill/>
          <a:ln>
            <a:noFill/>
          </a:ln>
        </p:spPr>
      </p:pic>
      <p:sp>
        <p:nvSpPr>
          <p:cNvPr id="176" name="Shape 176"/>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Two variables matched, although coincidental</a:t>
            </a:r>
          </a:p>
          <a:p>
            <a:pPr indent="0" lvl="0" marL="457200" rtl="0">
              <a:spcBef>
                <a:spcPts val="0"/>
              </a:spcBef>
              <a:buNone/>
            </a:pPr>
            <a:r>
              <a:rPr lang="en"/>
              <a:t>  High School Employment</a:t>
            </a:r>
          </a:p>
          <a:p>
            <a:pPr rtl="0">
              <a:spcBef>
                <a:spcPts val="0"/>
              </a:spcBef>
              <a:buNone/>
            </a:pPr>
            <a:r>
              <a:rPr lang="en"/>
              <a:t>   	  Median Family Income	</a:t>
            </a:r>
          </a:p>
          <a:p>
            <a:pPr lvl="0" rtl="0">
              <a:spcBef>
                <a:spcPts val="0"/>
              </a:spcBef>
              <a:buNone/>
            </a:pPr>
            <a:r>
              <a:rPr lang="en"/>
              <a:t>	  Dropout Rate</a:t>
            </a:r>
          </a:p>
          <a:p>
            <a:pPr indent="-228600" lvl="0" marL="457200" rtl="0">
              <a:spcBef>
                <a:spcPts val="0"/>
              </a:spcBef>
            </a:pPr>
            <a:r>
              <a:rPr lang="en"/>
              <a:t>Wide range of possible influences</a:t>
            </a:r>
          </a:p>
          <a:p>
            <a:pPr indent="-228600" lvl="0" marL="457200">
              <a:spcBef>
                <a:spcPts val="0"/>
              </a:spcBef>
            </a:pPr>
            <a:r>
              <a:rPr lang="en"/>
              <a:t>As the Mythbusters would say: Plausible!</a:t>
            </a:r>
          </a:p>
        </p:txBody>
      </p:sp>
      <p:pic>
        <p:nvPicPr>
          <p:cNvPr id="177" name="Shape 177"/>
          <p:cNvPicPr preferRelativeResize="0"/>
          <p:nvPr/>
        </p:nvPicPr>
        <p:blipFill>
          <a:blip r:embed="rId4">
            <a:alphaModFix/>
          </a:blip>
          <a:stretch>
            <a:fillRect/>
          </a:stretch>
        </p:blipFill>
        <p:spPr>
          <a:xfrm>
            <a:off x="611625" y="1845587"/>
            <a:ext cx="247650" cy="238125"/>
          </a:xfrm>
          <a:prstGeom prst="rect">
            <a:avLst/>
          </a:prstGeom>
          <a:noFill/>
          <a:ln>
            <a:noFill/>
          </a:ln>
        </p:spPr>
      </p:pic>
      <p:pic>
        <p:nvPicPr>
          <p:cNvPr id="178" name="Shape 178"/>
          <p:cNvPicPr preferRelativeResize="0"/>
          <p:nvPr/>
        </p:nvPicPr>
        <p:blipFill>
          <a:blip r:embed="rId4">
            <a:alphaModFix/>
          </a:blip>
          <a:stretch>
            <a:fillRect/>
          </a:stretch>
        </p:blipFill>
        <p:spPr>
          <a:xfrm>
            <a:off x="611625" y="2313837"/>
            <a:ext cx="247650" cy="238125"/>
          </a:xfrm>
          <a:prstGeom prst="rect">
            <a:avLst/>
          </a:prstGeom>
          <a:noFill/>
          <a:ln>
            <a:noFill/>
          </a:ln>
        </p:spPr>
      </p:pic>
      <p:pic>
        <p:nvPicPr>
          <p:cNvPr id="179" name="Shape 179"/>
          <p:cNvPicPr preferRelativeResize="0"/>
          <p:nvPr/>
        </p:nvPicPr>
        <p:blipFill>
          <a:blip r:embed="rId5">
            <a:alphaModFix/>
          </a:blip>
          <a:stretch>
            <a:fillRect/>
          </a:stretch>
        </p:blipFill>
        <p:spPr>
          <a:xfrm>
            <a:off x="592122" y="2778029"/>
            <a:ext cx="247650" cy="294843"/>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Questions?</a:t>
            </a:r>
          </a:p>
        </p:txBody>
      </p:sp>
      <p:sp>
        <p:nvSpPr>
          <p:cNvPr id="185" name="Shape 185"/>
          <p:cNvSpPr txBox="1"/>
          <p:nvPr>
            <p:ph idx="1" type="body"/>
          </p:nvPr>
        </p:nvSpPr>
        <p:spPr>
          <a:xfrm>
            <a:off x="311700" y="1225225"/>
            <a:ext cx="8520599" cy="3354000"/>
          </a:xfrm>
          <a:prstGeom prst="rect">
            <a:avLst/>
          </a:prstGeom>
        </p:spPr>
        <p:txBody>
          <a:bodyPr anchorCtr="0" anchor="t" bIns="91425" lIns="91425" rIns="91425" tIns="91425">
            <a:noAutofit/>
          </a:bodyPr>
          <a:lstStyle/>
          <a:p>
            <a:pPr rtl="0">
              <a:spcBef>
                <a:spcPts val="0"/>
              </a:spcBef>
              <a:buNone/>
            </a:pPr>
            <a:r>
              <a:t/>
            </a:r>
            <a:endParaRPr/>
          </a:p>
          <a:p>
            <a:pPr>
              <a:spcBef>
                <a:spcPts val="0"/>
              </a:spcBef>
              <a:buNone/>
            </a:pPr>
            <a:r>
              <a:t/>
            </a:r>
            <a:endParaRPr/>
          </a:p>
        </p:txBody>
      </p:sp>
      <p:pic>
        <p:nvPicPr>
          <p:cNvPr id="186" name="Shape 186"/>
          <p:cNvPicPr preferRelativeResize="0"/>
          <p:nvPr/>
        </p:nvPicPr>
        <p:blipFill>
          <a:blip r:embed="rId3">
            <a:alphaModFix/>
          </a:blip>
          <a:stretch>
            <a:fillRect/>
          </a:stretch>
        </p:blipFill>
        <p:spPr>
          <a:xfrm>
            <a:off x="3514725" y="1490662"/>
            <a:ext cx="2114550" cy="2162175"/>
          </a:xfrm>
          <a:prstGeom prst="rect">
            <a:avLst/>
          </a:prstGeom>
          <a:noFill/>
          <a:ln>
            <a:noFill/>
          </a:ln>
        </p:spPr>
      </p:pic>
      <p:pic>
        <p:nvPicPr>
          <p:cNvPr id="187" name="Shape 187"/>
          <p:cNvPicPr preferRelativeResize="0"/>
          <p:nvPr/>
        </p:nvPicPr>
        <p:blipFill>
          <a:blip r:embed="rId4">
            <a:alphaModFix/>
          </a:blip>
          <a:stretch>
            <a:fillRect/>
          </a:stretch>
        </p:blipFill>
        <p:spPr>
          <a:xfrm>
            <a:off x="698612" y="1607900"/>
            <a:ext cx="2143125" cy="2143125"/>
          </a:xfrm>
          <a:prstGeom prst="rect">
            <a:avLst/>
          </a:prstGeom>
          <a:noFill/>
          <a:ln>
            <a:noFill/>
          </a:ln>
        </p:spPr>
      </p:pic>
      <p:pic>
        <p:nvPicPr>
          <p:cNvPr id="188" name="Shape 188"/>
          <p:cNvPicPr preferRelativeResize="0"/>
          <p:nvPr/>
        </p:nvPicPr>
        <p:blipFill>
          <a:blip r:embed="rId5">
            <a:alphaModFix/>
          </a:blip>
          <a:stretch>
            <a:fillRect/>
          </a:stretch>
        </p:blipFill>
        <p:spPr>
          <a:xfrm>
            <a:off x="6227150" y="1750762"/>
            <a:ext cx="2457450" cy="18573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The Problem</a:t>
            </a:r>
          </a:p>
        </p:txBody>
      </p:sp>
      <p:sp>
        <p:nvSpPr>
          <p:cNvPr id="68" name="Shape 68"/>
          <p:cNvSpPr txBox="1"/>
          <p:nvPr>
            <p:ph idx="1" type="body"/>
          </p:nvPr>
        </p:nvSpPr>
        <p:spPr>
          <a:xfrm>
            <a:off x="311700" y="1225225"/>
            <a:ext cx="8520599" cy="3354000"/>
          </a:xfrm>
          <a:prstGeom prst="rect">
            <a:avLst/>
          </a:prstGeom>
        </p:spPr>
        <p:txBody>
          <a:bodyPr anchorCtr="0" anchor="t" bIns="91425" lIns="91425" rIns="91425" tIns="91425">
            <a:noAutofit/>
          </a:bodyPr>
          <a:lstStyle/>
          <a:p>
            <a:pPr indent="-228600" lvl="0" marL="457200" rtl="0">
              <a:spcBef>
                <a:spcPts val="0"/>
              </a:spcBef>
            </a:pPr>
            <a:r>
              <a:rPr lang="en"/>
              <a:t>Does high school employment affect high school dropout rates?</a:t>
            </a:r>
          </a:p>
          <a:p>
            <a:pPr lvl="0" rtl="0">
              <a:spcBef>
                <a:spcPts val="0"/>
              </a:spcBef>
              <a:buNone/>
            </a:pPr>
            <a:r>
              <a:t/>
            </a:r>
            <a:endParaRPr/>
          </a:p>
          <a:p>
            <a:pPr indent="-228600" lvl="0" marL="457200" rtl="0">
              <a:spcBef>
                <a:spcPts val="0"/>
              </a:spcBef>
            </a:pPr>
            <a:r>
              <a:rPr lang="en"/>
              <a:t>Does parent wage affect high school dropout rates?</a:t>
            </a:r>
          </a:p>
          <a:p>
            <a:pPr lvl="0" rtl="0">
              <a:spcBef>
                <a:spcPts val="0"/>
              </a:spcBef>
              <a:buNone/>
            </a:pPr>
            <a:r>
              <a:t/>
            </a:r>
            <a:endParaRPr/>
          </a:p>
          <a:p>
            <a:pPr indent="-228600" lvl="0" marL="457200" rtl="0">
              <a:spcBef>
                <a:spcPts val="0"/>
              </a:spcBef>
            </a:pPr>
            <a:r>
              <a:rPr lang="en"/>
              <a:t>If so, how?</a:t>
            </a:r>
          </a:p>
          <a:p>
            <a:pPr>
              <a:spcBef>
                <a:spcPts val="0"/>
              </a:spcBef>
              <a:buNone/>
            </a:pPr>
            <a:r>
              <a:t/>
            </a:r>
            <a:endParaRPr/>
          </a:p>
        </p:txBody>
      </p:sp>
      <p:pic>
        <p:nvPicPr>
          <p:cNvPr id="69" name="Shape 69"/>
          <p:cNvPicPr preferRelativeResize="0"/>
          <p:nvPr/>
        </p:nvPicPr>
        <p:blipFill>
          <a:blip r:embed="rId3">
            <a:alphaModFix/>
          </a:blip>
          <a:stretch>
            <a:fillRect/>
          </a:stretch>
        </p:blipFill>
        <p:spPr>
          <a:xfrm>
            <a:off x="6084275" y="2807750"/>
            <a:ext cx="2748025" cy="177147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0" y="754135"/>
            <a:ext cx="9143998" cy="4280364"/>
          </a:xfrm>
          <a:prstGeom prst="rect">
            <a:avLst/>
          </a:prstGeom>
          <a:noFill/>
          <a:ln>
            <a:noFill/>
          </a:ln>
        </p:spPr>
      </p:pic>
      <p:sp>
        <p:nvSpPr>
          <p:cNvPr id="75" name="Shape 75"/>
          <p:cNvSpPr txBox="1"/>
          <p:nvPr/>
        </p:nvSpPr>
        <p:spPr>
          <a:xfrm>
            <a:off x="255350" y="116225"/>
            <a:ext cx="2883299" cy="496500"/>
          </a:xfrm>
          <a:prstGeom prst="rect">
            <a:avLst/>
          </a:prstGeom>
          <a:noFill/>
          <a:ln>
            <a:noFill/>
          </a:ln>
        </p:spPr>
        <p:txBody>
          <a:bodyPr anchorCtr="0" anchor="t" bIns="91425" lIns="91425" rIns="91425" tIns="91425">
            <a:noAutofit/>
          </a:bodyPr>
          <a:lstStyle/>
          <a:p>
            <a:pPr lvl="0" rtl="0">
              <a:lnSpc>
                <a:spcPct val="140000"/>
              </a:lnSpc>
              <a:spcBef>
                <a:spcPts val="0"/>
              </a:spcBef>
              <a:buClr>
                <a:schemeClr val="dk1"/>
              </a:buClr>
              <a:buSzPct val="45833"/>
              <a:buFont typeface="Arial"/>
              <a:buNone/>
            </a:pPr>
            <a:r>
              <a:rPr b="1" lang="en" sz="2400">
                <a:solidFill>
                  <a:srgbClr val="1D3744"/>
                </a:solidFill>
                <a:highlight>
                  <a:srgbClr val="FFFFFF"/>
                </a:highlight>
                <a:latin typeface="Economica"/>
                <a:ea typeface="Economica"/>
                <a:cs typeface="Economica"/>
                <a:sym typeface="Economica"/>
              </a:rPr>
              <a:t>Dropout Rate by Race</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0" y="792257"/>
            <a:ext cx="9144000" cy="4256084"/>
          </a:xfrm>
          <a:prstGeom prst="rect">
            <a:avLst/>
          </a:prstGeom>
          <a:noFill/>
          <a:ln>
            <a:noFill/>
          </a:ln>
        </p:spPr>
      </p:pic>
      <p:sp>
        <p:nvSpPr>
          <p:cNvPr id="81" name="Shape 81"/>
          <p:cNvSpPr txBox="1"/>
          <p:nvPr/>
        </p:nvSpPr>
        <p:spPr>
          <a:xfrm>
            <a:off x="179625" y="105725"/>
            <a:ext cx="2651100" cy="464699"/>
          </a:xfrm>
          <a:prstGeom prst="rect">
            <a:avLst/>
          </a:prstGeom>
          <a:noFill/>
          <a:ln>
            <a:noFill/>
          </a:ln>
        </p:spPr>
        <p:txBody>
          <a:bodyPr anchorCtr="0" anchor="t" bIns="91425" lIns="91425" rIns="91425" tIns="91425">
            <a:noAutofit/>
          </a:bodyPr>
          <a:lstStyle/>
          <a:p>
            <a:pPr lvl="0" rtl="0">
              <a:lnSpc>
                <a:spcPct val="140000"/>
              </a:lnSpc>
              <a:spcBef>
                <a:spcPts val="0"/>
              </a:spcBef>
              <a:buClr>
                <a:schemeClr val="dk1"/>
              </a:buClr>
              <a:buSzPct val="45833"/>
              <a:buFont typeface="Arial"/>
              <a:buNone/>
            </a:pPr>
            <a:r>
              <a:rPr b="1" lang="en" sz="2400">
                <a:solidFill>
                  <a:srgbClr val="1D3744"/>
                </a:solidFill>
                <a:highlight>
                  <a:srgbClr val="FFFFFF"/>
                </a:highlight>
                <a:latin typeface="Economica"/>
                <a:ea typeface="Economica"/>
                <a:cs typeface="Economica"/>
                <a:sym typeface="Economica"/>
              </a:rPr>
              <a:t>Median Family Income</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0" y="1270583"/>
            <a:ext cx="9144000" cy="3764132"/>
          </a:xfrm>
          <a:prstGeom prst="rect">
            <a:avLst/>
          </a:prstGeom>
          <a:noFill/>
          <a:ln>
            <a:noFill/>
          </a:ln>
        </p:spPr>
      </p:pic>
      <p:sp>
        <p:nvSpPr>
          <p:cNvPr id="87" name="Shape 87"/>
          <p:cNvSpPr txBox="1"/>
          <p:nvPr/>
        </p:nvSpPr>
        <p:spPr>
          <a:xfrm>
            <a:off x="126825" y="190225"/>
            <a:ext cx="6062400" cy="1003500"/>
          </a:xfrm>
          <a:prstGeom prst="rect">
            <a:avLst/>
          </a:prstGeom>
          <a:noFill/>
          <a:ln>
            <a:noFill/>
          </a:ln>
        </p:spPr>
        <p:txBody>
          <a:bodyPr anchorCtr="0" anchor="t" bIns="91425" lIns="91425" rIns="91425" tIns="91425">
            <a:noAutofit/>
          </a:bodyPr>
          <a:lstStyle/>
          <a:p>
            <a:pPr lvl="0" rtl="0">
              <a:lnSpc>
                <a:spcPct val="140000"/>
              </a:lnSpc>
              <a:spcBef>
                <a:spcPts val="0"/>
              </a:spcBef>
              <a:buClr>
                <a:schemeClr val="dk1"/>
              </a:buClr>
              <a:buSzPct val="45833"/>
              <a:buFont typeface="Arial"/>
              <a:buNone/>
            </a:pPr>
            <a:r>
              <a:rPr b="1" lang="en" sz="2400">
                <a:solidFill>
                  <a:srgbClr val="1D3744"/>
                </a:solidFill>
                <a:highlight>
                  <a:srgbClr val="FFFFFF"/>
                </a:highlight>
                <a:latin typeface="Economica"/>
                <a:ea typeface="Economica"/>
                <a:cs typeface="Economica"/>
                <a:sym typeface="Economica"/>
              </a:rPr>
              <a:t>Percentage of High School Students aged 16 or older who are Employed by hours worked</a:t>
            </a: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The Code</a:t>
            </a:r>
          </a:p>
        </p:txBody>
      </p:sp>
      <p:sp>
        <p:nvSpPr>
          <p:cNvPr id="93" name="Shape 93"/>
          <p:cNvSpPr txBox="1"/>
          <p:nvPr>
            <p:ph idx="1" type="body"/>
          </p:nvPr>
        </p:nvSpPr>
        <p:spPr>
          <a:xfrm>
            <a:off x="0" y="1225225"/>
            <a:ext cx="3203699" cy="3354000"/>
          </a:xfrm>
          <a:prstGeom prst="rect">
            <a:avLst/>
          </a:prstGeom>
        </p:spPr>
        <p:txBody>
          <a:bodyPr anchorCtr="0" anchor="t" bIns="91425" lIns="91425" rIns="91425" tIns="91425">
            <a:noAutofit/>
          </a:bodyPr>
          <a:lstStyle/>
          <a:p>
            <a:pPr indent="-228600" lvl="0" marL="457200" rtl="0">
              <a:spcBef>
                <a:spcPts val="0"/>
              </a:spcBef>
            </a:pPr>
            <a:r>
              <a:rPr lang="en"/>
              <a:t>Excel files to variables</a:t>
            </a:r>
          </a:p>
          <a:p>
            <a:pPr indent="-228600" lvl="0" marL="457200" rtl="0">
              <a:spcBef>
                <a:spcPts val="0"/>
              </a:spcBef>
            </a:pPr>
            <a:r>
              <a:rPr lang="en"/>
              <a:t>Create Pandas DataFrame</a:t>
            </a:r>
          </a:p>
          <a:p>
            <a:pPr indent="-228600" lvl="0" marL="457200" rtl="0">
              <a:spcBef>
                <a:spcPts val="0"/>
              </a:spcBef>
            </a:pPr>
            <a:r>
              <a:rPr lang="en"/>
              <a:t>Function to calculate slope</a:t>
            </a:r>
          </a:p>
          <a:p>
            <a:pPr indent="-228600" lvl="0" marL="457200">
              <a:spcBef>
                <a:spcPts val="0"/>
              </a:spcBef>
            </a:pPr>
            <a:r>
              <a:rPr lang="en"/>
              <a:t>Calculating slopes</a:t>
            </a:r>
          </a:p>
        </p:txBody>
      </p:sp>
      <p:pic>
        <p:nvPicPr>
          <p:cNvPr id="94" name="Shape 94"/>
          <p:cNvPicPr preferRelativeResize="0"/>
          <p:nvPr/>
        </p:nvPicPr>
        <p:blipFill>
          <a:blip r:embed="rId3">
            <a:alphaModFix/>
          </a:blip>
          <a:stretch>
            <a:fillRect/>
          </a:stretch>
        </p:blipFill>
        <p:spPr>
          <a:xfrm>
            <a:off x="3102927" y="66749"/>
            <a:ext cx="6407824" cy="4869675"/>
          </a:xfrm>
          <a:prstGeom prst="rect">
            <a:avLst/>
          </a:prstGeom>
          <a:noFill/>
          <a:ln>
            <a:noFill/>
          </a:ln>
        </p:spPr>
      </p:pic>
      <p:pic>
        <p:nvPicPr>
          <p:cNvPr id="95" name="Shape 95"/>
          <p:cNvPicPr preferRelativeResize="0"/>
          <p:nvPr/>
        </p:nvPicPr>
        <p:blipFill>
          <a:blip r:embed="rId4">
            <a:alphaModFix/>
          </a:blip>
          <a:stretch>
            <a:fillRect/>
          </a:stretch>
        </p:blipFill>
        <p:spPr>
          <a:xfrm>
            <a:off x="296925" y="3261775"/>
            <a:ext cx="2609850" cy="1562100"/>
          </a:xfrm>
          <a:prstGeom prst="rect">
            <a:avLst/>
          </a:prstGeom>
          <a:noFill/>
          <a:ln>
            <a:noFill/>
          </a:ln>
        </p:spPr>
      </p:pic>
      <p:sp>
        <p:nvSpPr>
          <p:cNvPr id="96" name="Shape 96"/>
          <p:cNvSpPr/>
          <p:nvPr/>
        </p:nvSpPr>
        <p:spPr>
          <a:xfrm>
            <a:off x="362325" y="3213275"/>
            <a:ext cx="2544300" cy="16193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7" name="Shape 97"/>
          <p:cNvSpPr/>
          <p:nvPr/>
        </p:nvSpPr>
        <p:spPr>
          <a:xfrm>
            <a:off x="3203725" y="1487450"/>
            <a:ext cx="1744800" cy="10487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98" name="Shape 98"/>
          <p:cNvCxnSpPr/>
          <p:nvPr/>
        </p:nvCxnSpPr>
        <p:spPr>
          <a:xfrm flipH="1">
            <a:off x="2908174" y="2555350"/>
            <a:ext cx="305100" cy="638999"/>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The Code</a:t>
            </a:r>
          </a:p>
        </p:txBody>
      </p:sp>
      <p:sp>
        <p:nvSpPr>
          <p:cNvPr id="104" name="Shape 104"/>
          <p:cNvSpPr txBox="1"/>
          <p:nvPr>
            <p:ph idx="1" type="body"/>
          </p:nvPr>
        </p:nvSpPr>
        <p:spPr>
          <a:xfrm>
            <a:off x="311700" y="1225225"/>
            <a:ext cx="8520599" cy="3354000"/>
          </a:xfrm>
          <a:prstGeom prst="rect">
            <a:avLst/>
          </a:prstGeom>
        </p:spPr>
        <p:txBody>
          <a:bodyPr anchorCtr="0" anchor="t" bIns="91425" lIns="91425" rIns="91425" tIns="91425">
            <a:noAutofit/>
          </a:bodyPr>
          <a:lstStyle/>
          <a:p>
            <a:pPr>
              <a:spcBef>
                <a:spcPts val="0"/>
              </a:spcBef>
              <a:buNone/>
            </a:pPr>
            <a:r>
              <a:t/>
            </a:r>
            <a:endParaRPr/>
          </a:p>
        </p:txBody>
      </p:sp>
      <p:pic>
        <p:nvPicPr>
          <p:cNvPr id="105" name="Shape 105"/>
          <p:cNvPicPr preferRelativeResize="0"/>
          <p:nvPr/>
        </p:nvPicPr>
        <p:blipFill>
          <a:blip r:embed="rId3">
            <a:alphaModFix/>
          </a:blip>
          <a:stretch>
            <a:fillRect/>
          </a:stretch>
        </p:blipFill>
        <p:spPr>
          <a:xfrm>
            <a:off x="5077475" y="84262"/>
            <a:ext cx="4007124" cy="4822574"/>
          </a:xfrm>
          <a:prstGeom prst="rect">
            <a:avLst/>
          </a:prstGeom>
          <a:noFill/>
          <a:ln>
            <a:noFill/>
          </a:ln>
        </p:spPr>
      </p:pic>
      <p:pic>
        <p:nvPicPr>
          <p:cNvPr id="106" name="Shape 106"/>
          <p:cNvPicPr preferRelativeResize="0"/>
          <p:nvPr/>
        </p:nvPicPr>
        <p:blipFill>
          <a:blip r:embed="rId4">
            <a:alphaModFix/>
          </a:blip>
          <a:stretch>
            <a:fillRect/>
          </a:stretch>
        </p:blipFill>
        <p:spPr>
          <a:xfrm>
            <a:off x="171625" y="1349174"/>
            <a:ext cx="4741834" cy="753299"/>
          </a:xfrm>
          <a:prstGeom prst="rect">
            <a:avLst/>
          </a:prstGeom>
          <a:noFill/>
          <a:ln>
            <a:noFill/>
          </a:ln>
        </p:spPr>
      </p:pic>
      <p:sp>
        <p:nvSpPr>
          <p:cNvPr id="107" name="Shape 107"/>
          <p:cNvSpPr/>
          <p:nvPr/>
        </p:nvSpPr>
        <p:spPr>
          <a:xfrm>
            <a:off x="200225" y="1344425"/>
            <a:ext cx="4741800" cy="753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8" name="Shape 108"/>
          <p:cNvSpPr/>
          <p:nvPr/>
        </p:nvSpPr>
        <p:spPr>
          <a:xfrm>
            <a:off x="5101200" y="57200"/>
            <a:ext cx="3756900" cy="6197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09" name="Shape 109"/>
          <p:cNvCxnSpPr/>
          <p:nvPr/>
        </p:nvCxnSpPr>
        <p:spPr>
          <a:xfrm flipH="1">
            <a:off x="4939324" y="66750"/>
            <a:ext cx="142800" cy="1325399"/>
          </a:xfrm>
          <a:prstGeom prst="straightConnector1">
            <a:avLst/>
          </a:prstGeom>
          <a:noFill/>
          <a:ln cap="flat" cmpd="sng" w="9525">
            <a:solidFill>
              <a:srgbClr val="000000"/>
            </a:solidFill>
            <a:prstDash val="solid"/>
            <a:round/>
            <a:headEnd len="lg" w="lg" type="none"/>
            <a:tailEnd len="lg" w="lg" type="none"/>
          </a:ln>
        </p:spPr>
      </p:cxnSp>
      <p:cxnSp>
        <p:nvCxnSpPr>
          <p:cNvPr id="110" name="Shape 110"/>
          <p:cNvCxnSpPr/>
          <p:nvPr/>
        </p:nvCxnSpPr>
        <p:spPr>
          <a:xfrm flipH="1">
            <a:off x="4948724" y="676975"/>
            <a:ext cx="162000" cy="1401600"/>
          </a:xfrm>
          <a:prstGeom prst="straightConnector1">
            <a:avLst/>
          </a:prstGeom>
          <a:noFill/>
          <a:ln cap="flat" cmpd="sng" w="9525">
            <a:solidFill>
              <a:srgbClr val="000000"/>
            </a:solidFill>
            <a:prstDash val="solid"/>
            <a:round/>
            <a:headEnd len="lg" w="lg" type="none"/>
            <a:tailEnd len="lg" w="lg" type="none"/>
          </a:ln>
        </p:spPr>
      </p:cxnSp>
      <p:pic>
        <p:nvPicPr>
          <p:cNvPr id="111" name="Shape 111"/>
          <p:cNvPicPr preferRelativeResize="0"/>
          <p:nvPr/>
        </p:nvPicPr>
        <p:blipFill>
          <a:blip r:embed="rId5">
            <a:alphaModFix/>
          </a:blip>
          <a:stretch>
            <a:fillRect/>
          </a:stretch>
        </p:blipFill>
        <p:spPr>
          <a:xfrm>
            <a:off x="734112" y="3057325"/>
            <a:ext cx="3616850" cy="1194749"/>
          </a:xfrm>
          <a:prstGeom prst="rect">
            <a:avLst/>
          </a:prstGeom>
          <a:noFill/>
          <a:ln>
            <a:noFill/>
          </a:ln>
        </p:spPr>
      </p:pic>
      <p:sp>
        <p:nvSpPr>
          <p:cNvPr id="112" name="Shape 112"/>
          <p:cNvSpPr/>
          <p:nvPr/>
        </p:nvSpPr>
        <p:spPr>
          <a:xfrm>
            <a:off x="905825" y="3022575"/>
            <a:ext cx="2955900" cy="12293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3" name="Shape 113"/>
          <p:cNvSpPr/>
          <p:nvPr/>
        </p:nvSpPr>
        <p:spPr>
          <a:xfrm>
            <a:off x="5091650" y="4195275"/>
            <a:ext cx="1945200" cy="753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14" name="Shape 114"/>
          <p:cNvCxnSpPr/>
          <p:nvPr/>
        </p:nvCxnSpPr>
        <p:spPr>
          <a:xfrm rot="10800000">
            <a:off x="3861650" y="3031974"/>
            <a:ext cx="1229999" cy="1163400"/>
          </a:xfrm>
          <a:prstGeom prst="straightConnector1">
            <a:avLst/>
          </a:prstGeom>
          <a:noFill/>
          <a:ln cap="flat" cmpd="sng" w="9525">
            <a:solidFill>
              <a:srgbClr val="000000"/>
            </a:solidFill>
            <a:prstDash val="solid"/>
            <a:round/>
            <a:headEnd len="lg" w="lg" type="none"/>
            <a:tailEnd len="lg" w="lg" type="none"/>
          </a:ln>
        </p:spPr>
      </p:cxnSp>
      <p:cxnSp>
        <p:nvCxnSpPr>
          <p:cNvPr id="115" name="Shape 115"/>
          <p:cNvCxnSpPr/>
          <p:nvPr/>
        </p:nvCxnSpPr>
        <p:spPr>
          <a:xfrm rot="10800000">
            <a:off x="3861650" y="4252625"/>
            <a:ext cx="1229999" cy="695999"/>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Results: High School Employment 1990-2010</a:t>
            </a:r>
          </a:p>
        </p:txBody>
      </p:sp>
      <p:sp>
        <p:nvSpPr>
          <p:cNvPr id="121" name="Shape 121"/>
          <p:cNvSpPr txBox="1"/>
          <p:nvPr>
            <p:ph idx="1" type="body"/>
          </p:nvPr>
        </p:nvSpPr>
        <p:spPr>
          <a:xfrm>
            <a:off x="311700" y="1225225"/>
            <a:ext cx="8520599" cy="3354000"/>
          </a:xfrm>
          <a:prstGeom prst="rect">
            <a:avLst/>
          </a:prstGeom>
        </p:spPr>
        <p:txBody>
          <a:bodyPr anchorCtr="0" anchor="t" bIns="91425" lIns="91425" rIns="91425" tIns="91425">
            <a:noAutofit/>
          </a:bodyPr>
          <a:lstStyle/>
          <a:p>
            <a:pPr rtl="0">
              <a:spcBef>
                <a:spcPts val="0"/>
              </a:spcBef>
              <a:buNone/>
            </a:pPr>
            <a:r>
              <a:rPr lang="en"/>
              <a:t>Slopes</a:t>
            </a:r>
          </a:p>
          <a:p>
            <a:pPr rtl="0">
              <a:spcBef>
                <a:spcPts val="0"/>
              </a:spcBef>
              <a:buNone/>
            </a:pPr>
            <a:r>
              <a:t/>
            </a:r>
            <a:endParaRPr/>
          </a:p>
          <a:p>
            <a:pPr lvl="0" rtl="0">
              <a:spcBef>
                <a:spcPts val="0"/>
              </a:spcBef>
              <a:buNone/>
            </a:pPr>
            <a:r>
              <a:t/>
            </a:r>
            <a:endParaRPr/>
          </a:p>
          <a:p>
            <a:pPr indent="-228600" lvl="0" marL="457200" rtl="0">
              <a:spcBef>
                <a:spcPts val="0"/>
              </a:spcBef>
            </a:pPr>
            <a:r>
              <a:rPr lang="en"/>
              <a:t>1990-1995: Positive</a:t>
            </a:r>
          </a:p>
          <a:p>
            <a:pPr indent="-228600" lvl="0" marL="457200" rtl="0">
              <a:spcBef>
                <a:spcPts val="0"/>
              </a:spcBef>
            </a:pPr>
            <a:r>
              <a:rPr lang="en"/>
              <a:t>1995-2000: Positive</a:t>
            </a:r>
          </a:p>
          <a:p>
            <a:pPr indent="-228600" lvl="0" marL="457200" rtl="0">
              <a:spcBef>
                <a:spcPts val="0"/>
              </a:spcBef>
            </a:pPr>
            <a:r>
              <a:rPr lang="en"/>
              <a:t>2000-2004: Negative</a:t>
            </a:r>
          </a:p>
          <a:p>
            <a:pPr indent="-228600" lvl="0" marL="457200" rtl="0">
              <a:spcBef>
                <a:spcPts val="0"/>
              </a:spcBef>
            </a:pPr>
            <a:r>
              <a:rPr lang="en"/>
              <a:t>2004-2006: Positive</a:t>
            </a:r>
          </a:p>
          <a:p>
            <a:pPr indent="-228600" lvl="0" marL="457200">
              <a:spcBef>
                <a:spcPts val="0"/>
              </a:spcBef>
            </a:pPr>
            <a:r>
              <a:rPr lang="en"/>
              <a:t>2006-2010: Negative </a:t>
            </a:r>
          </a:p>
        </p:txBody>
      </p:sp>
      <p:pic>
        <p:nvPicPr>
          <p:cNvPr id="122" name="Shape 122"/>
          <p:cNvPicPr preferRelativeResize="0"/>
          <p:nvPr/>
        </p:nvPicPr>
        <p:blipFill>
          <a:blip r:embed="rId3">
            <a:alphaModFix/>
          </a:blip>
          <a:stretch>
            <a:fillRect/>
          </a:stretch>
        </p:blipFill>
        <p:spPr>
          <a:xfrm>
            <a:off x="3184150" y="1225225"/>
            <a:ext cx="5865999" cy="3523174"/>
          </a:xfrm>
          <a:prstGeom prst="rect">
            <a:avLst/>
          </a:prstGeom>
          <a:noFill/>
          <a:ln>
            <a:noFill/>
          </a:ln>
        </p:spPr>
      </p:pic>
      <p:cxnSp>
        <p:nvCxnSpPr>
          <p:cNvPr id="123" name="Shape 123"/>
          <p:cNvCxnSpPr/>
          <p:nvPr/>
        </p:nvCxnSpPr>
        <p:spPr>
          <a:xfrm rot="10800000">
            <a:off x="4748200" y="1372925"/>
            <a:ext cx="0" cy="2917799"/>
          </a:xfrm>
          <a:prstGeom prst="straightConnector1">
            <a:avLst/>
          </a:prstGeom>
          <a:noFill/>
          <a:ln cap="flat" cmpd="sng" w="9525">
            <a:solidFill>
              <a:srgbClr val="000000"/>
            </a:solidFill>
            <a:prstDash val="solid"/>
            <a:round/>
            <a:headEnd len="lg" w="lg" type="none"/>
            <a:tailEnd len="lg" w="lg" type="none"/>
          </a:ln>
        </p:spPr>
      </p:cxnSp>
      <p:cxnSp>
        <p:nvCxnSpPr>
          <p:cNvPr id="124" name="Shape 124"/>
          <p:cNvCxnSpPr/>
          <p:nvPr/>
        </p:nvCxnSpPr>
        <p:spPr>
          <a:xfrm rot="10800000">
            <a:off x="5892225" y="1372925"/>
            <a:ext cx="0" cy="2917799"/>
          </a:xfrm>
          <a:prstGeom prst="straightConnector1">
            <a:avLst/>
          </a:prstGeom>
          <a:noFill/>
          <a:ln cap="flat" cmpd="sng" w="9525">
            <a:solidFill>
              <a:srgbClr val="000000"/>
            </a:solidFill>
            <a:prstDash val="solid"/>
            <a:round/>
            <a:headEnd len="lg" w="lg" type="none"/>
            <a:tailEnd len="lg" w="lg" type="none"/>
          </a:ln>
        </p:spPr>
      </p:cxnSp>
      <p:cxnSp>
        <p:nvCxnSpPr>
          <p:cNvPr id="125" name="Shape 125"/>
          <p:cNvCxnSpPr/>
          <p:nvPr/>
        </p:nvCxnSpPr>
        <p:spPr>
          <a:xfrm rot="10800000">
            <a:off x="6807600" y="1372925"/>
            <a:ext cx="0" cy="2917799"/>
          </a:xfrm>
          <a:prstGeom prst="straightConnector1">
            <a:avLst/>
          </a:prstGeom>
          <a:noFill/>
          <a:ln cap="flat" cmpd="sng" w="9525">
            <a:solidFill>
              <a:srgbClr val="000000"/>
            </a:solidFill>
            <a:prstDash val="solid"/>
            <a:round/>
            <a:headEnd len="lg" w="lg" type="none"/>
            <a:tailEnd len="lg" w="lg" type="none"/>
          </a:ln>
        </p:spPr>
      </p:cxnSp>
      <p:cxnSp>
        <p:nvCxnSpPr>
          <p:cNvPr id="126" name="Shape 126"/>
          <p:cNvCxnSpPr/>
          <p:nvPr/>
        </p:nvCxnSpPr>
        <p:spPr>
          <a:xfrm rot="10800000">
            <a:off x="7274650" y="1372925"/>
            <a:ext cx="0" cy="2917799"/>
          </a:xfrm>
          <a:prstGeom prst="straightConnector1">
            <a:avLst/>
          </a:prstGeom>
          <a:noFill/>
          <a:ln cap="flat" cmpd="sng" w="9525">
            <a:solidFill>
              <a:srgbClr val="000000"/>
            </a:solidFill>
            <a:prstDash val="solid"/>
            <a:round/>
            <a:headEnd len="lg" w="lg" type="none"/>
            <a:tailEnd len="lg" w="lg" type="none"/>
          </a:ln>
        </p:spPr>
      </p:cxnSp>
      <p:sp>
        <p:nvSpPr>
          <p:cNvPr id="127" name="Shape 127"/>
          <p:cNvSpPr txBox="1"/>
          <p:nvPr/>
        </p:nvSpPr>
        <p:spPr>
          <a:xfrm>
            <a:off x="3937900" y="1225225"/>
            <a:ext cx="381300" cy="610500"/>
          </a:xfrm>
          <a:prstGeom prst="rect">
            <a:avLst/>
          </a:prstGeom>
          <a:noFill/>
          <a:ln>
            <a:noFill/>
          </a:ln>
        </p:spPr>
        <p:txBody>
          <a:bodyPr anchorCtr="0" anchor="t" bIns="91425" lIns="91425" rIns="91425" tIns="91425">
            <a:noAutofit/>
          </a:bodyPr>
          <a:lstStyle/>
          <a:p>
            <a:pPr>
              <a:spcBef>
                <a:spcPts val="0"/>
              </a:spcBef>
              <a:buNone/>
            </a:pPr>
            <a:r>
              <a:rPr lang="en" sz="3000"/>
              <a:t>+</a:t>
            </a:r>
          </a:p>
        </p:txBody>
      </p:sp>
      <p:sp>
        <p:nvSpPr>
          <p:cNvPr id="128" name="Shape 128"/>
          <p:cNvSpPr txBox="1"/>
          <p:nvPr/>
        </p:nvSpPr>
        <p:spPr>
          <a:xfrm>
            <a:off x="5129550" y="1225225"/>
            <a:ext cx="381300" cy="610500"/>
          </a:xfrm>
          <a:prstGeom prst="rect">
            <a:avLst/>
          </a:prstGeom>
          <a:noFill/>
          <a:ln>
            <a:noFill/>
          </a:ln>
        </p:spPr>
        <p:txBody>
          <a:bodyPr anchorCtr="0" anchor="t" bIns="91425" lIns="91425" rIns="91425" tIns="91425">
            <a:noAutofit/>
          </a:bodyPr>
          <a:lstStyle/>
          <a:p>
            <a:pPr rtl="0">
              <a:spcBef>
                <a:spcPts val="0"/>
              </a:spcBef>
              <a:buNone/>
            </a:pPr>
            <a:r>
              <a:rPr lang="en" sz="3000"/>
              <a:t>+</a:t>
            </a:r>
          </a:p>
          <a:p>
            <a:pPr lvl="0" rtl="0">
              <a:spcBef>
                <a:spcPts val="0"/>
              </a:spcBef>
              <a:buNone/>
            </a:pPr>
            <a:r>
              <a:t/>
            </a:r>
            <a:endParaRPr sz="3000"/>
          </a:p>
        </p:txBody>
      </p:sp>
      <p:sp>
        <p:nvSpPr>
          <p:cNvPr id="129" name="Shape 129"/>
          <p:cNvSpPr txBox="1"/>
          <p:nvPr/>
        </p:nvSpPr>
        <p:spPr>
          <a:xfrm>
            <a:off x="6850475" y="1225225"/>
            <a:ext cx="381300" cy="691199"/>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30" name="Shape 130"/>
          <p:cNvSpPr txBox="1"/>
          <p:nvPr/>
        </p:nvSpPr>
        <p:spPr>
          <a:xfrm>
            <a:off x="6202100" y="12252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31" name="Shape 131"/>
          <p:cNvSpPr txBox="1"/>
          <p:nvPr/>
        </p:nvSpPr>
        <p:spPr>
          <a:xfrm>
            <a:off x="7613100" y="12252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pic>
        <p:nvPicPr>
          <p:cNvPr id="132" name="Shape 132"/>
          <p:cNvPicPr preferRelativeResize="0"/>
          <p:nvPr/>
        </p:nvPicPr>
        <p:blipFill>
          <a:blip r:embed="rId4">
            <a:alphaModFix/>
          </a:blip>
          <a:stretch>
            <a:fillRect/>
          </a:stretch>
        </p:blipFill>
        <p:spPr>
          <a:xfrm>
            <a:off x="687825" y="1716825"/>
            <a:ext cx="2187074" cy="1016216"/>
          </a:xfrm>
          <a:prstGeom prst="rect">
            <a:avLst/>
          </a:prstGeom>
          <a:noFill/>
          <a:ln>
            <a:noFill/>
          </a:ln>
        </p:spPr>
      </p:pic>
      <p:sp>
        <p:nvSpPr>
          <p:cNvPr id="133" name="Shape 133"/>
          <p:cNvSpPr/>
          <p:nvPr/>
        </p:nvSpPr>
        <p:spPr>
          <a:xfrm>
            <a:off x="686525" y="1687675"/>
            <a:ext cx="2186999" cy="10160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15925"/>
            <a:ext cx="8520599" cy="831299"/>
          </a:xfrm>
          <a:prstGeom prst="rect">
            <a:avLst/>
          </a:prstGeom>
        </p:spPr>
        <p:txBody>
          <a:bodyPr anchorCtr="0" anchor="b" bIns="91425" lIns="91425" rIns="91425" tIns="91425">
            <a:noAutofit/>
          </a:bodyPr>
          <a:lstStyle/>
          <a:p>
            <a:pPr>
              <a:spcBef>
                <a:spcPts val="0"/>
              </a:spcBef>
              <a:buNone/>
            </a:pPr>
            <a:r>
              <a:rPr lang="en"/>
              <a:t>Results: Median Family Income 1990-2010</a:t>
            </a:r>
          </a:p>
        </p:txBody>
      </p:sp>
      <p:sp>
        <p:nvSpPr>
          <p:cNvPr id="139" name="Shape 139"/>
          <p:cNvSpPr txBox="1"/>
          <p:nvPr>
            <p:ph idx="1" type="body"/>
          </p:nvPr>
        </p:nvSpPr>
        <p:spPr>
          <a:xfrm>
            <a:off x="311700" y="1225225"/>
            <a:ext cx="2815800" cy="3354000"/>
          </a:xfrm>
          <a:prstGeom prst="rect">
            <a:avLst/>
          </a:prstGeom>
        </p:spPr>
        <p:txBody>
          <a:bodyPr anchorCtr="0" anchor="t" bIns="91425" lIns="91425" rIns="91425" tIns="91425">
            <a:noAutofit/>
          </a:bodyPr>
          <a:lstStyle/>
          <a:p>
            <a:pPr lvl="0" rtl="0">
              <a:spcBef>
                <a:spcPts val="0"/>
              </a:spcBef>
              <a:buNone/>
            </a:pPr>
            <a:r>
              <a:rPr lang="en"/>
              <a:t>Slopes</a:t>
            </a:r>
          </a:p>
          <a:p>
            <a:pPr lvl="0" rtl="0">
              <a:spcBef>
                <a:spcPts val="0"/>
              </a:spcBef>
              <a:buNone/>
            </a:pPr>
            <a:r>
              <a:t/>
            </a:r>
            <a:endParaRPr/>
          </a:p>
          <a:p>
            <a:pPr lvl="0" rtl="0">
              <a:spcBef>
                <a:spcPts val="0"/>
              </a:spcBef>
              <a:buClr>
                <a:schemeClr val="dk1"/>
              </a:buClr>
              <a:buFont typeface="Arial"/>
              <a:buNone/>
            </a:pPr>
            <a:r>
              <a:t/>
            </a:r>
            <a:endParaRPr/>
          </a:p>
          <a:p>
            <a:pPr indent="-228600" lvl="0" marL="457200" rtl="0">
              <a:spcBef>
                <a:spcPts val="0"/>
              </a:spcBef>
            </a:pPr>
            <a:r>
              <a:rPr lang="en"/>
              <a:t>1990-1995: Positive</a:t>
            </a:r>
          </a:p>
          <a:p>
            <a:pPr indent="-228600" lvl="0" marL="457200" rtl="0">
              <a:spcBef>
                <a:spcPts val="0"/>
              </a:spcBef>
            </a:pPr>
            <a:r>
              <a:rPr lang="en"/>
              <a:t>1995-2000: Positive</a:t>
            </a:r>
          </a:p>
          <a:p>
            <a:pPr indent="-228600" lvl="0" marL="457200" rtl="0">
              <a:spcBef>
                <a:spcPts val="0"/>
              </a:spcBef>
            </a:pPr>
            <a:r>
              <a:rPr lang="en"/>
              <a:t>2000-2004: Negative</a:t>
            </a:r>
          </a:p>
          <a:p>
            <a:pPr indent="-228600" lvl="0" marL="457200" rtl="0">
              <a:spcBef>
                <a:spcPts val="0"/>
              </a:spcBef>
            </a:pPr>
            <a:r>
              <a:rPr lang="en"/>
              <a:t>2004-2006: Positive</a:t>
            </a:r>
          </a:p>
          <a:p>
            <a:pPr indent="-228600" lvl="0" marL="457200" rtl="0">
              <a:spcBef>
                <a:spcPts val="0"/>
              </a:spcBef>
            </a:pPr>
            <a:r>
              <a:rPr lang="en"/>
              <a:t>2006-2010: Negative</a:t>
            </a:r>
          </a:p>
        </p:txBody>
      </p:sp>
      <p:pic>
        <p:nvPicPr>
          <p:cNvPr id="140" name="Shape 140"/>
          <p:cNvPicPr preferRelativeResize="0"/>
          <p:nvPr/>
        </p:nvPicPr>
        <p:blipFill>
          <a:blip r:embed="rId3">
            <a:alphaModFix/>
          </a:blip>
          <a:stretch>
            <a:fillRect/>
          </a:stretch>
        </p:blipFill>
        <p:spPr>
          <a:xfrm>
            <a:off x="3127450" y="1155925"/>
            <a:ext cx="5927874" cy="3560799"/>
          </a:xfrm>
          <a:prstGeom prst="rect">
            <a:avLst/>
          </a:prstGeom>
          <a:noFill/>
          <a:ln>
            <a:noFill/>
          </a:ln>
        </p:spPr>
      </p:pic>
      <p:cxnSp>
        <p:nvCxnSpPr>
          <p:cNvPr id="141" name="Shape 141"/>
          <p:cNvCxnSpPr/>
          <p:nvPr/>
        </p:nvCxnSpPr>
        <p:spPr>
          <a:xfrm rot="10800000">
            <a:off x="4776800" y="1301425"/>
            <a:ext cx="0" cy="2917799"/>
          </a:xfrm>
          <a:prstGeom prst="straightConnector1">
            <a:avLst/>
          </a:prstGeom>
          <a:noFill/>
          <a:ln cap="flat" cmpd="sng" w="9525">
            <a:solidFill>
              <a:srgbClr val="000000"/>
            </a:solidFill>
            <a:prstDash val="solid"/>
            <a:round/>
            <a:headEnd len="lg" w="lg" type="none"/>
            <a:tailEnd len="lg" w="lg" type="none"/>
          </a:ln>
        </p:spPr>
      </p:cxnSp>
      <p:cxnSp>
        <p:nvCxnSpPr>
          <p:cNvPr id="142" name="Shape 142"/>
          <p:cNvCxnSpPr/>
          <p:nvPr/>
        </p:nvCxnSpPr>
        <p:spPr>
          <a:xfrm rot="10800000">
            <a:off x="5882675" y="1301425"/>
            <a:ext cx="0" cy="2917799"/>
          </a:xfrm>
          <a:prstGeom prst="straightConnector1">
            <a:avLst/>
          </a:prstGeom>
          <a:noFill/>
          <a:ln cap="flat" cmpd="sng" w="9525">
            <a:solidFill>
              <a:srgbClr val="000000"/>
            </a:solidFill>
            <a:prstDash val="solid"/>
            <a:round/>
            <a:headEnd len="lg" w="lg" type="none"/>
            <a:tailEnd len="lg" w="lg" type="none"/>
          </a:ln>
        </p:spPr>
      </p:cxnSp>
      <p:cxnSp>
        <p:nvCxnSpPr>
          <p:cNvPr id="143" name="Shape 143"/>
          <p:cNvCxnSpPr/>
          <p:nvPr/>
        </p:nvCxnSpPr>
        <p:spPr>
          <a:xfrm rot="10800000">
            <a:off x="6759750" y="1301425"/>
            <a:ext cx="0" cy="2917799"/>
          </a:xfrm>
          <a:prstGeom prst="straightConnector1">
            <a:avLst/>
          </a:prstGeom>
          <a:noFill/>
          <a:ln cap="flat" cmpd="sng" w="9525">
            <a:solidFill>
              <a:srgbClr val="000000"/>
            </a:solidFill>
            <a:prstDash val="solid"/>
            <a:round/>
            <a:headEnd len="lg" w="lg" type="none"/>
            <a:tailEnd len="lg" w="lg" type="none"/>
          </a:ln>
        </p:spPr>
      </p:cxnSp>
      <p:cxnSp>
        <p:nvCxnSpPr>
          <p:cNvPr id="144" name="Shape 144"/>
          <p:cNvCxnSpPr/>
          <p:nvPr/>
        </p:nvCxnSpPr>
        <p:spPr>
          <a:xfrm rot="10800000">
            <a:off x="7226800" y="1301425"/>
            <a:ext cx="0" cy="2917799"/>
          </a:xfrm>
          <a:prstGeom prst="straightConnector1">
            <a:avLst/>
          </a:prstGeom>
          <a:noFill/>
          <a:ln cap="flat" cmpd="sng" w="9525">
            <a:solidFill>
              <a:srgbClr val="000000"/>
            </a:solidFill>
            <a:prstDash val="solid"/>
            <a:round/>
            <a:headEnd len="lg" w="lg" type="none"/>
            <a:tailEnd len="lg" w="lg" type="none"/>
          </a:ln>
        </p:spPr>
      </p:cxnSp>
      <p:sp>
        <p:nvSpPr>
          <p:cNvPr id="145" name="Shape 145"/>
          <p:cNvSpPr txBox="1"/>
          <p:nvPr/>
        </p:nvSpPr>
        <p:spPr>
          <a:xfrm>
            <a:off x="3937900" y="11490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46" name="Shape 146"/>
          <p:cNvSpPr txBox="1"/>
          <p:nvPr/>
        </p:nvSpPr>
        <p:spPr>
          <a:xfrm>
            <a:off x="5139075" y="11472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47" name="Shape 147"/>
          <p:cNvSpPr txBox="1"/>
          <p:nvPr/>
        </p:nvSpPr>
        <p:spPr>
          <a:xfrm>
            <a:off x="6802625" y="11472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48" name="Shape 148"/>
          <p:cNvSpPr txBox="1"/>
          <p:nvPr/>
        </p:nvSpPr>
        <p:spPr>
          <a:xfrm>
            <a:off x="6202100" y="11490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49" name="Shape 149"/>
          <p:cNvSpPr txBox="1"/>
          <p:nvPr/>
        </p:nvSpPr>
        <p:spPr>
          <a:xfrm>
            <a:off x="7636825" y="1149025"/>
            <a:ext cx="381300" cy="610500"/>
          </a:xfrm>
          <a:prstGeom prst="rect">
            <a:avLst/>
          </a:prstGeom>
          <a:noFill/>
          <a:ln>
            <a:noFill/>
          </a:ln>
        </p:spPr>
        <p:txBody>
          <a:bodyPr anchorCtr="0" anchor="t" bIns="91425" lIns="91425" rIns="91425" tIns="91425">
            <a:noAutofit/>
          </a:bodyPr>
          <a:lstStyle/>
          <a:p>
            <a:pPr lvl="0" rtl="0">
              <a:spcBef>
                <a:spcPts val="0"/>
              </a:spcBef>
              <a:buNone/>
            </a:pPr>
            <a:r>
              <a:rPr lang="en" sz="3000"/>
              <a:t>-</a:t>
            </a:r>
          </a:p>
        </p:txBody>
      </p:sp>
      <p:sp>
        <p:nvSpPr>
          <p:cNvPr id="150" name="Shape 150"/>
          <p:cNvSpPr/>
          <p:nvPr/>
        </p:nvSpPr>
        <p:spPr>
          <a:xfrm>
            <a:off x="686525" y="1687675"/>
            <a:ext cx="2186999" cy="10160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51" name="Shape 151"/>
          <p:cNvPicPr preferRelativeResize="0"/>
          <p:nvPr/>
        </p:nvPicPr>
        <p:blipFill>
          <a:blip r:embed="rId4">
            <a:alphaModFix/>
          </a:blip>
          <a:stretch>
            <a:fillRect/>
          </a:stretch>
        </p:blipFill>
        <p:spPr>
          <a:xfrm>
            <a:off x="721002" y="1692652"/>
            <a:ext cx="2152525" cy="98046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