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0"/>
    <p:sldId id="257" r:id="rId31"/>
    <p:sldId id="258" r:id="rId32"/>
    <p:sldId id="259" r:id="rId33"/>
    <p:sldId id="260" r:id="rId34"/>
    <p:sldId id="261" r:id="rId35"/>
    <p:sldId id="262" r:id="rId36"/>
    <p:sldId id="263" r:id="rId37"/>
    <p:sldId id="264" r:id="rId38"/>
    <p:sldId id="265" r:id="rId39"/>
    <p:sldId id="266" r:id="rId40"/>
    <p:sldId id="267" r:id="rId41"/>
    <p:sldId id="268" r:id="rId42"/>
    <p:sldId id="269" r:id="rId43"/>
    <p:sldId id="270" r:id="rId44"/>
    <p:sldId id="271" r:id="rId45"/>
    <p:sldId id="272" r:id="rId46"/>
    <p:sldId id="273" r:id="rId47"/>
    <p:sldId id="274" r:id="rId48"/>
    <p:sldId id="275" r:id="rId49"/>
    <p:sldId id="276" r:id="rId50"/>
    <p:sldId id="277" r:id="rId51"/>
    <p:sldId id="278" r:id="rId52"/>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Noto Sans" charset="1" panose="020B0502040504020204"/>
      <p:regular r:id="rId12"/>
    </p:embeddedFont>
    <p:embeddedFont>
      <p:font typeface="Noto Sans Bold" charset="1" panose="020B0802040504020204"/>
      <p:regular r:id="rId13"/>
    </p:embeddedFont>
    <p:embeddedFont>
      <p:font typeface="Noto Sans Italics" charset="1" panose="020B0502040504090204"/>
      <p:regular r:id="rId14"/>
    </p:embeddedFont>
    <p:embeddedFont>
      <p:font typeface="Noto Sans Bold Italics" charset="1" panose="020B0802040504090204"/>
      <p:regular r:id="rId15"/>
    </p:embeddedFont>
    <p:embeddedFont>
      <p:font typeface="Roboto Slab Regular" charset="1" panose="00000000000000000000"/>
      <p:regular r:id="rId16"/>
    </p:embeddedFont>
    <p:embeddedFont>
      <p:font typeface="Roboto Slab Regular Bold" charset="1" panose="00000000000000000000"/>
      <p:regular r:id="rId17"/>
    </p:embeddedFont>
    <p:embeddedFont>
      <p:font typeface="Open Sans Light" charset="1" panose="020B0306030504020204"/>
      <p:regular r:id="rId18"/>
    </p:embeddedFont>
    <p:embeddedFont>
      <p:font typeface="Open Sans Light Bold" charset="1" panose="020B0806030504020204"/>
      <p:regular r:id="rId19"/>
    </p:embeddedFont>
    <p:embeddedFont>
      <p:font typeface="Open Sans Light Italics" charset="1" panose="020B0306030504020204"/>
      <p:regular r:id="rId20"/>
    </p:embeddedFont>
    <p:embeddedFont>
      <p:font typeface="Open Sans Light Bold Italics" charset="1" panose="020B0806030504020204"/>
      <p:regular r:id="rId21"/>
    </p:embeddedFont>
    <p:embeddedFont>
      <p:font typeface="Montserrat" charset="1" panose="00000500000000000000"/>
      <p:regular r:id="rId22"/>
    </p:embeddedFont>
    <p:embeddedFont>
      <p:font typeface="Montserrat Bold" charset="1" panose="00000600000000000000"/>
      <p:regular r:id="rId23"/>
    </p:embeddedFont>
    <p:embeddedFont>
      <p:font typeface="Montserrat Italics" charset="1" panose="00000500000000000000"/>
      <p:regular r:id="rId24"/>
    </p:embeddedFont>
    <p:embeddedFont>
      <p:font typeface="Montserrat Bold Italics" charset="1" panose="00000600000000000000"/>
      <p:regular r:id="rId25"/>
    </p:embeddedFont>
    <p:embeddedFont>
      <p:font typeface="Open Sans Bold" charset="1" panose="00000000000000000000"/>
      <p:regular r:id="rId26"/>
    </p:embeddedFont>
    <p:embeddedFont>
      <p:font typeface="Open Sans Bold Bold" charset="1" panose="00000000000000000000"/>
      <p:regular r:id="rId27"/>
    </p:embeddedFont>
    <p:embeddedFont>
      <p:font typeface="Open Sans Bold Italics" charset="1" panose="00000000000000000000"/>
      <p:regular r:id="rId28"/>
    </p:embeddedFont>
    <p:embeddedFont>
      <p:font typeface="Open Sans Bold Bold Italics" charset="1" panose="000000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slides/slide1.xml" Type="http://schemas.openxmlformats.org/officeDocument/2006/relationships/slide"/><Relationship Id="rId31" Target="slides/slide2.xml" Type="http://schemas.openxmlformats.org/officeDocument/2006/relationships/slide"/><Relationship Id="rId32" Target="slides/slide3.xml" Type="http://schemas.openxmlformats.org/officeDocument/2006/relationships/slide"/><Relationship Id="rId33" Target="slides/slide4.xml" Type="http://schemas.openxmlformats.org/officeDocument/2006/relationships/slide"/><Relationship Id="rId34" Target="slides/slide5.xml" Type="http://schemas.openxmlformats.org/officeDocument/2006/relationships/slide"/><Relationship Id="rId35" Target="slides/slide6.xml" Type="http://schemas.openxmlformats.org/officeDocument/2006/relationships/slide"/><Relationship Id="rId36" Target="slides/slide7.xml" Type="http://schemas.openxmlformats.org/officeDocument/2006/relationships/slide"/><Relationship Id="rId37" Target="slides/slide8.xml" Type="http://schemas.openxmlformats.org/officeDocument/2006/relationships/slide"/><Relationship Id="rId38" Target="slides/slide9.xml" Type="http://schemas.openxmlformats.org/officeDocument/2006/relationships/slide"/><Relationship Id="rId39" Target="slides/slide10.xml" Type="http://schemas.openxmlformats.org/officeDocument/2006/relationships/slide"/><Relationship Id="rId4" Target="theme/theme1.xml" Type="http://schemas.openxmlformats.org/officeDocument/2006/relationships/theme"/><Relationship Id="rId40" Target="slides/slide11.xml" Type="http://schemas.openxmlformats.org/officeDocument/2006/relationships/slide"/><Relationship Id="rId41" Target="slides/slide12.xml" Type="http://schemas.openxmlformats.org/officeDocument/2006/relationships/slide"/><Relationship Id="rId42" Target="slides/slide13.xml" Type="http://schemas.openxmlformats.org/officeDocument/2006/relationships/slide"/><Relationship Id="rId43" Target="slides/slide14.xml" Type="http://schemas.openxmlformats.org/officeDocument/2006/relationships/slide"/><Relationship Id="rId44" Target="slides/slide15.xml" Type="http://schemas.openxmlformats.org/officeDocument/2006/relationships/slide"/><Relationship Id="rId45" Target="slides/slide16.xml" Type="http://schemas.openxmlformats.org/officeDocument/2006/relationships/slide"/><Relationship Id="rId46" Target="slides/slide17.xml" Type="http://schemas.openxmlformats.org/officeDocument/2006/relationships/slide"/><Relationship Id="rId47" Target="slides/slide18.xml" Type="http://schemas.openxmlformats.org/officeDocument/2006/relationships/slide"/><Relationship Id="rId48" Target="slides/slide19.xml" Type="http://schemas.openxmlformats.org/officeDocument/2006/relationships/slide"/><Relationship Id="rId49" Target="slides/slide20.xml" Type="http://schemas.openxmlformats.org/officeDocument/2006/relationships/slide"/><Relationship Id="rId5" Target="tableStyles.xml" Type="http://schemas.openxmlformats.org/officeDocument/2006/relationships/tableStyles"/><Relationship Id="rId50" Target="slides/slide21.xml" Type="http://schemas.openxmlformats.org/officeDocument/2006/relationships/slide"/><Relationship Id="rId51" Target="slides/slide22.xml" Type="http://schemas.openxmlformats.org/officeDocument/2006/relationships/slide"/><Relationship Id="rId52" Target="slides/slide23.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2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2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2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2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2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29.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30.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2" Target="../media/image22.png" Type="http://schemas.openxmlformats.org/officeDocument/2006/relationships/image"/><Relationship Id="rId3" Target="../media/image23.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 Id="rId6"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 Id="rId6" Target="../media/image1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9.png" Type="http://schemas.openxmlformats.org/officeDocument/2006/relationships/image"/><Relationship Id="rId5" Target="../media/image20.png" Type="http://schemas.openxmlformats.org/officeDocument/2006/relationships/image"/><Relationship Id="rId6" Target="../media/image2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94441" y="-237758"/>
            <a:ext cx="4887111" cy="4557231"/>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true" rot="0">
            <a:off x="14188100" y="5967527"/>
            <a:ext cx="4099900" cy="4319473"/>
          </a:xfrm>
          <a:prstGeom prst="rect">
            <a:avLst/>
          </a:prstGeom>
        </p:spPr>
      </p:pic>
      <p:sp>
        <p:nvSpPr>
          <p:cNvPr name="TextBox 4" id="4"/>
          <p:cNvSpPr txBox="true"/>
          <p:nvPr/>
        </p:nvSpPr>
        <p:spPr>
          <a:xfrm rot="0">
            <a:off x="2446006" y="5711107"/>
            <a:ext cx="13395989" cy="2088974"/>
          </a:xfrm>
          <a:prstGeom prst="rect">
            <a:avLst/>
          </a:prstGeom>
        </p:spPr>
        <p:txBody>
          <a:bodyPr anchor="t" rtlCol="false" tIns="0" lIns="0" bIns="0" rIns="0">
            <a:spAutoFit/>
          </a:bodyPr>
          <a:lstStyle/>
          <a:p>
            <a:pPr algn="ctr">
              <a:lnSpc>
                <a:spcPts val="5599"/>
              </a:lnSpc>
            </a:pPr>
            <a:r>
              <a:rPr lang="en-US" sz="3999">
                <a:solidFill>
                  <a:srgbClr val="000000"/>
                </a:solidFill>
                <a:latin typeface="Roboto Slab Regular"/>
              </a:rPr>
              <a:t>NGUYỄN ĐỨC LONG - 20521566</a:t>
            </a:r>
          </a:p>
          <a:p>
            <a:pPr algn="ctr">
              <a:lnSpc>
                <a:spcPts val="5599"/>
              </a:lnSpc>
            </a:pPr>
            <a:r>
              <a:rPr lang="en-US" sz="3999">
                <a:solidFill>
                  <a:srgbClr val="000000"/>
                </a:solidFill>
                <a:latin typeface="Roboto Slab Regular"/>
              </a:rPr>
              <a:t>NGUYỄN TUẤN KHÔI - 20521480</a:t>
            </a:r>
          </a:p>
          <a:p>
            <a:pPr algn="ctr">
              <a:lnSpc>
                <a:spcPts val="5599"/>
              </a:lnSpc>
              <a:spcBef>
                <a:spcPct val="0"/>
              </a:spcBef>
            </a:pPr>
            <a:r>
              <a:rPr lang="en-US" sz="3999">
                <a:solidFill>
                  <a:srgbClr val="000000"/>
                </a:solidFill>
                <a:latin typeface="Roboto Slab Regular"/>
              </a:rPr>
              <a:t>NGUYỄN BÁ KHANH - 20521450</a:t>
            </a:r>
          </a:p>
        </p:txBody>
      </p:sp>
      <p:sp>
        <p:nvSpPr>
          <p:cNvPr name="TextBox 5" id="5"/>
          <p:cNvSpPr txBox="true"/>
          <p:nvPr/>
        </p:nvSpPr>
        <p:spPr>
          <a:xfrm rot="0">
            <a:off x="2446006" y="4186123"/>
            <a:ext cx="14475355" cy="1112580"/>
          </a:xfrm>
          <a:prstGeom prst="rect">
            <a:avLst/>
          </a:prstGeom>
        </p:spPr>
        <p:txBody>
          <a:bodyPr anchor="t" rtlCol="false" tIns="0" lIns="0" bIns="0" rIns="0">
            <a:spAutoFit/>
          </a:bodyPr>
          <a:lstStyle/>
          <a:p>
            <a:pPr algn="ctr">
              <a:lnSpc>
                <a:spcPts val="9026"/>
              </a:lnSpc>
              <a:spcBef>
                <a:spcPct val="0"/>
              </a:spcBef>
            </a:pPr>
            <a:r>
              <a:rPr lang="en-US" sz="6447">
                <a:solidFill>
                  <a:srgbClr val="1E5A66"/>
                </a:solidFill>
                <a:latin typeface="Noto Sans Bold"/>
              </a:rPr>
              <a:t>ỨNG DỤNG ĐẶT THỨC UỐNG</a:t>
            </a:r>
          </a:p>
        </p:txBody>
      </p:sp>
      <p:sp>
        <p:nvSpPr>
          <p:cNvPr name="TextBox 6" id="6"/>
          <p:cNvSpPr txBox="true"/>
          <p:nvPr/>
        </p:nvSpPr>
        <p:spPr>
          <a:xfrm rot="0">
            <a:off x="2446006" y="2642089"/>
            <a:ext cx="13395989" cy="1857495"/>
          </a:xfrm>
          <a:prstGeom prst="rect">
            <a:avLst/>
          </a:prstGeom>
        </p:spPr>
        <p:txBody>
          <a:bodyPr anchor="t" rtlCol="false" tIns="0" lIns="0" bIns="0" rIns="0">
            <a:spAutoFit/>
          </a:bodyPr>
          <a:lstStyle/>
          <a:p>
            <a:pPr algn="ctr">
              <a:lnSpc>
                <a:spcPts val="15212"/>
              </a:lnSpc>
              <a:spcBef>
                <a:spcPct val="0"/>
              </a:spcBef>
            </a:pPr>
            <a:r>
              <a:rPr lang="en-US" sz="10866">
                <a:solidFill>
                  <a:srgbClr val="000000"/>
                </a:solidFill>
                <a:latin typeface="Montserrat Classic"/>
              </a:rPr>
              <a:t>NHÓM 1</a:t>
            </a:r>
          </a:p>
        </p:txBody>
      </p:sp>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6027522" y="809666"/>
            <a:ext cx="1398488" cy="771433"/>
          </a:xfrm>
          <a:prstGeom prst="rect">
            <a:avLst/>
          </a:prstGeom>
        </p:spPr>
      </p:pic>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661193" y="0"/>
            <a:ext cx="3626807" cy="3821044"/>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0">
            <a:off x="0" y="6465956"/>
            <a:ext cx="3626807" cy="3821044"/>
          </a:xfrm>
          <a:prstGeom prst="rect">
            <a:avLst/>
          </a:prstGeom>
        </p:spPr>
      </p:pic>
      <p:sp>
        <p:nvSpPr>
          <p:cNvPr name="TextBox 4" id="4"/>
          <p:cNvSpPr txBox="true"/>
          <p:nvPr/>
        </p:nvSpPr>
        <p:spPr>
          <a:xfrm rot="0">
            <a:off x="2952320" y="3053112"/>
            <a:ext cx="13103303" cy="3143106"/>
          </a:xfrm>
          <a:prstGeom prst="rect">
            <a:avLst/>
          </a:prstGeom>
        </p:spPr>
        <p:txBody>
          <a:bodyPr anchor="t" rtlCol="false" tIns="0" lIns="0" bIns="0" rIns="0">
            <a:spAutoFit/>
          </a:bodyPr>
          <a:lstStyle/>
          <a:p>
            <a:pPr algn="ctr">
              <a:lnSpc>
                <a:spcPts val="12599"/>
              </a:lnSpc>
            </a:pPr>
            <a:r>
              <a:rPr lang="en-US" sz="9000">
                <a:solidFill>
                  <a:srgbClr val="1E5A66"/>
                </a:solidFill>
                <a:latin typeface="Montserrat Classic Bold"/>
              </a:rPr>
              <a:t>GIỚI THIỆU </a:t>
            </a:r>
          </a:p>
          <a:p>
            <a:pPr algn="ctr">
              <a:lnSpc>
                <a:spcPts val="12599"/>
              </a:lnSpc>
              <a:spcBef>
                <a:spcPct val="0"/>
              </a:spcBef>
            </a:pPr>
            <a:r>
              <a:rPr lang="en-US" sz="9000">
                <a:solidFill>
                  <a:srgbClr val="1E5A66"/>
                </a:solidFill>
                <a:latin typeface="Montserrat Classic Bold"/>
              </a:rPr>
              <a:t>CHỨC NĂNG</a:t>
            </a:r>
          </a:p>
        </p:txBody>
      </p:sp>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028700" y="904875"/>
            <a:ext cx="1601268" cy="883291"/>
          </a:xfrm>
          <a:prstGeom prst="rect">
            <a:avLst/>
          </a:prstGeom>
        </p:spPr>
      </p:pic>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0">
            <a:off x="1859047" y="1675574"/>
            <a:ext cx="7284953" cy="1400419"/>
            <a:chOff x="0" y="0"/>
            <a:chExt cx="2320054" cy="445994"/>
          </a:xfrm>
        </p:grpSpPr>
        <p:sp>
          <p:nvSpPr>
            <p:cNvPr name="Freeform 3" id="3"/>
            <p:cNvSpPr/>
            <p:nvPr/>
          </p:nvSpPr>
          <p:spPr>
            <a:xfrm>
              <a:off x="0" y="0"/>
              <a:ext cx="2320054" cy="445994"/>
            </a:xfrm>
            <a:custGeom>
              <a:avLst/>
              <a:gdLst/>
              <a:ahLst/>
              <a:cxnLst/>
              <a:rect r="r" b="b" t="t" l="l"/>
              <a:pathLst>
                <a:path h="445994" w="2320054">
                  <a:moveTo>
                    <a:pt x="49948" y="0"/>
                  </a:moveTo>
                  <a:lnTo>
                    <a:pt x="2270106" y="0"/>
                  </a:lnTo>
                  <a:cubicBezTo>
                    <a:pt x="2297692" y="0"/>
                    <a:pt x="2320054" y="22363"/>
                    <a:pt x="2320054" y="49948"/>
                  </a:cubicBezTo>
                  <a:lnTo>
                    <a:pt x="2320054" y="396046"/>
                  </a:lnTo>
                  <a:cubicBezTo>
                    <a:pt x="2320054" y="409293"/>
                    <a:pt x="2314792" y="421998"/>
                    <a:pt x="2305425" y="431365"/>
                  </a:cubicBezTo>
                  <a:cubicBezTo>
                    <a:pt x="2296058" y="440732"/>
                    <a:pt x="2283353" y="445994"/>
                    <a:pt x="2270106" y="445994"/>
                  </a:cubicBezTo>
                  <a:lnTo>
                    <a:pt x="49948" y="445994"/>
                  </a:lnTo>
                  <a:cubicBezTo>
                    <a:pt x="36701" y="445994"/>
                    <a:pt x="23997" y="440732"/>
                    <a:pt x="14629" y="431365"/>
                  </a:cubicBezTo>
                  <a:cubicBezTo>
                    <a:pt x="5262" y="421998"/>
                    <a:pt x="0" y="409293"/>
                    <a:pt x="0" y="396046"/>
                  </a:cubicBezTo>
                  <a:lnTo>
                    <a:pt x="0" y="49948"/>
                  </a:lnTo>
                  <a:cubicBezTo>
                    <a:pt x="0" y="36701"/>
                    <a:pt x="5262" y="23997"/>
                    <a:pt x="14629" y="14629"/>
                  </a:cubicBezTo>
                  <a:cubicBezTo>
                    <a:pt x="23997" y="5262"/>
                    <a:pt x="36701" y="0"/>
                    <a:pt x="49948" y="0"/>
                  </a:cubicBezTo>
                  <a:close/>
                </a:path>
              </a:pathLst>
            </a:custGeom>
            <a:solidFill>
              <a:srgbClr val="1E5A66"/>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121474" y="1796162"/>
            <a:ext cx="7022526" cy="1043670"/>
          </a:xfrm>
          <a:prstGeom prst="rect">
            <a:avLst/>
          </a:prstGeom>
        </p:spPr>
        <p:txBody>
          <a:bodyPr anchor="t" rtlCol="false" tIns="0" lIns="0" bIns="0" rIns="0">
            <a:spAutoFit/>
          </a:bodyPr>
          <a:lstStyle/>
          <a:p>
            <a:pPr algn="ctr">
              <a:lnSpc>
                <a:spcPts val="8620"/>
              </a:lnSpc>
              <a:spcBef>
                <a:spcPct val="0"/>
              </a:spcBef>
            </a:pPr>
            <a:r>
              <a:rPr lang="en-US" sz="6157">
                <a:solidFill>
                  <a:srgbClr val="FFFFFF"/>
                </a:solidFill>
                <a:latin typeface="Noto Sans"/>
              </a:rPr>
              <a:t>Đăng nhập</a:t>
            </a:r>
          </a:p>
        </p:txBody>
      </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700000">
            <a:off x="1146631" y="1663368"/>
            <a:ext cx="1424832" cy="1424832"/>
          </a:xfrm>
          <a:prstGeom prst="rect">
            <a:avLst/>
          </a:prstGeom>
        </p:spPr>
      </p:pic>
      <p:grpSp>
        <p:nvGrpSpPr>
          <p:cNvPr name="Group 7" id="7"/>
          <p:cNvGrpSpPr/>
          <p:nvPr/>
        </p:nvGrpSpPr>
        <p:grpSpPr>
          <a:xfrm rot="0">
            <a:off x="1666221" y="3411867"/>
            <a:ext cx="10184567" cy="3702535"/>
            <a:chOff x="0" y="0"/>
            <a:chExt cx="2682355" cy="975153"/>
          </a:xfrm>
        </p:grpSpPr>
        <p:sp>
          <p:nvSpPr>
            <p:cNvPr name="Freeform 8" id="8"/>
            <p:cNvSpPr/>
            <p:nvPr/>
          </p:nvSpPr>
          <p:spPr>
            <a:xfrm>
              <a:off x="0" y="0"/>
              <a:ext cx="2682355" cy="975153"/>
            </a:xfrm>
            <a:custGeom>
              <a:avLst/>
              <a:gdLst/>
              <a:ahLst/>
              <a:cxnLst/>
              <a:rect r="r" b="b" t="t" l="l"/>
              <a:pathLst>
                <a:path h="975153" w="2682355">
                  <a:moveTo>
                    <a:pt x="48650" y="0"/>
                  </a:moveTo>
                  <a:lnTo>
                    <a:pt x="2633705" y="0"/>
                  </a:lnTo>
                  <a:cubicBezTo>
                    <a:pt x="2646608" y="0"/>
                    <a:pt x="2658982" y="5126"/>
                    <a:pt x="2668106" y="14249"/>
                  </a:cubicBezTo>
                  <a:cubicBezTo>
                    <a:pt x="2677230" y="23373"/>
                    <a:pt x="2682355" y="35747"/>
                    <a:pt x="2682355" y="48650"/>
                  </a:cubicBezTo>
                  <a:lnTo>
                    <a:pt x="2682355" y="926503"/>
                  </a:lnTo>
                  <a:cubicBezTo>
                    <a:pt x="2682355" y="939406"/>
                    <a:pt x="2677230" y="951780"/>
                    <a:pt x="2668106" y="960904"/>
                  </a:cubicBezTo>
                  <a:cubicBezTo>
                    <a:pt x="2658982" y="970028"/>
                    <a:pt x="2646608" y="975153"/>
                    <a:pt x="2633705" y="975153"/>
                  </a:cubicBezTo>
                  <a:lnTo>
                    <a:pt x="48650" y="975153"/>
                  </a:lnTo>
                  <a:cubicBezTo>
                    <a:pt x="35747" y="975153"/>
                    <a:pt x="23373" y="970028"/>
                    <a:pt x="14249" y="960904"/>
                  </a:cubicBezTo>
                  <a:cubicBezTo>
                    <a:pt x="5126" y="951780"/>
                    <a:pt x="0" y="939406"/>
                    <a:pt x="0" y="926503"/>
                  </a:cubicBezTo>
                  <a:lnTo>
                    <a:pt x="0" y="48650"/>
                  </a:lnTo>
                  <a:cubicBezTo>
                    <a:pt x="0" y="35747"/>
                    <a:pt x="5126" y="23373"/>
                    <a:pt x="14249" y="14249"/>
                  </a:cubicBezTo>
                  <a:cubicBezTo>
                    <a:pt x="23373" y="5126"/>
                    <a:pt x="35747" y="0"/>
                    <a:pt x="48650" y="0"/>
                  </a:cubicBezTo>
                  <a:close/>
                </a:path>
              </a:pathLst>
            </a:custGeom>
            <a:solidFill>
              <a:srgbClr val="ECECEC"/>
            </a:solidFill>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pic>
        <p:nvPicPr>
          <p:cNvPr name="Picture 10" id="10"/>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6390186" y="0"/>
            <a:ext cx="1897814" cy="1999452"/>
          </a:xfrm>
          <a:prstGeom prst="rect">
            <a:avLst/>
          </a:prstGeom>
        </p:spPr>
      </p:pic>
      <p:pic>
        <p:nvPicPr>
          <p:cNvPr name="Picture 11" id="11"/>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2700000">
            <a:off x="1292530" y="1809266"/>
            <a:ext cx="1133035" cy="1133035"/>
          </a:xfrm>
          <a:prstGeom prst="rect">
            <a:avLst/>
          </a:prstGeom>
        </p:spPr>
      </p:pic>
      <p:pic>
        <p:nvPicPr>
          <p:cNvPr name="Picture 12" id="12"/>
          <p:cNvPicPr>
            <a:picLocks noChangeAspect="true"/>
          </p:cNvPicPr>
          <p:nvPr/>
        </p:nvPicPr>
        <p:blipFill>
          <a:blip r:embed="rId8"/>
          <a:srcRect l="0" t="0" r="0" b="0"/>
          <a:stretch>
            <a:fillRect/>
          </a:stretch>
        </p:blipFill>
        <p:spPr>
          <a:xfrm flipH="false" flipV="false" rot="0">
            <a:off x="11850788" y="1028700"/>
            <a:ext cx="4194571" cy="8848169"/>
          </a:xfrm>
          <a:prstGeom prst="rect">
            <a:avLst/>
          </a:prstGeom>
        </p:spPr>
      </p:pic>
      <p:sp>
        <p:nvSpPr>
          <p:cNvPr name="TextBox 13" id="13"/>
          <p:cNvSpPr txBox="true"/>
          <p:nvPr/>
        </p:nvSpPr>
        <p:spPr>
          <a:xfrm rot="0">
            <a:off x="2356737" y="3914650"/>
            <a:ext cx="9825071" cy="2481266"/>
          </a:xfrm>
          <a:prstGeom prst="rect">
            <a:avLst/>
          </a:prstGeom>
        </p:spPr>
        <p:txBody>
          <a:bodyPr anchor="t" rtlCol="false" tIns="0" lIns="0" bIns="0" rIns="0">
            <a:spAutoFit/>
          </a:bodyPr>
          <a:lstStyle/>
          <a:p>
            <a:pPr>
              <a:lnSpc>
                <a:spcPts val="4987"/>
              </a:lnSpc>
            </a:pPr>
            <a:r>
              <a:rPr lang="en-US" sz="3562">
                <a:solidFill>
                  <a:srgbClr val="000000"/>
                </a:solidFill>
                <a:latin typeface="Noto Sans"/>
              </a:rPr>
              <a:t>Cho phép người dùng đăng nhập bằng:</a:t>
            </a:r>
          </a:p>
          <a:p>
            <a:pPr>
              <a:lnSpc>
                <a:spcPts val="4987"/>
              </a:lnSpc>
            </a:pPr>
            <a:r>
              <a:rPr lang="en-US" sz="3562">
                <a:solidFill>
                  <a:srgbClr val="000000"/>
                </a:solidFill>
                <a:latin typeface="Noto Sans"/>
              </a:rPr>
              <a:t>+ Số điện thoại</a:t>
            </a:r>
          </a:p>
          <a:p>
            <a:pPr>
              <a:lnSpc>
                <a:spcPts val="4987"/>
              </a:lnSpc>
            </a:pPr>
            <a:r>
              <a:rPr lang="en-US" sz="3562">
                <a:solidFill>
                  <a:srgbClr val="000000"/>
                </a:solidFill>
                <a:latin typeface="Noto Sans"/>
              </a:rPr>
              <a:t>+ Bằng tài khoản liên kết Facebook</a:t>
            </a:r>
          </a:p>
          <a:p>
            <a:pPr>
              <a:lnSpc>
                <a:spcPts val="4987"/>
              </a:lnSpc>
              <a:spcBef>
                <a:spcPct val="0"/>
              </a:spcBef>
            </a:pPr>
            <a:r>
              <a:rPr lang="en-US" sz="3562">
                <a:solidFill>
                  <a:srgbClr val="000000"/>
                </a:solidFill>
                <a:latin typeface="Noto Sans"/>
              </a:rPr>
              <a:t>+ Bằng tài khoản liên kết Google</a:t>
            </a:r>
          </a:p>
        </p:txBody>
      </p:sp>
      <p:sp>
        <p:nvSpPr>
          <p:cNvPr name="TextBox 14" id="14"/>
          <p:cNvSpPr txBox="true"/>
          <p:nvPr/>
        </p:nvSpPr>
        <p:spPr>
          <a:xfrm rot="0">
            <a:off x="1361357" y="1755040"/>
            <a:ext cx="995380" cy="1113807"/>
          </a:xfrm>
          <a:prstGeom prst="rect">
            <a:avLst/>
          </a:prstGeom>
        </p:spPr>
        <p:txBody>
          <a:bodyPr anchor="t" rtlCol="false" tIns="0" lIns="0" bIns="0" rIns="0">
            <a:spAutoFit/>
          </a:bodyPr>
          <a:lstStyle/>
          <a:p>
            <a:pPr algn="ctr">
              <a:lnSpc>
                <a:spcPts val="9030"/>
              </a:lnSpc>
              <a:spcBef>
                <a:spcPct val="0"/>
              </a:spcBef>
            </a:pPr>
            <a:r>
              <a:rPr lang="en-US" sz="6450">
                <a:solidFill>
                  <a:srgbClr val="FFFFFF"/>
                </a:solidFill>
                <a:latin typeface="Open Sans Bold"/>
              </a:rPr>
              <a:t>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0">
            <a:off x="2036208" y="1299243"/>
            <a:ext cx="8674293" cy="1400419"/>
            <a:chOff x="0" y="0"/>
            <a:chExt cx="2762520" cy="445994"/>
          </a:xfrm>
        </p:grpSpPr>
        <p:sp>
          <p:nvSpPr>
            <p:cNvPr name="Freeform 3" id="3"/>
            <p:cNvSpPr/>
            <p:nvPr/>
          </p:nvSpPr>
          <p:spPr>
            <a:xfrm>
              <a:off x="0" y="0"/>
              <a:ext cx="2762520" cy="445994"/>
            </a:xfrm>
            <a:custGeom>
              <a:avLst/>
              <a:gdLst/>
              <a:ahLst/>
              <a:cxnLst/>
              <a:rect r="r" b="b" t="t" l="l"/>
              <a:pathLst>
                <a:path h="445994" w="2762520">
                  <a:moveTo>
                    <a:pt x="41948" y="0"/>
                  </a:moveTo>
                  <a:lnTo>
                    <a:pt x="2720572" y="0"/>
                  </a:lnTo>
                  <a:cubicBezTo>
                    <a:pt x="2731697" y="0"/>
                    <a:pt x="2742367" y="4420"/>
                    <a:pt x="2750234" y="12286"/>
                  </a:cubicBezTo>
                  <a:cubicBezTo>
                    <a:pt x="2758100" y="20153"/>
                    <a:pt x="2762520" y="30823"/>
                    <a:pt x="2762520" y="41948"/>
                  </a:cubicBezTo>
                  <a:lnTo>
                    <a:pt x="2762520" y="404046"/>
                  </a:lnTo>
                  <a:cubicBezTo>
                    <a:pt x="2762520" y="415172"/>
                    <a:pt x="2758100" y="425841"/>
                    <a:pt x="2750234" y="433708"/>
                  </a:cubicBezTo>
                  <a:cubicBezTo>
                    <a:pt x="2742367" y="441575"/>
                    <a:pt x="2731697" y="445994"/>
                    <a:pt x="2720572" y="445994"/>
                  </a:cubicBezTo>
                  <a:lnTo>
                    <a:pt x="41948" y="445994"/>
                  </a:lnTo>
                  <a:cubicBezTo>
                    <a:pt x="30823" y="445994"/>
                    <a:pt x="20153" y="441575"/>
                    <a:pt x="12286" y="433708"/>
                  </a:cubicBezTo>
                  <a:cubicBezTo>
                    <a:pt x="4420" y="425841"/>
                    <a:pt x="0" y="415172"/>
                    <a:pt x="0" y="404046"/>
                  </a:cubicBezTo>
                  <a:lnTo>
                    <a:pt x="0" y="41948"/>
                  </a:lnTo>
                  <a:cubicBezTo>
                    <a:pt x="0" y="30823"/>
                    <a:pt x="4420" y="20153"/>
                    <a:pt x="12286" y="12286"/>
                  </a:cubicBezTo>
                  <a:cubicBezTo>
                    <a:pt x="20153" y="4420"/>
                    <a:pt x="30823" y="0"/>
                    <a:pt x="41948" y="0"/>
                  </a:cubicBezTo>
                  <a:close/>
                </a:path>
              </a:pathLst>
            </a:custGeom>
            <a:solidFill>
              <a:srgbClr val="1E5A66"/>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298636" y="1419831"/>
            <a:ext cx="8411866" cy="1043670"/>
          </a:xfrm>
          <a:prstGeom prst="rect">
            <a:avLst/>
          </a:prstGeom>
        </p:spPr>
        <p:txBody>
          <a:bodyPr anchor="t" rtlCol="false" tIns="0" lIns="0" bIns="0" rIns="0">
            <a:spAutoFit/>
          </a:bodyPr>
          <a:lstStyle/>
          <a:p>
            <a:pPr algn="ctr">
              <a:lnSpc>
                <a:spcPts val="8620"/>
              </a:lnSpc>
              <a:spcBef>
                <a:spcPct val="0"/>
              </a:spcBef>
            </a:pPr>
            <a:r>
              <a:rPr lang="en-US" sz="6157">
                <a:solidFill>
                  <a:srgbClr val="FFFFFF"/>
                </a:solidFill>
                <a:latin typeface="Noto Sans"/>
              </a:rPr>
              <a:t>Trang chủ</a:t>
            </a:r>
          </a:p>
        </p:txBody>
      </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700000">
            <a:off x="1323792" y="1287036"/>
            <a:ext cx="1424832" cy="1424832"/>
          </a:xfrm>
          <a:prstGeom prst="rect">
            <a:avLst/>
          </a:prstGeom>
        </p:spPr>
      </p:pic>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2700000">
            <a:off x="1469691" y="1429611"/>
            <a:ext cx="1133035" cy="1133035"/>
          </a:xfrm>
          <a:prstGeom prst="rect">
            <a:avLst/>
          </a:prstGeom>
        </p:spPr>
      </p:pic>
      <p:grpSp>
        <p:nvGrpSpPr>
          <p:cNvPr name="Group 8" id="8"/>
          <p:cNvGrpSpPr/>
          <p:nvPr/>
        </p:nvGrpSpPr>
        <p:grpSpPr>
          <a:xfrm rot="0">
            <a:off x="1538519" y="3931858"/>
            <a:ext cx="11959353" cy="3588150"/>
            <a:chOff x="0" y="0"/>
            <a:chExt cx="3149788" cy="945027"/>
          </a:xfrm>
        </p:grpSpPr>
        <p:sp>
          <p:nvSpPr>
            <p:cNvPr name="Freeform 9" id="9"/>
            <p:cNvSpPr/>
            <p:nvPr/>
          </p:nvSpPr>
          <p:spPr>
            <a:xfrm>
              <a:off x="0" y="0"/>
              <a:ext cx="3149788" cy="945027"/>
            </a:xfrm>
            <a:custGeom>
              <a:avLst/>
              <a:gdLst/>
              <a:ahLst/>
              <a:cxnLst/>
              <a:rect r="r" b="b" t="t" l="l"/>
              <a:pathLst>
                <a:path h="945027" w="3149788">
                  <a:moveTo>
                    <a:pt x="41431" y="0"/>
                  </a:moveTo>
                  <a:lnTo>
                    <a:pt x="3108358" y="0"/>
                  </a:lnTo>
                  <a:cubicBezTo>
                    <a:pt x="3131239" y="0"/>
                    <a:pt x="3149788" y="18549"/>
                    <a:pt x="3149788" y="41431"/>
                  </a:cubicBezTo>
                  <a:lnTo>
                    <a:pt x="3149788" y="903597"/>
                  </a:lnTo>
                  <a:cubicBezTo>
                    <a:pt x="3149788" y="914585"/>
                    <a:pt x="3145423" y="925123"/>
                    <a:pt x="3137654" y="932893"/>
                  </a:cubicBezTo>
                  <a:cubicBezTo>
                    <a:pt x="3129884" y="940662"/>
                    <a:pt x="3119346" y="945027"/>
                    <a:pt x="3108358" y="945027"/>
                  </a:cubicBezTo>
                  <a:lnTo>
                    <a:pt x="41431" y="945027"/>
                  </a:lnTo>
                  <a:cubicBezTo>
                    <a:pt x="18549" y="945027"/>
                    <a:pt x="0" y="926478"/>
                    <a:pt x="0" y="903597"/>
                  </a:cubicBezTo>
                  <a:lnTo>
                    <a:pt x="0" y="41431"/>
                  </a:lnTo>
                  <a:cubicBezTo>
                    <a:pt x="0" y="18549"/>
                    <a:pt x="18549" y="0"/>
                    <a:pt x="41431" y="0"/>
                  </a:cubicBezTo>
                  <a:close/>
                </a:path>
              </a:pathLst>
            </a:custGeom>
            <a:solidFill>
              <a:srgbClr val="ECECEC"/>
            </a:solidFill>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pic>
        <p:nvPicPr>
          <p:cNvPr name="Picture 11" id="11"/>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6390186" y="0"/>
            <a:ext cx="1897814" cy="1999452"/>
          </a:xfrm>
          <a:prstGeom prst="rect">
            <a:avLst/>
          </a:prstGeom>
        </p:spPr>
      </p:pic>
      <p:pic>
        <p:nvPicPr>
          <p:cNvPr name="Picture 12" id="12"/>
          <p:cNvPicPr>
            <a:picLocks noChangeAspect="true"/>
          </p:cNvPicPr>
          <p:nvPr/>
        </p:nvPicPr>
        <p:blipFill>
          <a:blip r:embed="rId8"/>
          <a:srcRect l="0" t="0" r="0" b="0"/>
          <a:stretch>
            <a:fillRect/>
          </a:stretch>
        </p:blipFill>
        <p:spPr>
          <a:xfrm flipH="false" flipV="false" rot="0">
            <a:off x="12152613" y="1299243"/>
            <a:ext cx="4533854" cy="8853380"/>
          </a:xfrm>
          <a:prstGeom prst="rect">
            <a:avLst/>
          </a:prstGeom>
        </p:spPr>
      </p:pic>
      <p:sp>
        <p:nvSpPr>
          <p:cNvPr name="TextBox 13" id="13"/>
          <p:cNvSpPr txBox="true"/>
          <p:nvPr/>
        </p:nvSpPr>
        <p:spPr>
          <a:xfrm rot="0">
            <a:off x="1538519" y="1378709"/>
            <a:ext cx="995380" cy="1113807"/>
          </a:xfrm>
          <a:prstGeom prst="rect">
            <a:avLst/>
          </a:prstGeom>
        </p:spPr>
        <p:txBody>
          <a:bodyPr anchor="t" rtlCol="false" tIns="0" lIns="0" bIns="0" rIns="0">
            <a:spAutoFit/>
          </a:bodyPr>
          <a:lstStyle/>
          <a:p>
            <a:pPr algn="ctr">
              <a:lnSpc>
                <a:spcPts val="9030"/>
              </a:lnSpc>
              <a:spcBef>
                <a:spcPct val="0"/>
              </a:spcBef>
            </a:pPr>
            <a:r>
              <a:rPr lang="en-US" sz="6450">
                <a:solidFill>
                  <a:srgbClr val="FFFFFF"/>
                </a:solidFill>
                <a:latin typeface="Open Sans Bold"/>
              </a:rPr>
              <a:t>2</a:t>
            </a:r>
          </a:p>
        </p:txBody>
      </p:sp>
      <p:sp>
        <p:nvSpPr>
          <p:cNvPr name="TextBox 14" id="14"/>
          <p:cNvSpPr txBox="true"/>
          <p:nvPr/>
        </p:nvSpPr>
        <p:spPr>
          <a:xfrm rot="0">
            <a:off x="2229035" y="4486856"/>
            <a:ext cx="9278429" cy="1862141"/>
          </a:xfrm>
          <a:prstGeom prst="rect">
            <a:avLst/>
          </a:prstGeom>
        </p:spPr>
        <p:txBody>
          <a:bodyPr anchor="t" rtlCol="false" tIns="0" lIns="0" bIns="0" rIns="0">
            <a:spAutoFit/>
          </a:bodyPr>
          <a:lstStyle/>
          <a:p>
            <a:pPr>
              <a:lnSpc>
                <a:spcPts val="4987"/>
              </a:lnSpc>
            </a:pPr>
            <a:r>
              <a:rPr lang="en-US" sz="3562">
                <a:solidFill>
                  <a:srgbClr val="000000"/>
                </a:solidFill>
                <a:latin typeface="Montserrat"/>
              </a:rPr>
              <a:t>Màn hình trang chủ hiện thị các:</a:t>
            </a:r>
          </a:p>
          <a:p>
            <a:pPr>
              <a:lnSpc>
                <a:spcPts val="4987"/>
              </a:lnSpc>
            </a:pPr>
            <a:r>
              <a:rPr lang="en-US" sz="3562">
                <a:solidFill>
                  <a:srgbClr val="000000"/>
                </a:solidFill>
                <a:latin typeface="Montserrat"/>
              </a:rPr>
              <a:t>+ Quảng cáo</a:t>
            </a:r>
          </a:p>
          <a:p>
            <a:pPr>
              <a:lnSpc>
                <a:spcPts val="4987"/>
              </a:lnSpc>
              <a:spcBef>
                <a:spcPct val="0"/>
              </a:spcBef>
            </a:pPr>
            <a:r>
              <a:rPr lang="en-US" sz="3562">
                <a:solidFill>
                  <a:srgbClr val="000000"/>
                </a:solidFill>
                <a:latin typeface="Montserrat"/>
              </a:rPr>
              <a:t>+ Sản phẩm gợi ý</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197533" y="1175418"/>
            <a:ext cx="10507632" cy="1400419"/>
            <a:chOff x="0" y="0"/>
            <a:chExt cx="3346387" cy="445994"/>
          </a:xfrm>
        </p:grpSpPr>
        <p:sp>
          <p:nvSpPr>
            <p:cNvPr name="Freeform 3" id="3"/>
            <p:cNvSpPr/>
            <p:nvPr/>
          </p:nvSpPr>
          <p:spPr>
            <a:xfrm>
              <a:off x="0" y="0"/>
              <a:ext cx="3346387" cy="445994"/>
            </a:xfrm>
            <a:custGeom>
              <a:avLst/>
              <a:gdLst/>
              <a:ahLst/>
              <a:cxnLst/>
              <a:rect r="r" b="b" t="t" l="l"/>
              <a:pathLst>
                <a:path h="445994" w="3346387">
                  <a:moveTo>
                    <a:pt x="34629" y="0"/>
                  </a:moveTo>
                  <a:lnTo>
                    <a:pt x="3311758" y="0"/>
                  </a:lnTo>
                  <a:cubicBezTo>
                    <a:pt x="3330883" y="0"/>
                    <a:pt x="3346387" y="15504"/>
                    <a:pt x="3346387" y="34629"/>
                  </a:cubicBezTo>
                  <a:lnTo>
                    <a:pt x="3346387" y="411365"/>
                  </a:lnTo>
                  <a:cubicBezTo>
                    <a:pt x="3346387" y="430490"/>
                    <a:pt x="3330883" y="445994"/>
                    <a:pt x="3311758" y="445994"/>
                  </a:cubicBezTo>
                  <a:lnTo>
                    <a:pt x="34629" y="445994"/>
                  </a:lnTo>
                  <a:cubicBezTo>
                    <a:pt x="25445" y="445994"/>
                    <a:pt x="16637" y="442346"/>
                    <a:pt x="10143" y="435852"/>
                  </a:cubicBezTo>
                  <a:cubicBezTo>
                    <a:pt x="3648" y="429358"/>
                    <a:pt x="0" y="420549"/>
                    <a:pt x="0" y="411365"/>
                  </a:cubicBezTo>
                  <a:lnTo>
                    <a:pt x="0" y="34629"/>
                  </a:lnTo>
                  <a:cubicBezTo>
                    <a:pt x="0" y="15504"/>
                    <a:pt x="15504" y="0"/>
                    <a:pt x="34629" y="0"/>
                  </a:cubicBezTo>
                  <a:close/>
                </a:path>
              </a:pathLst>
            </a:custGeom>
            <a:solidFill>
              <a:srgbClr val="1E5A66"/>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700000">
            <a:off x="15746596" y="1163211"/>
            <a:ext cx="1424832" cy="1424832"/>
          </a:xfrm>
          <a:prstGeom prst="rect">
            <a:avLst/>
          </a:prstGeom>
        </p:spPr>
      </p:pic>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2700000">
            <a:off x="15892495" y="1311944"/>
            <a:ext cx="1133035" cy="1133035"/>
          </a:xfrm>
          <a:prstGeom prst="rect">
            <a:avLst/>
          </a:prstGeom>
        </p:spPr>
      </p:pic>
      <p:grpSp>
        <p:nvGrpSpPr>
          <p:cNvPr name="Group 7" id="7"/>
          <p:cNvGrpSpPr/>
          <p:nvPr/>
        </p:nvGrpSpPr>
        <p:grpSpPr>
          <a:xfrm rot="0">
            <a:off x="7001379" y="3382627"/>
            <a:ext cx="9457633" cy="2042027"/>
            <a:chOff x="0" y="0"/>
            <a:chExt cx="2490899" cy="537818"/>
          </a:xfrm>
        </p:grpSpPr>
        <p:sp>
          <p:nvSpPr>
            <p:cNvPr name="Freeform 8" id="8"/>
            <p:cNvSpPr/>
            <p:nvPr/>
          </p:nvSpPr>
          <p:spPr>
            <a:xfrm>
              <a:off x="0" y="0"/>
              <a:ext cx="2490899" cy="537818"/>
            </a:xfrm>
            <a:custGeom>
              <a:avLst/>
              <a:gdLst/>
              <a:ahLst/>
              <a:cxnLst/>
              <a:rect r="r" b="b" t="t" l="l"/>
              <a:pathLst>
                <a:path h="537818" w="2490899">
                  <a:moveTo>
                    <a:pt x="52390" y="0"/>
                  </a:moveTo>
                  <a:lnTo>
                    <a:pt x="2438509" y="0"/>
                  </a:lnTo>
                  <a:cubicBezTo>
                    <a:pt x="2467443" y="0"/>
                    <a:pt x="2490899" y="23456"/>
                    <a:pt x="2490899" y="52390"/>
                  </a:cubicBezTo>
                  <a:lnTo>
                    <a:pt x="2490899" y="485428"/>
                  </a:lnTo>
                  <a:cubicBezTo>
                    <a:pt x="2490899" y="514362"/>
                    <a:pt x="2467443" y="537818"/>
                    <a:pt x="2438509" y="537818"/>
                  </a:cubicBezTo>
                  <a:lnTo>
                    <a:pt x="52390" y="537818"/>
                  </a:lnTo>
                  <a:cubicBezTo>
                    <a:pt x="38495" y="537818"/>
                    <a:pt x="25170" y="532298"/>
                    <a:pt x="15345" y="522473"/>
                  </a:cubicBezTo>
                  <a:cubicBezTo>
                    <a:pt x="5520" y="512648"/>
                    <a:pt x="0" y="499323"/>
                    <a:pt x="0" y="485428"/>
                  </a:cubicBezTo>
                  <a:lnTo>
                    <a:pt x="0" y="52390"/>
                  </a:lnTo>
                  <a:cubicBezTo>
                    <a:pt x="0" y="23456"/>
                    <a:pt x="23456" y="0"/>
                    <a:pt x="52390" y="0"/>
                  </a:cubicBezTo>
                  <a:close/>
                </a:path>
              </a:pathLst>
            </a:custGeom>
            <a:solidFill>
              <a:srgbClr val="ECECEC"/>
            </a:solidFill>
          </p:spPr>
        </p:sp>
        <p:sp>
          <p:nvSpPr>
            <p:cNvPr name="TextBox 9" id="9"/>
            <p:cNvSpPr txBox="true"/>
            <p:nvPr/>
          </p:nvSpPr>
          <p:spPr>
            <a:xfrm>
              <a:off x="0" y="-57150"/>
              <a:ext cx="812800" cy="869950"/>
            </a:xfrm>
            <a:prstGeom prst="rect">
              <a:avLst/>
            </a:prstGeom>
          </p:spPr>
          <p:txBody>
            <a:bodyPr anchor="ctr" rtlCol="false" tIns="50800" lIns="50800" bIns="50800" rIns="50800"/>
            <a:lstStyle/>
            <a:p>
              <a:pPr algn="ctr">
                <a:lnSpc>
                  <a:spcPts val="4480"/>
                </a:lnSpc>
                <a:spcBef>
                  <a:spcPct val="0"/>
                </a:spcBef>
              </a:pPr>
              <a:r>
                <a:rPr lang="en-US" sz="3200">
                  <a:solidFill>
                    <a:srgbClr val="000000"/>
                  </a:solidFill>
                  <a:latin typeface="Noto Sans"/>
                </a:rPr>
                <a:t>Cho phép người dùng xem sản phẩm và đặt hàng</a:t>
              </a:r>
            </a:p>
          </p:txBody>
        </p:sp>
      </p:grpSp>
      <p:pic>
        <p:nvPicPr>
          <p:cNvPr name="Picture 10" id="10"/>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true" flipV="false" rot="0">
            <a:off x="0" y="0"/>
            <a:ext cx="1897814" cy="1999452"/>
          </a:xfrm>
          <a:prstGeom prst="rect">
            <a:avLst/>
          </a:prstGeom>
        </p:spPr>
      </p:pic>
      <p:pic>
        <p:nvPicPr>
          <p:cNvPr name="Picture 11" id="11"/>
          <p:cNvPicPr>
            <a:picLocks noChangeAspect="true"/>
          </p:cNvPicPr>
          <p:nvPr/>
        </p:nvPicPr>
        <p:blipFill>
          <a:blip r:embed="rId8"/>
          <a:srcRect l="0" t="0" r="0" b="0"/>
          <a:stretch>
            <a:fillRect/>
          </a:stretch>
        </p:blipFill>
        <p:spPr>
          <a:xfrm flipH="false" flipV="false" rot="0">
            <a:off x="948907" y="1526038"/>
            <a:ext cx="4219926" cy="8340169"/>
          </a:xfrm>
          <a:prstGeom prst="rect">
            <a:avLst/>
          </a:prstGeom>
        </p:spPr>
      </p:pic>
      <p:sp>
        <p:nvSpPr>
          <p:cNvPr name="TextBox 12" id="12"/>
          <p:cNvSpPr txBox="true"/>
          <p:nvPr/>
        </p:nvSpPr>
        <p:spPr>
          <a:xfrm rot="0">
            <a:off x="6914208" y="1296006"/>
            <a:ext cx="8446756" cy="1043751"/>
          </a:xfrm>
          <a:prstGeom prst="rect">
            <a:avLst/>
          </a:prstGeom>
        </p:spPr>
        <p:txBody>
          <a:bodyPr anchor="t" rtlCol="false" tIns="0" lIns="0" bIns="0" rIns="0">
            <a:spAutoFit/>
          </a:bodyPr>
          <a:lstStyle/>
          <a:p>
            <a:pPr algn="r">
              <a:lnSpc>
                <a:spcPts val="8620"/>
              </a:lnSpc>
              <a:spcBef>
                <a:spcPct val="0"/>
              </a:spcBef>
            </a:pPr>
            <a:r>
              <a:rPr lang="en-US" sz="6157">
                <a:solidFill>
                  <a:srgbClr val="FFFFFF"/>
                </a:solidFill>
                <a:latin typeface="Noto Sans"/>
              </a:rPr>
              <a:t>Màn hình sản phẩm</a:t>
            </a:r>
          </a:p>
        </p:txBody>
      </p:sp>
      <p:sp>
        <p:nvSpPr>
          <p:cNvPr name="TextBox 13" id="13"/>
          <p:cNvSpPr txBox="true"/>
          <p:nvPr/>
        </p:nvSpPr>
        <p:spPr>
          <a:xfrm rot="0">
            <a:off x="15961322" y="1254884"/>
            <a:ext cx="995380" cy="1113807"/>
          </a:xfrm>
          <a:prstGeom prst="rect">
            <a:avLst/>
          </a:prstGeom>
        </p:spPr>
        <p:txBody>
          <a:bodyPr anchor="t" rtlCol="false" tIns="0" lIns="0" bIns="0" rIns="0">
            <a:spAutoFit/>
          </a:bodyPr>
          <a:lstStyle/>
          <a:p>
            <a:pPr algn="ctr">
              <a:lnSpc>
                <a:spcPts val="9030"/>
              </a:lnSpc>
              <a:spcBef>
                <a:spcPct val="0"/>
              </a:spcBef>
            </a:pPr>
            <a:r>
              <a:rPr lang="en-US" sz="6450">
                <a:solidFill>
                  <a:srgbClr val="FFFFFF"/>
                </a:solidFill>
                <a:latin typeface="Open Sans Bold"/>
              </a:rPr>
              <a:t>3</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0">
            <a:off x="2036208" y="1299243"/>
            <a:ext cx="8674293" cy="1400419"/>
            <a:chOff x="0" y="0"/>
            <a:chExt cx="2762520" cy="445994"/>
          </a:xfrm>
        </p:grpSpPr>
        <p:sp>
          <p:nvSpPr>
            <p:cNvPr name="Freeform 3" id="3"/>
            <p:cNvSpPr/>
            <p:nvPr/>
          </p:nvSpPr>
          <p:spPr>
            <a:xfrm>
              <a:off x="0" y="0"/>
              <a:ext cx="2762520" cy="445994"/>
            </a:xfrm>
            <a:custGeom>
              <a:avLst/>
              <a:gdLst/>
              <a:ahLst/>
              <a:cxnLst/>
              <a:rect r="r" b="b" t="t" l="l"/>
              <a:pathLst>
                <a:path h="445994" w="2762520">
                  <a:moveTo>
                    <a:pt x="41948" y="0"/>
                  </a:moveTo>
                  <a:lnTo>
                    <a:pt x="2720572" y="0"/>
                  </a:lnTo>
                  <a:cubicBezTo>
                    <a:pt x="2731697" y="0"/>
                    <a:pt x="2742367" y="4420"/>
                    <a:pt x="2750234" y="12286"/>
                  </a:cubicBezTo>
                  <a:cubicBezTo>
                    <a:pt x="2758100" y="20153"/>
                    <a:pt x="2762520" y="30823"/>
                    <a:pt x="2762520" y="41948"/>
                  </a:cubicBezTo>
                  <a:lnTo>
                    <a:pt x="2762520" y="404046"/>
                  </a:lnTo>
                  <a:cubicBezTo>
                    <a:pt x="2762520" y="415172"/>
                    <a:pt x="2758100" y="425841"/>
                    <a:pt x="2750234" y="433708"/>
                  </a:cubicBezTo>
                  <a:cubicBezTo>
                    <a:pt x="2742367" y="441575"/>
                    <a:pt x="2731697" y="445994"/>
                    <a:pt x="2720572" y="445994"/>
                  </a:cubicBezTo>
                  <a:lnTo>
                    <a:pt x="41948" y="445994"/>
                  </a:lnTo>
                  <a:cubicBezTo>
                    <a:pt x="30823" y="445994"/>
                    <a:pt x="20153" y="441575"/>
                    <a:pt x="12286" y="433708"/>
                  </a:cubicBezTo>
                  <a:cubicBezTo>
                    <a:pt x="4420" y="425841"/>
                    <a:pt x="0" y="415172"/>
                    <a:pt x="0" y="404046"/>
                  </a:cubicBezTo>
                  <a:lnTo>
                    <a:pt x="0" y="41948"/>
                  </a:lnTo>
                  <a:cubicBezTo>
                    <a:pt x="0" y="30823"/>
                    <a:pt x="4420" y="20153"/>
                    <a:pt x="12286" y="12286"/>
                  </a:cubicBezTo>
                  <a:cubicBezTo>
                    <a:pt x="20153" y="4420"/>
                    <a:pt x="30823" y="0"/>
                    <a:pt x="41948" y="0"/>
                  </a:cubicBezTo>
                  <a:close/>
                </a:path>
              </a:pathLst>
            </a:custGeom>
            <a:solidFill>
              <a:srgbClr val="1E5A66"/>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298636" y="1419831"/>
            <a:ext cx="8411866" cy="1043751"/>
          </a:xfrm>
          <a:prstGeom prst="rect">
            <a:avLst/>
          </a:prstGeom>
        </p:spPr>
        <p:txBody>
          <a:bodyPr anchor="t" rtlCol="false" tIns="0" lIns="0" bIns="0" rIns="0">
            <a:spAutoFit/>
          </a:bodyPr>
          <a:lstStyle/>
          <a:p>
            <a:pPr algn="ctr">
              <a:lnSpc>
                <a:spcPts val="8620"/>
              </a:lnSpc>
              <a:spcBef>
                <a:spcPct val="0"/>
              </a:spcBef>
            </a:pPr>
            <a:r>
              <a:rPr lang="en-US" sz="6157">
                <a:solidFill>
                  <a:srgbClr val="FFFFFF"/>
                </a:solidFill>
                <a:latin typeface="Noto Sans"/>
              </a:rPr>
              <a:t>Quản lý đơn hàng</a:t>
            </a:r>
          </a:p>
        </p:txBody>
      </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700000">
            <a:off x="1323792" y="1287036"/>
            <a:ext cx="1424832" cy="1424832"/>
          </a:xfrm>
          <a:prstGeom prst="rect">
            <a:avLst/>
          </a:prstGeom>
        </p:spPr>
      </p:pic>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2700000">
            <a:off x="1469691" y="1429611"/>
            <a:ext cx="1133035" cy="1133035"/>
          </a:xfrm>
          <a:prstGeom prst="rect">
            <a:avLst/>
          </a:prstGeom>
        </p:spPr>
      </p:pic>
      <p:grpSp>
        <p:nvGrpSpPr>
          <p:cNvPr name="Group 8" id="8"/>
          <p:cNvGrpSpPr/>
          <p:nvPr/>
        </p:nvGrpSpPr>
        <p:grpSpPr>
          <a:xfrm rot="0">
            <a:off x="1717147" y="3437638"/>
            <a:ext cx="11169999" cy="2403920"/>
            <a:chOff x="0" y="0"/>
            <a:chExt cx="2941893" cy="633131"/>
          </a:xfrm>
        </p:grpSpPr>
        <p:sp>
          <p:nvSpPr>
            <p:cNvPr name="Freeform 9" id="9"/>
            <p:cNvSpPr/>
            <p:nvPr/>
          </p:nvSpPr>
          <p:spPr>
            <a:xfrm>
              <a:off x="0" y="0"/>
              <a:ext cx="2941893" cy="633131"/>
            </a:xfrm>
            <a:custGeom>
              <a:avLst/>
              <a:gdLst/>
              <a:ahLst/>
              <a:cxnLst/>
              <a:rect r="r" b="b" t="t" l="l"/>
              <a:pathLst>
                <a:path h="633131" w="2941893">
                  <a:moveTo>
                    <a:pt x="44358" y="0"/>
                  </a:moveTo>
                  <a:lnTo>
                    <a:pt x="2897534" y="0"/>
                  </a:lnTo>
                  <a:cubicBezTo>
                    <a:pt x="2909299" y="0"/>
                    <a:pt x="2920582" y="4673"/>
                    <a:pt x="2928900" y="12992"/>
                  </a:cubicBezTo>
                  <a:cubicBezTo>
                    <a:pt x="2937219" y="21311"/>
                    <a:pt x="2941893" y="32594"/>
                    <a:pt x="2941893" y="44358"/>
                  </a:cubicBezTo>
                  <a:lnTo>
                    <a:pt x="2941893" y="588773"/>
                  </a:lnTo>
                  <a:cubicBezTo>
                    <a:pt x="2941893" y="613271"/>
                    <a:pt x="2922033" y="633131"/>
                    <a:pt x="2897534" y="633131"/>
                  </a:cubicBezTo>
                  <a:lnTo>
                    <a:pt x="44358" y="633131"/>
                  </a:lnTo>
                  <a:cubicBezTo>
                    <a:pt x="19860" y="633131"/>
                    <a:pt x="0" y="613271"/>
                    <a:pt x="0" y="588773"/>
                  </a:cubicBezTo>
                  <a:lnTo>
                    <a:pt x="0" y="44358"/>
                  </a:lnTo>
                  <a:cubicBezTo>
                    <a:pt x="0" y="19860"/>
                    <a:pt x="19860" y="0"/>
                    <a:pt x="44358" y="0"/>
                  </a:cubicBezTo>
                  <a:close/>
                </a:path>
              </a:pathLst>
            </a:custGeom>
            <a:solidFill>
              <a:srgbClr val="ECECEC"/>
            </a:solidFill>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pic>
        <p:nvPicPr>
          <p:cNvPr name="Picture 11" id="11"/>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6390186" y="0"/>
            <a:ext cx="1897814" cy="1999452"/>
          </a:xfrm>
          <a:prstGeom prst="rect">
            <a:avLst/>
          </a:prstGeom>
        </p:spPr>
      </p:pic>
      <p:pic>
        <p:nvPicPr>
          <p:cNvPr name="Picture 12" id="12"/>
          <p:cNvPicPr>
            <a:picLocks noChangeAspect="true"/>
          </p:cNvPicPr>
          <p:nvPr/>
        </p:nvPicPr>
        <p:blipFill>
          <a:blip r:embed="rId8"/>
          <a:srcRect l="0" t="0" r="0" b="0"/>
          <a:stretch>
            <a:fillRect/>
          </a:stretch>
        </p:blipFill>
        <p:spPr>
          <a:xfrm flipH="false" flipV="false" rot="0">
            <a:off x="13090940" y="1534131"/>
            <a:ext cx="4248154" cy="8284713"/>
          </a:xfrm>
          <a:prstGeom prst="rect">
            <a:avLst/>
          </a:prstGeom>
        </p:spPr>
      </p:pic>
      <p:sp>
        <p:nvSpPr>
          <p:cNvPr name="TextBox 13" id="13"/>
          <p:cNvSpPr txBox="true"/>
          <p:nvPr/>
        </p:nvSpPr>
        <p:spPr>
          <a:xfrm rot="0">
            <a:off x="1538519" y="1378709"/>
            <a:ext cx="995380" cy="1113807"/>
          </a:xfrm>
          <a:prstGeom prst="rect">
            <a:avLst/>
          </a:prstGeom>
        </p:spPr>
        <p:txBody>
          <a:bodyPr anchor="t" rtlCol="false" tIns="0" lIns="0" bIns="0" rIns="0">
            <a:spAutoFit/>
          </a:bodyPr>
          <a:lstStyle/>
          <a:p>
            <a:pPr algn="ctr">
              <a:lnSpc>
                <a:spcPts val="9030"/>
              </a:lnSpc>
              <a:spcBef>
                <a:spcPct val="0"/>
              </a:spcBef>
            </a:pPr>
            <a:r>
              <a:rPr lang="en-US" sz="6450">
                <a:solidFill>
                  <a:srgbClr val="FFFFFF"/>
                </a:solidFill>
                <a:latin typeface="Open Sans Bold"/>
              </a:rPr>
              <a:t>4</a:t>
            </a:r>
          </a:p>
        </p:txBody>
      </p:sp>
      <p:sp>
        <p:nvSpPr>
          <p:cNvPr name="TextBox 14" id="14"/>
          <p:cNvSpPr txBox="true"/>
          <p:nvPr/>
        </p:nvSpPr>
        <p:spPr>
          <a:xfrm rot="0">
            <a:off x="2356737" y="3966865"/>
            <a:ext cx="9278429" cy="1233491"/>
          </a:xfrm>
          <a:prstGeom prst="rect">
            <a:avLst/>
          </a:prstGeom>
        </p:spPr>
        <p:txBody>
          <a:bodyPr anchor="t" rtlCol="false" tIns="0" lIns="0" bIns="0" rIns="0">
            <a:spAutoFit/>
          </a:bodyPr>
          <a:lstStyle/>
          <a:p>
            <a:pPr>
              <a:lnSpc>
                <a:spcPts val="4987"/>
              </a:lnSpc>
              <a:spcBef>
                <a:spcPct val="0"/>
              </a:spcBef>
            </a:pPr>
            <a:r>
              <a:rPr lang="en-US" sz="3562">
                <a:solidFill>
                  <a:srgbClr val="000000"/>
                </a:solidFill>
                <a:latin typeface="Montserrat"/>
              </a:rPr>
              <a:t>Hiển thị thông tin các đơn hàng đã giao, đang giao, hoàn thành và hủy</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030872" y="1175418"/>
            <a:ext cx="8674293" cy="1400419"/>
            <a:chOff x="0" y="0"/>
            <a:chExt cx="2762520" cy="445994"/>
          </a:xfrm>
        </p:grpSpPr>
        <p:sp>
          <p:nvSpPr>
            <p:cNvPr name="Freeform 3" id="3"/>
            <p:cNvSpPr/>
            <p:nvPr/>
          </p:nvSpPr>
          <p:spPr>
            <a:xfrm>
              <a:off x="0" y="0"/>
              <a:ext cx="2762520" cy="445994"/>
            </a:xfrm>
            <a:custGeom>
              <a:avLst/>
              <a:gdLst/>
              <a:ahLst/>
              <a:cxnLst/>
              <a:rect r="r" b="b" t="t" l="l"/>
              <a:pathLst>
                <a:path h="445994" w="2762520">
                  <a:moveTo>
                    <a:pt x="41948" y="0"/>
                  </a:moveTo>
                  <a:lnTo>
                    <a:pt x="2720572" y="0"/>
                  </a:lnTo>
                  <a:cubicBezTo>
                    <a:pt x="2731697" y="0"/>
                    <a:pt x="2742367" y="4420"/>
                    <a:pt x="2750234" y="12286"/>
                  </a:cubicBezTo>
                  <a:cubicBezTo>
                    <a:pt x="2758100" y="20153"/>
                    <a:pt x="2762520" y="30823"/>
                    <a:pt x="2762520" y="41948"/>
                  </a:cubicBezTo>
                  <a:lnTo>
                    <a:pt x="2762520" y="404046"/>
                  </a:lnTo>
                  <a:cubicBezTo>
                    <a:pt x="2762520" y="415172"/>
                    <a:pt x="2758100" y="425841"/>
                    <a:pt x="2750234" y="433708"/>
                  </a:cubicBezTo>
                  <a:cubicBezTo>
                    <a:pt x="2742367" y="441575"/>
                    <a:pt x="2731697" y="445994"/>
                    <a:pt x="2720572" y="445994"/>
                  </a:cubicBezTo>
                  <a:lnTo>
                    <a:pt x="41948" y="445994"/>
                  </a:lnTo>
                  <a:cubicBezTo>
                    <a:pt x="30823" y="445994"/>
                    <a:pt x="20153" y="441575"/>
                    <a:pt x="12286" y="433708"/>
                  </a:cubicBezTo>
                  <a:cubicBezTo>
                    <a:pt x="4420" y="425841"/>
                    <a:pt x="0" y="415172"/>
                    <a:pt x="0" y="404046"/>
                  </a:cubicBezTo>
                  <a:lnTo>
                    <a:pt x="0" y="41948"/>
                  </a:lnTo>
                  <a:cubicBezTo>
                    <a:pt x="0" y="30823"/>
                    <a:pt x="4420" y="20153"/>
                    <a:pt x="12286" y="12286"/>
                  </a:cubicBezTo>
                  <a:cubicBezTo>
                    <a:pt x="20153" y="4420"/>
                    <a:pt x="30823" y="0"/>
                    <a:pt x="41948" y="0"/>
                  </a:cubicBezTo>
                  <a:close/>
                </a:path>
              </a:pathLst>
            </a:custGeom>
            <a:solidFill>
              <a:srgbClr val="1E5A66"/>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700000">
            <a:off x="15746596" y="1163211"/>
            <a:ext cx="1424832" cy="1424832"/>
          </a:xfrm>
          <a:prstGeom prst="rect">
            <a:avLst/>
          </a:prstGeom>
        </p:spPr>
      </p:pic>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2700000">
            <a:off x="15892495" y="1311944"/>
            <a:ext cx="1133035" cy="1133035"/>
          </a:xfrm>
          <a:prstGeom prst="rect">
            <a:avLst/>
          </a:prstGeom>
        </p:spPr>
      </p:pic>
      <p:grpSp>
        <p:nvGrpSpPr>
          <p:cNvPr name="Group 7" id="7"/>
          <p:cNvGrpSpPr/>
          <p:nvPr/>
        </p:nvGrpSpPr>
        <p:grpSpPr>
          <a:xfrm rot="0">
            <a:off x="7562471" y="4122487"/>
            <a:ext cx="9394231" cy="4231710"/>
            <a:chOff x="0" y="0"/>
            <a:chExt cx="2474201" cy="1114524"/>
          </a:xfrm>
        </p:grpSpPr>
        <p:sp>
          <p:nvSpPr>
            <p:cNvPr name="Freeform 8" id="8"/>
            <p:cNvSpPr/>
            <p:nvPr/>
          </p:nvSpPr>
          <p:spPr>
            <a:xfrm>
              <a:off x="0" y="0"/>
              <a:ext cx="2474201" cy="1114524"/>
            </a:xfrm>
            <a:custGeom>
              <a:avLst/>
              <a:gdLst/>
              <a:ahLst/>
              <a:cxnLst/>
              <a:rect r="r" b="b" t="t" l="l"/>
              <a:pathLst>
                <a:path h="1114524" w="2474201">
                  <a:moveTo>
                    <a:pt x="52743" y="0"/>
                  </a:moveTo>
                  <a:lnTo>
                    <a:pt x="2421457" y="0"/>
                  </a:lnTo>
                  <a:cubicBezTo>
                    <a:pt x="2435446" y="0"/>
                    <a:pt x="2448861" y="5557"/>
                    <a:pt x="2458753" y="15448"/>
                  </a:cubicBezTo>
                  <a:cubicBezTo>
                    <a:pt x="2468644" y="25339"/>
                    <a:pt x="2474201" y="38755"/>
                    <a:pt x="2474201" y="52743"/>
                  </a:cubicBezTo>
                  <a:lnTo>
                    <a:pt x="2474201" y="1061781"/>
                  </a:lnTo>
                  <a:cubicBezTo>
                    <a:pt x="2474201" y="1090910"/>
                    <a:pt x="2450587" y="1114524"/>
                    <a:pt x="2421457" y="1114524"/>
                  </a:cubicBezTo>
                  <a:lnTo>
                    <a:pt x="52743" y="1114524"/>
                  </a:lnTo>
                  <a:cubicBezTo>
                    <a:pt x="23614" y="1114524"/>
                    <a:pt x="0" y="1090910"/>
                    <a:pt x="0" y="1061781"/>
                  </a:cubicBezTo>
                  <a:lnTo>
                    <a:pt x="0" y="52743"/>
                  </a:lnTo>
                  <a:cubicBezTo>
                    <a:pt x="0" y="23614"/>
                    <a:pt x="23614" y="0"/>
                    <a:pt x="52743" y="0"/>
                  </a:cubicBezTo>
                  <a:close/>
                </a:path>
              </a:pathLst>
            </a:custGeom>
            <a:solidFill>
              <a:srgbClr val="ECECEC"/>
            </a:solidFill>
          </p:spPr>
        </p:sp>
        <p:sp>
          <p:nvSpPr>
            <p:cNvPr name="TextBox 9" id="9"/>
            <p:cNvSpPr txBox="true"/>
            <p:nvPr/>
          </p:nvSpPr>
          <p:spPr>
            <a:xfrm>
              <a:off x="0" y="-57150"/>
              <a:ext cx="812800" cy="869950"/>
            </a:xfrm>
            <a:prstGeom prst="rect">
              <a:avLst/>
            </a:prstGeom>
          </p:spPr>
          <p:txBody>
            <a:bodyPr anchor="ctr" rtlCol="false" tIns="50800" lIns="50800" bIns="50800" rIns="50800"/>
            <a:lstStyle/>
            <a:p>
              <a:pPr algn="l">
                <a:lnSpc>
                  <a:spcPts val="4480"/>
                </a:lnSpc>
                <a:spcBef>
                  <a:spcPct val="0"/>
                </a:spcBef>
              </a:pPr>
            </a:p>
          </p:txBody>
        </p:sp>
      </p:grpSp>
      <p:pic>
        <p:nvPicPr>
          <p:cNvPr name="Picture 10" id="10"/>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true" flipV="false" rot="0">
            <a:off x="0" y="0"/>
            <a:ext cx="1897814" cy="1999452"/>
          </a:xfrm>
          <a:prstGeom prst="rect">
            <a:avLst/>
          </a:prstGeom>
        </p:spPr>
      </p:pic>
      <p:sp>
        <p:nvSpPr>
          <p:cNvPr name="TextBox 11" id="11"/>
          <p:cNvSpPr txBox="true"/>
          <p:nvPr/>
        </p:nvSpPr>
        <p:spPr>
          <a:xfrm rot="0">
            <a:off x="8238286" y="1296006"/>
            <a:ext cx="7122678" cy="1043751"/>
          </a:xfrm>
          <a:prstGeom prst="rect">
            <a:avLst/>
          </a:prstGeom>
        </p:spPr>
        <p:txBody>
          <a:bodyPr anchor="t" rtlCol="false" tIns="0" lIns="0" bIns="0" rIns="0">
            <a:spAutoFit/>
          </a:bodyPr>
          <a:lstStyle/>
          <a:p>
            <a:pPr algn="r">
              <a:lnSpc>
                <a:spcPts val="8620"/>
              </a:lnSpc>
              <a:spcBef>
                <a:spcPct val="0"/>
              </a:spcBef>
            </a:pPr>
            <a:r>
              <a:rPr lang="en-US" sz="6157">
                <a:solidFill>
                  <a:srgbClr val="FFFFFF"/>
                </a:solidFill>
                <a:latin typeface="Noto Sans"/>
              </a:rPr>
              <a:t>Màn hình khác</a:t>
            </a:r>
          </a:p>
        </p:txBody>
      </p:sp>
      <p:sp>
        <p:nvSpPr>
          <p:cNvPr name="TextBox 12" id="12"/>
          <p:cNvSpPr txBox="true"/>
          <p:nvPr/>
        </p:nvSpPr>
        <p:spPr>
          <a:xfrm rot="0">
            <a:off x="15961322" y="1254884"/>
            <a:ext cx="995380" cy="1113807"/>
          </a:xfrm>
          <a:prstGeom prst="rect">
            <a:avLst/>
          </a:prstGeom>
        </p:spPr>
        <p:txBody>
          <a:bodyPr anchor="t" rtlCol="false" tIns="0" lIns="0" bIns="0" rIns="0">
            <a:spAutoFit/>
          </a:bodyPr>
          <a:lstStyle/>
          <a:p>
            <a:pPr algn="ctr">
              <a:lnSpc>
                <a:spcPts val="9030"/>
              </a:lnSpc>
              <a:spcBef>
                <a:spcPct val="0"/>
              </a:spcBef>
            </a:pPr>
            <a:r>
              <a:rPr lang="en-US" sz="6450">
                <a:solidFill>
                  <a:srgbClr val="FFFFFF"/>
                </a:solidFill>
                <a:latin typeface="Open Sans Bold"/>
              </a:rPr>
              <a:t>5</a:t>
            </a:r>
          </a:p>
        </p:txBody>
      </p:sp>
      <p:pic>
        <p:nvPicPr>
          <p:cNvPr name="Picture 13" id="13"/>
          <p:cNvPicPr>
            <a:picLocks noChangeAspect="true"/>
          </p:cNvPicPr>
          <p:nvPr/>
        </p:nvPicPr>
        <p:blipFill>
          <a:blip r:embed="rId8"/>
          <a:srcRect l="0" t="0" r="0" b="0"/>
          <a:stretch>
            <a:fillRect/>
          </a:stretch>
        </p:blipFill>
        <p:spPr>
          <a:xfrm flipH="false" flipV="false" rot="0">
            <a:off x="1028700" y="1541096"/>
            <a:ext cx="4051701" cy="8559016"/>
          </a:xfrm>
          <a:prstGeom prst="rect">
            <a:avLst/>
          </a:prstGeom>
        </p:spPr>
      </p:pic>
      <p:sp>
        <p:nvSpPr>
          <p:cNvPr name="TextBox 14" id="14"/>
          <p:cNvSpPr txBox="true"/>
          <p:nvPr/>
        </p:nvSpPr>
        <p:spPr>
          <a:xfrm rot="0">
            <a:off x="8238286" y="4256281"/>
            <a:ext cx="9021014" cy="3778725"/>
          </a:xfrm>
          <a:prstGeom prst="rect">
            <a:avLst/>
          </a:prstGeom>
        </p:spPr>
        <p:txBody>
          <a:bodyPr anchor="t" rtlCol="false" tIns="0" lIns="0" bIns="0" rIns="0">
            <a:spAutoFit/>
          </a:bodyPr>
          <a:lstStyle/>
          <a:p>
            <a:pPr>
              <a:lnSpc>
                <a:spcPts val="4348"/>
              </a:lnSpc>
            </a:pPr>
            <a:r>
              <a:rPr lang="en-US" sz="3106">
                <a:solidFill>
                  <a:srgbClr val="000000"/>
                </a:solidFill>
                <a:latin typeface="Montserrat"/>
              </a:rPr>
              <a:t>Cho phép người dùng:</a:t>
            </a:r>
            <a:r>
              <a:rPr lang="en-US" sz="3106">
                <a:solidFill>
                  <a:srgbClr val="000000"/>
                </a:solidFill>
                <a:latin typeface="Arimo"/>
              </a:rPr>
              <a:t> </a:t>
            </a:r>
          </a:p>
          <a:p>
            <a:pPr>
              <a:lnSpc>
                <a:spcPts val="4348"/>
              </a:lnSpc>
            </a:pPr>
            <a:r>
              <a:rPr lang="en-US" sz="3106">
                <a:solidFill>
                  <a:srgbClr val="000000"/>
                </a:solidFill>
                <a:latin typeface="Arimo"/>
              </a:rPr>
              <a:t>+ Xem thông tin cá nhân</a:t>
            </a:r>
          </a:p>
          <a:p>
            <a:pPr>
              <a:lnSpc>
                <a:spcPts val="4348"/>
              </a:lnSpc>
            </a:pPr>
            <a:r>
              <a:rPr lang="en-US" sz="3106">
                <a:solidFill>
                  <a:srgbClr val="000000"/>
                </a:solidFill>
                <a:latin typeface="Arimo"/>
              </a:rPr>
              <a:t>+ Thông tin ứng dụng</a:t>
            </a:r>
          </a:p>
          <a:p>
            <a:pPr>
              <a:lnSpc>
                <a:spcPts val="4348"/>
              </a:lnSpc>
            </a:pPr>
            <a:r>
              <a:rPr lang="en-US" sz="3106">
                <a:solidFill>
                  <a:srgbClr val="000000"/>
                </a:solidFill>
                <a:latin typeface="Arimo"/>
              </a:rPr>
              <a:t>+ Thông tin cửa hàng</a:t>
            </a:r>
          </a:p>
          <a:p>
            <a:pPr>
              <a:lnSpc>
                <a:spcPts val="4348"/>
              </a:lnSpc>
            </a:pPr>
            <a:r>
              <a:rPr lang="en-US" sz="3106">
                <a:solidFill>
                  <a:srgbClr val="000000"/>
                </a:solidFill>
                <a:latin typeface="Arimo"/>
              </a:rPr>
              <a:t>+ Xem địa chỉ</a:t>
            </a:r>
          </a:p>
          <a:p>
            <a:pPr>
              <a:lnSpc>
                <a:spcPts val="4348"/>
              </a:lnSpc>
            </a:pPr>
            <a:r>
              <a:rPr lang="en-US" sz="3106">
                <a:solidFill>
                  <a:srgbClr val="000000"/>
                </a:solidFill>
                <a:latin typeface="Arimo"/>
              </a:rPr>
              <a:t>+ Đăng xuất</a:t>
            </a:r>
          </a:p>
          <a:p>
            <a:pPr>
              <a:lnSpc>
                <a:spcPts val="4348"/>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0">
            <a:off x="2036208" y="1299243"/>
            <a:ext cx="9657631" cy="2138396"/>
            <a:chOff x="0" y="0"/>
            <a:chExt cx="3075686" cy="681019"/>
          </a:xfrm>
        </p:grpSpPr>
        <p:sp>
          <p:nvSpPr>
            <p:cNvPr name="Freeform 3" id="3"/>
            <p:cNvSpPr/>
            <p:nvPr/>
          </p:nvSpPr>
          <p:spPr>
            <a:xfrm>
              <a:off x="0" y="0"/>
              <a:ext cx="3075686" cy="681019"/>
            </a:xfrm>
            <a:custGeom>
              <a:avLst/>
              <a:gdLst/>
              <a:ahLst/>
              <a:cxnLst/>
              <a:rect r="r" b="b" t="t" l="l"/>
              <a:pathLst>
                <a:path h="681019" w="3075686">
                  <a:moveTo>
                    <a:pt x="37677" y="0"/>
                  </a:moveTo>
                  <a:lnTo>
                    <a:pt x="3038009" y="0"/>
                  </a:lnTo>
                  <a:cubicBezTo>
                    <a:pt x="3048001" y="0"/>
                    <a:pt x="3057584" y="3970"/>
                    <a:pt x="3064650" y="11035"/>
                  </a:cubicBezTo>
                  <a:cubicBezTo>
                    <a:pt x="3071716" y="18101"/>
                    <a:pt x="3075686" y="27684"/>
                    <a:pt x="3075686" y="37677"/>
                  </a:cubicBezTo>
                  <a:lnTo>
                    <a:pt x="3075686" y="643342"/>
                  </a:lnTo>
                  <a:cubicBezTo>
                    <a:pt x="3075686" y="653335"/>
                    <a:pt x="3071716" y="662918"/>
                    <a:pt x="3064650" y="669984"/>
                  </a:cubicBezTo>
                  <a:cubicBezTo>
                    <a:pt x="3057584" y="677050"/>
                    <a:pt x="3048001" y="681019"/>
                    <a:pt x="3038009" y="681019"/>
                  </a:cubicBezTo>
                  <a:lnTo>
                    <a:pt x="37677" y="681019"/>
                  </a:lnTo>
                  <a:cubicBezTo>
                    <a:pt x="27684" y="681019"/>
                    <a:pt x="18101" y="677050"/>
                    <a:pt x="11035" y="669984"/>
                  </a:cubicBezTo>
                  <a:cubicBezTo>
                    <a:pt x="3970" y="662918"/>
                    <a:pt x="0" y="653335"/>
                    <a:pt x="0" y="643342"/>
                  </a:cubicBezTo>
                  <a:lnTo>
                    <a:pt x="0" y="37677"/>
                  </a:lnTo>
                  <a:cubicBezTo>
                    <a:pt x="0" y="27684"/>
                    <a:pt x="3970" y="18101"/>
                    <a:pt x="11035" y="11035"/>
                  </a:cubicBezTo>
                  <a:cubicBezTo>
                    <a:pt x="18101" y="3970"/>
                    <a:pt x="27684" y="0"/>
                    <a:pt x="37677" y="0"/>
                  </a:cubicBezTo>
                  <a:close/>
                </a:path>
              </a:pathLst>
            </a:custGeom>
            <a:solidFill>
              <a:srgbClr val="1E5A66"/>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633881" y="1416809"/>
            <a:ext cx="8837799" cy="1917143"/>
          </a:xfrm>
          <a:prstGeom prst="rect">
            <a:avLst/>
          </a:prstGeom>
        </p:spPr>
        <p:txBody>
          <a:bodyPr anchor="t" rtlCol="false" tIns="0" lIns="0" bIns="0" rIns="0">
            <a:spAutoFit/>
          </a:bodyPr>
          <a:lstStyle/>
          <a:p>
            <a:pPr algn="ctr">
              <a:lnSpc>
                <a:spcPts val="7793"/>
              </a:lnSpc>
              <a:spcBef>
                <a:spcPct val="0"/>
              </a:spcBef>
            </a:pPr>
            <a:r>
              <a:rPr lang="en-US" sz="5566">
                <a:solidFill>
                  <a:srgbClr val="FFFFFF"/>
                </a:solidFill>
                <a:latin typeface="Noto Sans"/>
              </a:rPr>
              <a:t>Màn hình thêm hàng vào giỏ</a:t>
            </a:r>
          </a:p>
        </p:txBody>
      </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700000">
            <a:off x="1323792" y="1287036"/>
            <a:ext cx="1424832" cy="1424832"/>
          </a:xfrm>
          <a:prstGeom prst="rect">
            <a:avLst/>
          </a:prstGeom>
        </p:spPr>
      </p:pic>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2700000">
            <a:off x="1469691" y="1429611"/>
            <a:ext cx="1133035" cy="1133035"/>
          </a:xfrm>
          <a:prstGeom prst="rect">
            <a:avLst/>
          </a:prstGeom>
        </p:spPr>
      </p:pic>
      <p:grpSp>
        <p:nvGrpSpPr>
          <p:cNvPr name="Group 8" id="8"/>
          <p:cNvGrpSpPr/>
          <p:nvPr/>
        </p:nvGrpSpPr>
        <p:grpSpPr>
          <a:xfrm rot="0">
            <a:off x="1323972" y="4961759"/>
            <a:ext cx="10813516" cy="3237332"/>
            <a:chOff x="0" y="0"/>
            <a:chExt cx="2848004" cy="852631"/>
          </a:xfrm>
        </p:grpSpPr>
        <p:sp>
          <p:nvSpPr>
            <p:cNvPr name="Freeform 9" id="9"/>
            <p:cNvSpPr/>
            <p:nvPr/>
          </p:nvSpPr>
          <p:spPr>
            <a:xfrm>
              <a:off x="0" y="0"/>
              <a:ext cx="2848004" cy="852631"/>
            </a:xfrm>
            <a:custGeom>
              <a:avLst/>
              <a:gdLst/>
              <a:ahLst/>
              <a:cxnLst/>
              <a:rect r="r" b="b" t="t" l="l"/>
              <a:pathLst>
                <a:path h="852631" w="2848004">
                  <a:moveTo>
                    <a:pt x="45821" y="0"/>
                  </a:moveTo>
                  <a:lnTo>
                    <a:pt x="2802184" y="0"/>
                  </a:lnTo>
                  <a:cubicBezTo>
                    <a:pt x="2814336" y="0"/>
                    <a:pt x="2825991" y="4828"/>
                    <a:pt x="2834584" y="13421"/>
                  </a:cubicBezTo>
                  <a:cubicBezTo>
                    <a:pt x="2843177" y="22014"/>
                    <a:pt x="2848004" y="33668"/>
                    <a:pt x="2848004" y="45821"/>
                  </a:cubicBezTo>
                  <a:lnTo>
                    <a:pt x="2848004" y="806810"/>
                  </a:lnTo>
                  <a:cubicBezTo>
                    <a:pt x="2848004" y="818962"/>
                    <a:pt x="2843177" y="830617"/>
                    <a:pt x="2834584" y="839210"/>
                  </a:cubicBezTo>
                  <a:cubicBezTo>
                    <a:pt x="2825991" y="847803"/>
                    <a:pt x="2814336" y="852631"/>
                    <a:pt x="2802184" y="852631"/>
                  </a:cubicBezTo>
                  <a:lnTo>
                    <a:pt x="45821" y="852631"/>
                  </a:lnTo>
                  <a:cubicBezTo>
                    <a:pt x="20515" y="852631"/>
                    <a:pt x="0" y="832116"/>
                    <a:pt x="0" y="806810"/>
                  </a:cubicBezTo>
                  <a:lnTo>
                    <a:pt x="0" y="45821"/>
                  </a:lnTo>
                  <a:cubicBezTo>
                    <a:pt x="0" y="20515"/>
                    <a:pt x="20515" y="0"/>
                    <a:pt x="45821" y="0"/>
                  </a:cubicBezTo>
                  <a:close/>
                </a:path>
              </a:pathLst>
            </a:custGeom>
            <a:solidFill>
              <a:srgbClr val="ECECEC"/>
            </a:solidFill>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pic>
        <p:nvPicPr>
          <p:cNvPr name="Picture 11" id="11"/>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6390186" y="0"/>
            <a:ext cx="1897814" cy="1999452"/>
          </a:xfrm>
          <a:prstGeom prst="rect">
            <a:avLst/>
          </a:prstGeom>
        </p:spPr>
      </p:pic>
      <p:pic>
        <p:nvPicPr>
          <p:cNvPr name="Picture 12" id="12"/>
          <p:cNvPicPr>
            <a:picLocks noChangeAspect="true"/>
          </p:cNvPicPr>
          <p:nvPr/>
        </p:nvPicPr>
        <p:blipFill>
          <a:blip r:embed="rId8"/>
          <a:srcRect l="0" t="0" r="0" b="0"/>
          <a:stretch>
            <a:fillRect/>
          </a:stretch>
        </p:blipFill>
        <p:spPr>
          <a:xfrm flipH="false" flipV="false" rot="0">
            <a:off x="13211328" y="1512059"/>
            <a:ext cx="3824922" cy="8063349"/>
          </a:xfrm>
          <a:prstGeom prst="rect">
            <a:avLst/>
          </a:prstGeom>
        </p:spPr>
      </p:pic>
      <p:sp>
        <p:nvSpPr>
          <p:cNvPr name="TextBox 13" id="13"/>
          <p:cNvSpPr txBox="true"/>
          <p:nvPr/>
        </p:nvSpPr>
        <p:spPr>
          <a:xfrm rot="0">
            <a:off x="1538519" y="1378709"/>
            <a:ext cx="995380" cy="1113807"/>
          </a:xfrm>
          <a:prstGeom prst="rect">
            <a:avLst/>
          </a:prstGeom>
        </p:spPr>
        <p:txBody>
          <a:bodyPr anchor="t" rtlCol="false" tIns="0" lIns="0" bIns="0" rIns="0">
            <a:spAutoFit/>
          </a:bodyPr>
          <a:lstStyle/>
          <a:p>
            <a:pPr algn="ctr">
              <a:lnSpc>
                <a:spcPts val="9030"/>
              </a:lnSpc>
              <a:spcBef>
                <a:spcPct val="0"/>
              </a:spcBef>
            </a:pPr>
            <a:r>
              <a:rPr lang="en-US" sz="6450">
                <a:solidFill>
                  <a:srgbClr val="FFFFFF"/>
                </a:solidFill>
                <a:latin typeface="Open Sans Bold"/>
              </a:rPr>
              <a:t>6</a:t>
            </a:r>
          </a:p>
        </p:txBody>
      </p:sp>
      <p:sp>
        <p:nvSpPr>
          <p:cNvPr name="TextBox 14" id="14"/>
          <p:cNvSpPr txBox="true"/>
          <p:nvPr/>
        </p:nvSpPr>
        <p:spPr>
          <a:xfrm rot="0">
            <a:off x="1887237" y="5076825"/>
            <a:ext cx="10250251" cy="3119441"/>
          </a:xfrm>
          <a:prstGeom prst="rect">
            <a:avLst/>
          </a:prstGeom>
        </p:spPr>
        <p:txBody>
          <a:bodyPr anchor="t" rtlCol="false" tIns="0" lIns="0" bIns="0" rIns="0">
            <a:spAutoFit/>
          </a:bodyPr>
          <a:lstStyle/>
          <a:p>
            <a:pPr>
              <a:lnSpc>
                <a:spcPts val="4987"/>
              </a:lnSpc>
            </a:pPr>
            <a:r>
              <a:rPr lang="en-US" sz="3562">
                <a:solidFill>
                  <a:srgbClr val="000000"/>
                </a:solidFill>
                <a:latin typeface="Montserrat"/>
              </a:rPr>
              <a:t>Cho phép người dùng:</a:t>
            </a:r>
          </a:p>
          <a:p>
            <a:pPr>
              <a:lnSpc>
                <a:spcPts val="4987"/>
              </a:lnSpc>
            </a:pPr>
            <a:r>
              <a:rPr lang="en-US" sz="3562">
                <a:solidFill>
                  <a:srgbClr val="000000"/>
                </a:solidFill>
                <a:latin typeface="Montserrat"/>
              </a:rPr>
              <a:t>+ Chọn size</a:t>
            </a:r>
          </a:p>
          <a:p>
            <a:pPr>
              <a:lnSpc>
                <a:spcPts val="4987"/>
              </a:lnSpc>
            </a:pPr>
            <a:r>
              <a:rPr lang="en-US" sz="3562">
                <a:solidFill>
                  <a:srgbClr val="000000"/>
                </a:solidFill>
                <a:latin typeface="Montserrat"/>
              </a:rPr>
              <a:t>+ Chọn topping</a:t>
            </a:r>
          </a:p>
          <a:p>
            <a:pPr>
              <a:lnSpc>
                <a:spcPts val="4987"/>
              </a:lnSpc>
            </a:pPr>
            <a:r>
              <a:rPr lang="en-US" sz="3562">
                <a:solidFill>
                  <a:srgbClr val="000000"/>
                </a:solidFill>
                <a:latin typeface="Montserrat"/>
              </a:rPr>
              <a:t>+ Chọn số lượng</a:t>
            </a:r>
          </a:p>
          <a:p>
            <a:pPr>
              <a:lnSpc>
                <a:spcPts val="4987"/>
              </a:lnSpc>
              <a:spcBef>
                <a:spcPct val="0"/>
              </a:spcBef>
            </a:pPr>
            <a:r>
              <a:rPr lang="en-US" sz="3562">
                <a:solidFill>
                  <a:srgbClr val="000000"/>
                </a:solidFill>
                <a:latin typeface="Montserrat"/>
              </a:rPr>
              <a:t>+ Thêm hàng vào giỏ</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030872" y="1175418"/>
            <a:ext cx="8674293" cy="1400419"/>
            <a:chOff x="0" y="0"/>
            <a:chExt cx="2762520" cy="445994"/>
          </a:xfrm>
        </p:grpSpPr>
        <p:sp>
          <p:nvSpPr>
            <p:cNvPr name="Freeform 3" id="3"/>
            <p:cNvSpPr/>
            <p:nvPr/>
          </p:nvSpPr>
          <p:spPr>
            <a:xfrm>
              <a:off x="0" y="0"/>
              <a:ext cx="2762520" cy="445994"/>
            </a:xfrm>
            <a:custGeom>
              <a:avLst/>
              <a:gdLst/>
              <a:ahLst/>
              <a:cxnLst/>
              <a:rect r="r" b="b" t="t" l="l"/>
              <a:pathLst>
                <a:path h="445994" w="2762520">
                  <a:moveTo>
                    <a:pt x="41948" y="0"/>
                  </a:moveTo>
                  <a:lnTo>
                    <a:pt x="2720572" y="0"/>
                  </a:lnTo>
                  <a:cubicBezTo>
                    <a:pt x="2731697" y="0"/>
                    <a:pt x="2742367" y="4420"/>
                    <a:pt x="2750234" y="12286"/>
                  </a:cubicBezTo>
                  <a:cubicBezTo>
                    <a:pt x="2758100" y="20153"/>
                    <a:pt x="2762520" y="30823"/>
                    <a:pt x="2762520" y="41948"/>
                  </a:cubicBezTo>
                  <a:lnTo>
                    <a:pt x="2762520" y="404046"/>
                  </a:lnTo>
                  <a:cubicBezTo>
                    <a:pt x="2762520" y="415172"/>
                    <a:pt x="2758100" y="425841"/>
                    <a:pt x="2750234" y="433708"/>
                  </a:cubicBezTo>
                  <a:cubicBezTo>
                    <a:pt x="2742367" y="441575"/>
                    <a:pt x="2731697" y="445994"/>
                    <a:pt x="2720572" y="445994"/>
                  </a:cubicBezTo>
                  <a:lnTo>
                    <a:pt x="41948" y="445994"/>
                  </a:lnTo>
                  <a:cubicBezTo>
                    <a:pt x="30823" y="445994"/>
                    <a:pt x="20153" y="441575"/>
                    <a:pt x="12286" y="433708"/>
                  </a:cubicBezTo>
                  <a:cubicBezTo>
                    <a:pt x="4420" y="425841"/>
                    <a:pt x="0" y="415172"/>
                    <a:pt x="0" y="404046"/>
                  </a:cubicBezTo>
                  <a:lnTo>
                    <a:pt x="0" y="41948"/>
                  </a:lnTo>
                  <a:cubicBezTo>
                    <a:pt x="0" y="30823"/>
                    <a:pt x="4420" y="20153"/>
                    <a:pt x="12286" y="12286"/>
                  </a:cubicBezTo>
                  <a:cubicBezTo>
                    <a:pt x="20153" y="4420"/>
                    <a:pt x="30823" y="0"/>
                    <a:pt x="41948" y="0"/>
                  </a:cubicBezTo>
                  <a:close/>
                </a:path>
              </a:pathLst>
            </a:custGeom>
            <a:solidFill>
              <a:srgbClr val="1E5A66"/>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700000">
            <a:off x="15746596" y="1163211"/>
            <a:ext cx="1424832" cy="1424832"/>
          </a:xfrm>
          <a:prstGeom prst="rect">
            <a:avLst/>
          </a:prstGeom>
        </p:spPr>
      </p:pic>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2700000">
            <a:off x="15892495" y="1311944"/>
            <a:ext cx="1133035" cy="1133035"/>
          </a:xfrm>
          <a:prstGeom prst="rect">
            <a:avLst/>
          </a:prstGeom>
        </p:spPr>
      </p:pic>
      <p:grpSp>
        <p:nvGrpSpPr>
          <p:cNvPr name="Group 7" id="7"/>
          <p:cNvGrpSpPr/>
          <p:nvPr/>
        </p:nvGrpSpPr>
        <p:grpSpPr>
          <a:xfrm rot="0">
            <a:off x="7562471" y="4122487"/>
            <a:ext cx="9394231" cy="3369595"/>
            <a:chOff x="0" y="0"/>
            <a:chExt cx="2474201" cy="887465"/>
          </a:xfrm>
        </p:grpSpPr>
        <p:sp>
          <p:nvSpPr>
            <p:cNvPr name="Freeform 8" id="8"/>
            <p:cNvSpPr/>
            <p:nvPr/>
          </p:nvSpPr>
          <p:spPr>
            <a:xfrm>
              <a:off x="0" y="0"/>
              <a:ext cx="2474201" cy="887465"/>
            </a:xfrm>
            <a:custGeom>
              <a:avLst/>
              <a:gdLst/>
              <a:ahLst/>
              <a:cxnLst/>
              <a:rect r="r" b="b" t="t" l="l"/>
              <a:pathLst>
                <a:path h="887465" w="2474201">
                  <a:moveTo>
                    <a:pt x="52743" y="0"/>
                  </a:moveTo>
                  <a:lnTo>
                    <a:pt x="2421457" y="0"/>
                  </a:lnTo>
                  <a:cubicBezTo>
                    <a:pt x="2435446" y="0"/>
                    <a:pt x="2448861" y="5557"/>
                    <a:pt x="2458753" y="15448"/>
                  </a:cubicBezTo>
                  <a:cubicBezTo>
                    <a:pt x="2468644" y="25339"/>
                    <a:pt x="2474201" y="38755"/>
                    <a:pt x="2474201" y="52743"/>
                  </a:cubicBezTo>
                  <a:lnTo>
                    <a:pt x="2474201" y="834722"/>
                  </a:lnTo>
                  <a:cubicBezTo>
                    <a:pt x="2474201" y="863851"/>
                    <a:pt x="2450587" y="887465"/>
                    <a:pt x="2421457" y="887465"/>
                  </a:cubicBezTo>
                  <a:lnTo>
                    <a:pt x="52743" y="887465"/>
                  </a:lnTo>
                  <a:cubicBezTo>
                    <a:pt x="23614" y="887465"/>
                    <a:pt x="0" y="863851"/>
                    <a:pt x="0" y="834722"/>
                  </a:cubicBezTo>
                  <a:lnTo>
                    <a:pt x="0" y="52743"/>
                  </a:lnTo>
                  <a:cubicBezTo>
                    <a:pt x="0" y="23614"/>
                    <a:pt x="23614" y="0"/>
                    <a:pt x="52743" y="0"/>
                  </a:cubicBezTo>
                  <a:close/>
                </a:path>
              </a:pathLst>
            </a:custGeom>
            <a:solidFill>
              <a:srgbClr val="ECECEC"/>
            </a:solidFill>
          </p:spPr>
        </p:sp>
        <p:sp>
          <p:nvSpPr>
            <p:cNvPr name="TextBox 9" id="9"/>
            <p:cNvSpPr txBox="true"/>
            <p:nvPr/>
          </p:nvSpPr>
          <p:spPr>
            <a:xfrm>
              <a:off x="0" y="-57150"/>
              <a:ext cx="812800" cy="869950"/>
            </a:xfrm>
            <a:prstGeom prst="rect">
              <a:avLst/>
            </a:prstGeom>
          </p:spPr>
          <p:txBody>
            <a:bodyPr anchor="ctr" rtlCol="false" tIns="50800" lIns="50800" bIns="50800" rIns="50800"/>
            <a:lstStyle/>
            <a:p>
              <a:pPr algn="l">
                <a:lnSpc>
                  <a:spcPts val="4480"/>
                </a:lnSpc>
                <a:spcBef>
                  <a:spcPct val="0"/>
                </a:spcBef>
              </a:pPr>
            </a:p>
          </p:txBody>
        </p:sp>
      </p:grpSp>
      <p:pic>
        <p:nvPicPr>
          <p:cNvPr name="Picture 10" id="10"/>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true" flipV="false" rot="0">
            <a:off x="0" y="0"/>
            <a:ext cx="1897814" cy="1999452"/>
          </a:xfrm>
          <a:prstGeom prst="rect">
            <a:avLst/>
          </a:prstGeom>
        </p:spPr>
      </p:pic>
      <p:pic>
        <p:nvPicPr>
          <p:cNvPr name="Picture 11" id="11"/>
          <p:cNvPicPr>
            <a:picLocks noChangeAspect="true"/>
          </p:cNvPicPr>
          <p:nvPr/>
        </p:nvPicPr>
        <p:blipFill>
          <a:blip r:embed="rId8"/>
          <a:srcRect l="0" t="0" r="0" b="0"/>
          <a:stretch>
            <a:fillRect/>
          </a:stretch>
        </p:blipFill>
        <p:spPr>
          <a:xfrm flipH="false" flipV="false" rot="0">
            <a:off x="1426215" y="587709"/>
            <a:ext cx="4428622" cy="9349313"/>
          </a:xfrm>
          <a:prstGeom prst="rect">
            <a:avLst/>
          </a:prstGeom>
        </p:spPr>
      </p:pic>
      <p:sp>
        <p:nvSpPr>
          <p:cNvPr name="TextBox 12" id="12"/>
          <p:cNvSpPr txBox="true"/>
          <p:nvPr/>
        </p:nvSpPr>
        <p:spPr>
          <a:xfrm rot="0">
            <a:off x="8238286" y="1296006"/>
            <a:ext cx="7122678" cy="1043751"/>
          </a:xfrm>
          <a:prstGeom prst="rect">
            <a:avLst/>
          </a:prstGeom>
        </p:spPr>
        <p:txBody>
          <a:bodyPr anchor="t" rtlCol="false" tIns="0" lIns="0" bIns="0" rIns="0">
            <a:spAutoFit/>
          </a:bodyPr>
          <a:lstStyle/>
          <a:p>
            <a:pPr algn="r">
              <a:lnSpc>
                <a:spcPts val="8620"/>
              </a:lnSpc>
              <a:spcBef>
                <a:spcPct val="0"/>
              </a:spcBef>
            </a:pPr>
            <a:r>
              <a:rPr lang="en-US" sz="6157">
                <a:solidFill>
                  <a:srgbClr val="FFFFFF"/>
                </a:solidFill>
                <a:latin typeface="Noto Sans"/>
              </a:rPr>
              <a:t>Màn hình đặt hàng</a:t>
            </a:r>
          </a:p>
        </p:txBody>
      </p:sp>
      <p:sp>
        <p:nvSpPr>
          <p:cNvPr name="TextBox 13" id="13"/>
          <p:cNvSpPr txBox="true"/>
          <p:nvPr/>
        </p:nvSpPr>
        <p:spPr>
          <a:xfrm rot="0">
            <a:off x="15961322" y="1254884"/>
            <a:ext cx="995380" cy="1113807"/>
          </a:xfrm>
          <a:prstGeom prst="rect">
            <a:avLst/>
          </a:prstGeom>
        </p:spPr>
        <p:txBody>
          <a:bodyPr anchor="t" rtlCol="false" tIns="0" lIns="0" bIns="0" rIns="0">
            <a:spAutoFit/>
          </a:bodyPr>
          <a:lstStyle/>
          <a:p>
            <a:pPr algn="ctr">
              <a:lnSpc>
                <a:spcPts val="9030"/>
              </a:lnSpc>
              <a:spcBef>
                <a:spcPct val="0"/>
              </a:spcBef>
            </a:pPr>
            <a:r>
              <a:rPr lang="en-US" sz="6450">
                <a:solidFill>
                  <a:srgbClr val="FFFFFF"/>
                </a:solidFill>
                <a:latin typeface="Open Sans Bold"/>
              </a:rPr>
              <a:t>7</a:t>
            </a:r>
          </a:p>
        </p:txBody>
      </p:sp>
      <p:sp>
        <p:nvSpPr>
          <p:cNvPr name="TextBox 14" id="14"/>
          <p:cNvSpPr txBox="true"/>
          <p:nvPr/>
        </p:nvSpPr>
        <p:spPr>
          <a:xfrm rot="0">
            <a:off x="8030872" y="4399489"/>
            <a:ext cx="9021014" cy="3235800"/>
          </a:xfrm>
          <a:prstGeom prst="rect">
            <a:avLst/>
          </a:prstGeom>
        </p:spPr>
        <p:txBody>
          <a:bodyPr anchor="t" rtlCol="false" tIns="0" lIns="0" bIns="0" rIns="0">
            <a:spAutoFit/>
          </a:bodyPr>
          <a:lstStyle/>
          <a:p>
            <a:pPr>
              <a:lnSpc>
                <a:spcPts val="4348"/>
              </a:lnSpc>
            </a:pPr>
            <a:r>
              <a:rPr lang="en-US" sz="3106">
                <a:solidFill>
                  <a:srgbClr val="000000"/>
                </a:solidFill>
                <a:latin typeface="Montserrat"/>
              </a:rPr>
              <a:t>Cho phép người dùng:</a:t>
            </a:r>
            <a:r>
              <a:rPr lang="en-US" sz="3106">
                <a:solidFill>
                  <a:srgbClr val="000000"/>
                </a:solidFill>
                <a:latin typeface="Arimo"/>
              </a:rPr>
              <a:t> </a:t>
            </a:r>
          </a:p>
          <a:p>
            <a:pPr>
              <a:lnSpc>
                <a:spcPts val="4348"/>
              </a:lnSpc>
            </a:pPr>
            <a:r>
              <a:rPr lang="en-US" sz="3106">
                <a:solidFill>
                  <a:srgbClr val="000000"/>
                </a:solidFill>
                <a:latin typeface="Arimo"/>
              </a:rPr>
              <a:t>+ Chọn địa chỉ giao hàng</a:t>
            </a:r>
          </a:p>
          <a:p>
            <a:pPr>
              <a:lnSpc>
                <a:spcPts val="4348"/>
              </a:lnSpc>
            </a:pPr>
            <a:r>
              <a:rPr lang="en-US" sz="3106">
                <a:solidFill>
                  <a:srgbClr val="000000"/>
                </a:solidFill>
                <a:latin typeface="Montserrat"/>
              </a:rPr>
              <a:t>+ Thêm sản phẩm vào đơn</a:t>
            </a:r>
          </a:p>
          <a:p>
            <a:pPr>
              <a:lnSpc>
                <a:spcPts val="4348"/>
              </a:lnSpc>
            </a:pPr>
            <a:r>
              <a:rPr lang="en-US" sz="3106">
                <a:solidFill>
                  <a:srgbClr val="000000"/>
                </a:solidFill>
                <a:latin typeface="Montserrat"/>
              </a:rPr>
              <a:t>+ Ghi chú</a:t>
            </a:r>
          </a:p>
          <a:p>
            <a:pPr>
              <a:lnSpc>
                <a:spcPts val="4348"/>
              </a:lnSpc>
            </a:pPr>
            <a:r>
              <a:rPr lang="en-US" sz="3106">
                <a:solidFill>
                  <a:srgbClr val="000000"/>
                </a:solidFill>
                <a:latin typeface="Montserrat"/>
              </a:rPr>
              <a:t>+ Đặt hàng</a:t>
            </a:r>
          </a:p>
          <a:p>
            <a:pPr>
              <a:lnSpc>
                <a:spcPts val="4348"/>
              </a:lnSpc>
              <a:spcBef>
                <a:spcPct val="0"/>
              </a:spcBef>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661193" y="0"/>
            <a:ext cx="3626807" cy="3821044"/>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0">
            <a:off x="0" y="6465956"/>
            <a:ext cx="3626807" cy="3821044"/>
          </a:xfrm>
          <a:prstGeom prst="rect">
            <a:avLst/>
          </a:prstGeom>
        </p:spPr>
      </p:pic>
      <p:sp>
        <p:nvSpPr>
          <p:cNvPr name="TextBox 4" id="4"/>
          <p:cNvSpPr txBox="true"/>
          <p:nvPr/>
        </p:nvSpPr>
        <p:spPr>
          <a:xfrm rot="0">
            <a:off x="2592349" y="4119448"/>
            <a:ext cx="13103303" cy="1741948"/>
          </a:xfrm>
          <a:prstGeom prst="rect">
            <a:avLst/>
          </a:prstGeom>
        </p:spPr>
        <p:txBody>
          <a:bodyPr anchor="t" rtlCol="false" tIns="0" lIns="0" bIns="0" rIns="0">
            <a:spAutoFit/>
          </a:bodyPr>
          <a:lstStyle/>
          <a:p>
            <a:pPr algn="ctr">
              <a:lnSpc>
                <a:spcPts val="14232"/>
              </a:lnSpc>
              <a:spcBef>
                <a:spcPct val="0"/>
              </a:spcBef>
            </a:pPr>
            <a:r>
              <a:rPr lang="en-US" sz="10166">
                <a:solidFill>
                  <a:srgbClr val="1E5A66"/>
                </a:solidFill>
                <a:latin typeface="Montserrat Classic Bold"/>
              </a:rPr>
              <a:t>KẾT LUẬN</a:t>
            </a:r>
          </a:p>
        </p:txBody>
      </p:sp>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028700" y="904875"/>
            <a:ext cx="1601268" cy="883291"/>
          </a:xfrm>
          <a:prstGeom prst="rect">
            <a:avLst/>
          </a:prstGeom>
        </p:spPr>
      </p:pic>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0">
            <a:off x="2036208" y="1335999"/>
            <a:ext cx="7284953" cy="1400419"/>
            <a:chOff x="0" y="0"/>
            <a:chExt cx="2320054" cy="445994"/>
          </a:xfrm>
        </p:grpSpPr>
        <p:sp>
          <p:nvSpPr>
            <p:cNvPr name="Freeform 3" id="3"/>
            <p:cNvSpPr/>
            <p:nvPr/>
          </p:nvSpPr>
          <p:spPr>
            <a:xfrm>
              <a:off x="0" y="0"/>
              <a:ext cx="2320054" cy="445994"/>
            </a:xfrm>
            <a:custGeom>
              <a:avLst/>
              <a:gdLst/>
              <a:ahLst/>
              <a:cxnLst/>
              <a:rect r="r" b="b" t="t" l="l"/>
              <a:pathLst>
                <a:path h="445994" w="2320054">
                  <a:moveTo>
                    <a:pt x="49948" y="0"/>
                  </a:moveTo>
                  <a:lnTo>
                    <a:pt x="2270106" y="0"/>
                  </a:lnTo>
                  <a:cubicBezTo>
                    <a:pt x="2297692" y="0"/>
                    <a:pt x="2320054" y="22363"/>
                    <a:pt x="2320054" y="49948"/>
                  </a:cubicBezTo>
                  <a:lnTo>
                    <a:pt x="2320054" y="396046"/>
                  </a:lnTo>
                  <a:cubicBezTo>
                    <a:pt x="2320054" y="409293"/>
                    <a:pt x="2314792" y="421998"/>
                    <a:pt x="2305425" y="431365"/>
                  </a:cubicBezTo>
                  <a:cubicBezTo>
                    <a:pt x="2296058" y="440732"/>
                    <a:pt x="2283353" y="445994"/>
                    <a:pt x="2270106" y="445994"/>
                  </a:cubicBezTo>
                  <a:lnTo>
                    <a:pt x="49948" y="445994"/>
                  </a:lnTo>
                  <a:cubicBezTo>
                    <a:pt x="36701" y="445994"/>
                    <a:pt x="23997" y="440732"/>
                    <a:pt x="14629" y="431365"/>
                  </a:cubicBezTo>
                  <a:cubicBezTo>
                    <a:pt x="5262" y="421998"/>
                    <a:pt x="0" y="409293"/>
                    <a:pt x="0" y="396046"/>
                  </a:cubicBezTo>
                  <a:lnTo>
                    <a:pt x="0" y="49948"/>
                  </a:lnTo>
                  <a:cubicBezTo>
                    <a:pt x="0" y="36701"/>
                    <a:pt x="5262" y="23997"/>
                    <a:pt x="14629" y="14629"/>
                  </a:cubicBezTo>
                  <a:cubicBezTo>
                    <a:pt x="23997" y="5262"/>
                    <a:pt x="36701" y="0"/>
                    <a:pt x="49948" y="0"/>
                  </a:cubicBezTo>
                  <a:close/>
                </a:path>
              </a:pathLst>
            </a:custGeom>
            <a:solidFill>
              <a:srgbClr val="1E5A66"/>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298636" y="1456587"/>
            <a:ext cx="7022526" cy="1043670"/>
          </a:xfrm>
          <a:prstGeom prst="rect">
            <a:avLst/>
          </a:prstGeom>
        </p:spPr>
        <p:txBody>
          <a:bodyPr anchor="t" rtlCol="false" tIns="0" lIns="0" bIns="0" rIns="0">
            <a:spAutoFit/>
          </a:bodyPr>
          <a:lstStyle/>
          <a:p>
            <a:pPr algn="ctr">
              <a:lnSpc>
                <a:spcPts val="8620"/>
              </a:lnSpc>
              <a:spcBef>
                <a:spcPct val="0"/>
              </a:spcBef>
            </a:pPr>
            <a:r>
              <a:rPr lang="en-US" sz="6157">
                <a:solidFill>
                  <a:srgbClr val="FFFFFF"/>
                </a:solidFill>
                <a:latin typeface="Noto Sans Bold"/>
              </a:rPr>
              <a:t>Ưu điểm</a:t>
            </a:r>
          </a:p>
        </p:txBody>
      </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700000">
            <a:off x="1323792" y="1323792"/>
            <a:ext cx="1424832" cy="1424832"/>
          </a:xfrm>
          <a:prstGeom prst="rect">
            <a:avLst/>
          </a:prstGeom>
        </p:spPr>
      </p:pic>
      <p:grpSp>
        <p:nvGrpSpPr>
          <p:cNvPr name="Group 7" id="7"/>
          <p:cNvGrpSpPr/>
          <p:nvPr/>
        </p:nvGrpSpPr>
        <p:grpSpPr>
          <a:xfrm rot="0">
            <a:off x="1666221" y="3664184"/>
            <a:ext cx="11959353" cy="4924761"/>
            <a:chOff x="0" y="0"/>
            <a:chExt cx="3149788" cy="1297056"/>
          </a:xfrm>
        </p:grpSpPr>
        <p:sp>
          <p:nvSpPr>
            <p:cNvPr name="Freeform 8" id="8"/>
            <p:cNvSpPr/>
            <p:nvPr/>
          </p:nvSpPr>
          <p:spPr>
            <a:xfrm>
              <a:off x="0" y="0"/>
              <a:ext cx="3149788" cy="1297056"/>
            </a:xfrm>
            <a:custGeom>
              <a:avLst/>
              <a:gdLst/>
              <a:ahLst/>
              <a:cxnLst/>
              <a:rect r="r" b="b" t="t" l="l"/>
              <a:pathLst>
                <a:path h="1297056" w="3149788">
                  <a:moveTo>
                    <a:pt x="41431" y="0"/>
                  </a:moveTo>
                  <a:lnTo>
                    <a:pt x="3108358" y="0"/>
                  </a:lnTo>
                  <a:cubicBezTo>
                    <a:pt x="3131239" y="0"/>
                    <a:pt x="3149788" y="18549"/>
                    <a:pt x="3149788" y="41431"/>
                  </a:cubicBezTo>
                  <a:lnTo>
                    <a:pt x="3149788" y="1255626"/>
                  </a:lnTo>
                  <a:cubicBezTo>
                    <a:pt x="3149788" y="1266614"/>
                    <a:pt x="3145423" y="1277152"/>
                    <a:pt x="3137654" y="1284922"/>
                  </a:cubicBezTo>
                  <a:cubicBezTo>
                    <a:pt x="3129884" y="1292692"/>
                    <a:pt x="3119346" y="1297056"/>
                    <a:pt x="3108358" y="1297056"/>
                  </a:cubicBezTo>
                  <a:lnTo>
                    <a:pt x="41431" y="1297056"/>
                  </a:lnTo>
                  <a:cubicBezTo>
                    <a:pt x="18549" y="1297056"/>
                    <a:pt x="0" y="1278507"/>
                    <a:pt x="0" y="1255626"/>
                  </a:cubicBezTo>
                  <a:lnTo>
                    <a:pt x="0" y="41431"/>
                  </a:lnTo>
                  <a:cubicBezTo>
                    <a:pt x="0" y="18549"/>
                    <a:pt x="18549" y="0"/>
                    <a:pt x="41431" y="0"/>
                  </a:cubicBezTo>
                  <a:close/>
                </a:path>
              </a:pathLst>
            </a:custGeom>
            <a:solidFill>
              <a:srgbClr val="ECECEC"/>
            </a:solidFill>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pic>
        <p:nvPicPr>
          <p:cNvPr name="Picture 10" id="10"/>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3731408">
            <a:off x="12716180" y="3543496"/>
            <a:ext cx="5328470" cy="5288506"/>
          </a:xfrm>
          <a:prstGeom prst="rect">
            <a:avLst/>
          </a:prstGeom>
        </p:spPr>
      </p:pic>
      <p:grpSp>
        <p:nvGrpSpPr>
          <p:cNvPr name="Group 11" id="11"/>
          <p:cNvGrpSpPr/>
          <p:nvPr/>
        </p:nvGrpSpPr>
        <p:grpSpPr>
          <a:xfrm rot="0">
            <a:off x="12863291" y="3676243"/>
            <a:ext cx="4396009" cy="4396009"/>
            <a:chOff x="0" y="0"/>
            <a:chExt cx="812800" cy="812800"/>
          </a:xfrm>
        </p:grpSpPr>
        <p:sp>
          <p:nvSpPr>
            <p:cNvPr name="Freeform 12" id="12"/>
            <p:cNvSpPr/>
            <p:nvPr/>
          </p:nvSpPr>
          <p:spPr>
            <a:xfrm>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E5A66"/>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pic>
        <p:nvPicPr>
          <p:cNvPr name="Picture 14" id="1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3625574" y="4700545"/>
            <a:ext cx="2871443" cy="2347405"/>
          </a:xfrm>
          <a:prstGeom prst="rect">
            <a:avLst/>
          </a:prstGeom>
        </p:spPr>
      </p:pic>
      <p:sp>
        <p:nvSpPr>
          <p:cNvPr name="TextBox 15" id="15"/>
          <p:cNvSpPr txBox="true"/>
          <p:nvPr/>
        </p:nvSpPr>
        <p:spPr>
          <a:xfrm rot="0">
            <a:off x="2356737" y="3905125"/>
            <a:ext cx="9825071" cy="4376741"/>
          </a:xfrm>
          <a:prstGeom prst="rect">
            <a:avLst/>
          </a:prstGeom>
        </p:spPr>
        <p:txBody>
          <a:bodyPr anchor="t" rtlCol="false" tIns="0" lIns="0" bIns="0" rIns="0">
            <a:spAutoFit/>
          </a:bodyPr>
          <a:lstStyle/>
          <a:p>
            <a:pPr marL="769118" indent="-384559" lvl="1">
              <a:lnSpc>
                <a:spcPts val="4987"/>
              </a:lnSpc>
              <a:buFont typeface="Arial"/>
              <a:buChar char="•"/>
            </a:pPr>
            <a:r>
              <a:rPr lang="en-US" sz="3562">
                <a:solidFill>
                  <a:srgbClr val="000000"/>
                </a:solidFill>
                <a:latin typeface="Montserrat"/>
              </a:rPr>
              <a:t>Giao diện ưa nhìn thân thiện với người dùng.</a:t>
            </a:r>
          </a:p>
          <a:p>
            <a:pPr marL="769118" indent="-384559" lvl="1">
              <a:lnSpc>
                <a:spcPts val="4987"/>
              </a:lnSpc>
              <a:buFont typeface="Arial"/>
              <a:buChar char="•"/>
            </a:pPr>
            <a:r>
              <a:rPr lang="en-US" sz="3562">
                <a:solidFill>
                  <a:srgbClr val="000000"/>
                </a:solidFill>
                <a:latin typeface="Arimo"/>
              </a:rPr>
              <a:t>Dễ dàng sử dụng, có thêm thay đổi ngôn ngữ sang quốc tế.</a:t>
            </a:r>
          </a:p>
          <a:p>
            <a:pPr marL="769118" indent="-384559" lvl="1">
              <a:lnSpc>
                <a:spcPts val="4987"/>
              </a:lnSpc>
              <a:buFont typeface="Arial"/>
              <a:buChar char="•"/>
            </a:pPr>
            <a:r>
              <a:rPr lang="en-US" sz="3562">
                <a:solidFill>
                  <a:srgbClr val="000000"/>
                </a:solidFill>
                <a:latin typeface="Arimo"/>
              </a:rPr>
              <a:t>Đáp ứng đầy đủ chức năng của ứng dụng đặt thức uống.</a:t>
            </a:r>
          </a:p>
          <a:p>
            <a:pPr marL="769118" indent="-384559" lvl="1">
              <a:lnSpc>
                <a:spcPts val="4987"/>
              </a:lnSpc>
              <a:buFont typeface="Arial"/>
              <a:buChar char="•"/>
            </a:pPr>
            <a:r>
              <a:rPr lang="en-US" sz="3562">
                <a:solidFill>
                  <a:srgbClr val="000000"/>
                </a:solidFill>
                <a:latin typeface="Arimo"/>
              </a:rPr>
              <a:t>Vận dụng đầy đủ các kiến thức đã học.</a:t>
            </a:r>
          </a:p>
        </p:txBody>
      </p:sp>
      <p:pic>
        <p:nvPicPr>
          <p:cNvPr name="Picture 16" id="16"/>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6390186" y="0"/>
            <a:ext cx="1897814" cy="1999452"/>
          </a:xfrm>
          <a:prstGeom prst="rect">
            <a:avLst/>
          </a:prstGeom>
        </p:spPr>
      </p:pic>
      <p:pic>
        <p:nvPicPr>
          <p:cNvPr name="Picture 17" id="17"/>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2700000">
            <a:off x="1469691" y="1469691"/>
            <a:ext cx="1133035" cy="1133035"/>
          </a:xfrm>
          <a:prstGeom prst="rect">
            <a:avLst/>
          </a:prstGeom>
        </p:spPr>
      </p:pic>
      <p:sp>
        <p:nvSpPr>
          <p:cNvPr name="TextBox 18" id="18"/>
          <p:cNvSpPr txBox="true"/>
          <p:nvPr/>
        </p:nvSpPr>
        <p:spPr>
          <a:xfrm rot="0">
            <a:off x="1538519" y="1415464"/>
            <a:ext cx="995380" cy="1113807"/>
          </a:xfrm>
          <a:prstGeom prst="rect">
            <a:avLst/>
          </a:prstGeom>
        </p:spPr>
        <p:txBody>
          <a:bodyPr anchor="t" rtlCol="false" tIns="0" lIns="0" bIns="0" rIns="0">
            <a:spAutoFit/>
          </a:bodyPr>
          <a:lstStyle/>
          <a:p>
            <a:pPr algn="ctr">
              <a:lnSpc>
                <a:spcPts val="9030"/>
              </a:lnSpc>
              <a:spcBef>
                <a:spcPct val="0"/>
              </a:spcBef>
            </a:pPr>
            <a:r>
              <a:rPr lang="en-US" sz="6450">
                <a:solidFill>
                  <a:srgbClr val="FFFFFF"/>
                </a:solidFill>
                <a:latin typeface="Open Sans Bold"/>
              </a:rPr>
              <a:t>1</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700000">
            <a:off x="2088957" y="3835327"/>
            <a:ext cx="951210" cy="951210"/>
          </a:xfrm>
          <a:prstGeom prst="rect">
            <a:avLst/>
          </a:prstGeom>
        </p:spPr>
      </p:pic>
      <p:grpSp>
        <p:nvGrpSpPr>
          <p:cNvPr name="Group 3" id="3"/>
          <p:cNvGrpSpPr/>
          <p:nvPr/>
        </p:nvGrpSpPr>
        <p:grpSpPr>
          <a:xfrm rot="0">
            <a:off x="1891955" y="4389180"/>
            <a:ext cx="569313" cy="569313"/>
            <a:chOff x="0" y="0"/>
            <a:chExt cx="812800" cy="812800"/>
          </a:xfrm>
        </p:grpSpPr>
        <p:sp>
          <p:nvSpPr>
            <p:cNvPr name="Freeform 4" id="4"/>
            <p:cNvSpPr/>
            <p:nvPr/>
          </p:nvSpPr>
          <p:spPr>
            <a:xfrm>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59995"/>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2232307" y="3909351"/>
            <a:ext cx="664510" cy="730747"/>
          </a:xfrm>
          <a:prstGeom prst="rect">
            <a:avLst/>
          </a:prstGeom>
        </p:spPr>
        <p:txBody>
          <a:bodyPr anchor="t" rtlCol="false" tIns="0" lIns="0" bIns="0" rIns="0">
            <a:spAutoFit/>
          </a:bodyPr>
          <a:lstStyle/>
          <a:p>
            <a:pPr algn="ctr">
              <a:lnSpc>
                <a:spcPts val="6028"/>
              </a:lnSpc>
              <a:spcBef>
                <a:spcPct val="0"/>
              </a:spcBef>
            </a:pPr>
            <a:r>
              <a:rPr lang="en-US" sz="4306">
                <a:solidFill>
                  <a:srgbClr val="FFFFFF"/>
                </a:solidFill>
                <a:latin typeface="Open Sans Bold"/>
              </a:rPr>
              <a:t>1</a:t>
            </a:r>
          </a:p>
        </p:txBody>
      </p:sp>
      <p:sp>
        <p:nvSpPr>
          <p:cNvPr name="TextBox 7" id="7"/>
          <p:cNvSpPr txBox="true"/>
          <p:nvPr/>
        </p:nvSpPr>
        <p:spPr>
          <a:xfrm rot="0">
            <a:off x="3390777" y="3899826"/>
            <a:ext cx="4948155" cy="738302"/>
          </a:xfrm>
          <a:prstGeom prst="rect">
            <a:avLst/>
          </a:prstGeom>
        </p:spPr>
        <p:txBody>
          <a:bodyPr anchor="t" rtlCol="false" tIns="0" lIns="0" bIns="0" rIns="0">
            <a:spAutoFit/>
          </a:bodyPr>
          <a:lstStyle/>
          <a:p>
            <a:pPr>
              <a:lnSpc>
                <a:spcPts val="6028"/>
              </a:lnSpc>
              <a:spcBef>
                <a:spcPct val="0"/>
              </a:spcBef>
            </a:pPr>
            <a:r>
              <a:rPr lang="en-US" sz="4306">
                <a:solidFill>
                  <a:srgbClr val="000000"/>
                </a:solidFill>
                <a:latin typeface="Montserrat Classic"/>
              </a:rPr>
              <a:t>Giới thiệu chủ đề</a:t>
            </a:r>
          </a:p>
        </p:txBody>
      </p:sp>
      <p:sp>
        <p:nvSpPr>
          <p:cNvPr name="TextBox 8" id="8"/>
          <p:cNvSpPr txBox="true"/>
          <p:nvPr/>
        </p:nvSpPr>
        <p:spPr>
          <a:xfrm rot="0">
            <a:off x="3390777" y="6485215"/>
            <a:ext cx="6064199" cy="738302"/>
          </a:xfrm>
          <a:prstGeom prst="rect">
            <a:avLst/>
          </a:prstGeom>
        </p:spPr>
        <p:txBody>
          <a:bodyPr anchor="t" rtlCol="false" tIns="0" lIns="0" bIns="0" rIns="0">
            <a:spAutoFit/>
          </a:bodyPr>
          <a:lstStyle/>
          <a:p>
            <a:pPr>
              <a:lnSpc>
                <a:spcPts val="6028"/>
              </a:lnSpc>
              <a:spcBef>
                <a:spcPct val="0"/>
              </a:spcBef>
            </a:pPr>
            <a:r>
              <a:rPr lang="en-US" sz="4306">
                <a:solidFill>
                  <a:srgbClr val="000000"/>
                </a:solidFill>
                <a:latin typeface="Montserrat Classic"/>
              </a:rPr>
              <a:t>Giới thiệu công nghệ</a:t>
            </a:r>
          </a:p>
        </p:txBody>
      </p:sp>
      <p:sp>
        <p:nvSpPr>
          <p:cNvPr name="TextBox 9" id="9"/>
          <p:cNvSpPr txBox="true"/>
          <p:nvPr/>
        </p:nvSpPr>
        <p:spPr>
          <a:xfrm rot="0">
            <a:off x="11447890" y="3899826"/>
            <a:ext cx="5811410" cy="738302"/>
          </a:xfrm>
          <a:prstGeom prst="rect">
            <a:avLst/>
          </a:prstGeom>
        </p:spPr>
        <p:txBody>
          <a:bodyPr anchor="t" rtlCol="false" tIns="0" lIns="0" bIns="0" rIns="0">
            <a:spAutoFit/>
          </a:bodyPr>
          <a:lstStyle/>
          <a:p>
            <a:pPr>
              <a:lnSpc>
                <a:spcPts val="6028"/>
              </a:lnSpc>
              <a:spcBef>
                <a:spcPct val="0"/>
              </a:spcBef>
            </a:pPr>
            <a:r>
              <a:rPr lang="en-US" sz="4306">
                <a:solidFill>
                  <a:srgbClr val="000000"/>
                </a:solidFill>
                <a:latin typeface="Montserrat Classic"/>
              </a:rPr>
              <a:t>Giới thiệu chức năng</a:t>
            </a:r>
          </a:p>
        </p:txBody>
      </p:sp>
      <p:sp>
        <p:nvSpPr>
          <p:cNvPr name="TextBox 10" id="10"/>
          <p:cNvSpPr txBox="true"/>
          <p:nvPr/>
        </p:nvSpPr>
        <p:spPr>
          <a:xfrm rot="0">
            <a:off x="11447890" y="6485215"/>
            <a:ext cx="4948155" cy="738302"/>
          </a:xfrm>
          <a:prstGeom prst="rect">
            <a:avLst/>
          </a:prstGeom>
        </p:spPr>
        <p:txBody>
          <a:bodyPr anchor="t" rtlCol="false" tIns="0" lIns="0" bIns="0" rIns="0">
            <a:spAutoFit/>
          </a:bodyPr>
          <a:lstStyle/>
          <a:p>
            <a:pPr>
              <a:lnSpc>
                <a:spcPts val="6028"/>
              </a:lnSpc>
              <a:spcBef>
                <a:spcPct val="0"/>
              </a:spcBef>
            </a:pPr>
            <a:r>
              <a:rPr lang="en-US" sz="4306">
                <a:solidFill>
                  <a:srgbClr val="000000"/>
                </a:solidFill>
                <a:latin typeface="Montserrat Classic"/>
              </a:rPr>
              <a:t>Kết luận</a:t>
            </a:r>
          </a:p>
        </p:txBody>
      </p:sp>
      <p:pic>
        <p:nvPicPr>
          <p:cNvPr name="Picture 11" id="1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700000">
            <a:off x="2088957" y="6418791"/>
            <a:ext cx="951210" cy="951210"/>
          </a:xfrm>
          <a:prstGeom prst="rect">
            <a:avLst/>
          </a:prstGeom>
        </p:spPr>
      </p:pic>
      <p:grpSp>
        <p:nvGrpSpPr>
          <p:cNvPr name="Group 12" id="12"/>
          <p:cNvGrpSpPr/>
          <p:nvPr/>
        </p:nvGrpSpPr>
        <p:grpSpPr>
          <a:xfrm rot="0">
            <a:off x="2081525" y="7218584"/>
            <a:ext cx="569313" cy="569313"/>
            <a:chOff x="0" y="0"/>
            <a:chExt cx="812800" cy="812800"/>
          </a:xfrm>
        </p:grpSpPr>
        <p:sp>
          <p:nvSpPr>
            <p:cNvPr name="Freeform 13" id="13"/>
            <p:cNvSpPr/>
            <p:nvPr/>
          </p:nvSpPr>
          <p:spPr>
            <a:xfrm>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59995"/>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15" id="15"/>
          <p:cNvSpPr txBox="true"/>
          <p:nvPr/>
        </p:nvSpPr>
        <p:spPr>
          <a:xfrm rot="0">
            <a:off x="2232307" y="6492815"/>
            <a:ext cx="664510" cy="730747"/>
          </a:xfrm>
          <a:prstGeom prst="rect">
            <a:avLst/>
          </a:prstGeom>
        </p:spPr>
        <p:txBody>
          <a:bodyPr anchor="t" rtlCol="false" tIns="0" lIns="0" bIns="0" rIns="0">
            <a:spAutoFit/>
          </a:bodyPr>
          <a:lstStyle/>
          <a:p>
            <a:pPr algn="ctr">
              <a:lnSpc>
                <a:spcPts val="6028"/>
              </a:lnSpc>
              <a:spcBef>
                <a:spcPct val="0"/>
              </a:spcBef>
            </a:pPr>
            <a:r>
              <a:rPr lang="en-US" sz="4306">
                <a:solidFill>
                  <a:srgbClr val="FFFFFF"/>
                </a:solidFill>
                <a:latin typeface="Open Sans Bold"/>
              </a:rPr>
              <a:t>2</a:t>
            </a:r>
          </a:p>
        </p:txBody>
      </p:sp>
      <p:pic>
        <p:nvPicPr>
          <p:cNvPr name="Picture 16" id="1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700000">
            <a:off x="10147278" y="3835327"/>
            <a:ext cx="951210" cy="951210"/>
          </a:xfrm>
          <a:prstGeom prst="rect">
            <a:avLst/>
          </a:prstGeom>
        </p:spPr>
      </p:pic>
      <p:grpSp>
        <p:nvGrpSpPr>
          <p:cNvPr name="Group 17" id="17"/>
          <p:cNvGrpSpPr/>
          <p:nvPr/>
        </p:nvGrpSpPr>
        <p:grpSpPr>
          <a:xfrm rot="0">
            <a:off x="9950276" y="4389180"/>
            <a:ext cx="569313" cy="569313"/>
            <a:chOff x="0" y="0"/>
            <a:chExt cx="812800" cy="812800"/>
          </a:xfrm>
        </p:grpSpPr>
        <p:sp>
          <p:nvSpPr>
            <p:cNvPr name="Freeform 18" id="18"/>
            <p:cNvSpPr/>
            <p:nvPr/>
          </p:nvSpPr>
          <p:spPr>
            <a:xfrm>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59995"/>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10290628" y="3909351"/>
            <a:ext cx="664510" cy="730747"/>
          </a:xfrm>
          <a:prstGeom prst="rect">
            <a:avLst/>
          </a:prstGeom>
        </p:spPr>
        <p:txBody>
          <a:bodyPr anchor="t" rtlCol="false" tIns="0" lIns="0" bIns="0" rIns="0">
            <a:spAutoFit/>
          </a:bodyPr>
          <a:lstStyle/>
          <a:p>
            <a:pPr algn="ctr">
              <a:lnSpc>
                <a:spcPts val="6028"/>
              </a:lnSpc>
              <a:spcBef>
                <a:spcPct val="0"/>
              </a:spcBef>
            </a:pPr>
            <a:r>
              <a:rPr lang="en-US" sz="4306">
                <a:solidFill>
                  <a:srgbClr val="FFFFFF"/>
                </a:solidFill>
                <a:latin typeface="Open Sans Bold"/>
              </a:rPr>
              <a:t>3</a:t>
            </a:r>
          </a:p>
        </p:txBody>
      </p:sp>
      <p:pic>
        <p:nvPicPr>
          <p:cNvPr name="Picture 21" id="2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700000">
            <a:off x="10147278" y="6418791"/>
            <a:ext cx="951210" cy="951210"/>
          </a:xfrm>
          <a:prstGeom prst="rect">
            <a:avLst/>
          </a:prstGeom>
        </p:spPr>
      </p:pic>
      <p:grpSp>
        <p:nvGrpSpPr>
          <p:cNvPr name="Group 22" id="22"/>
          <p:cNvGrpSpPr/>
          <p:nvPr/>
        </p:nvGrpSpPr>
        <p:grpSpPr>
          <a:xfrm rot="0">
            <a:off x="10139846" y="7218584"/>
            <a:ext cx="569313" cy="569313"/>
            <a:chOff x="0" y="0"/>
            <a:chExt cx="812800" cy="812800"/>
          </a:xfrm>
        </p:grpSpPr>
        <p:sp>
          <p:nvSpPr>
            <p:cNvPr name="Freeform 23" id="23"/>
            <p:cNvSpPr/>
            <p:nvPr/>
          </p:nvSpPr>
          <p:spPr>
            <a:xfrm>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59995"/>
            </a:soli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25" id="25"/>
          <p:cNvSpPr txBox="true"/>
          <p:nvPr/>
        </p:nvSpPr>
        <p:spPr>
          <a:xfrm rot="0">
            <a:off x="10290628" y="6492815"/>
            <a:ext cx="664510" cy="730747"/>
          </a:xfrm>
          <a:prstGeom prst="rect">
            <a:avLst/>
          </a:prstGeom>
        </p:spPr>
        <p:txBody>
          <a:bodyPr anchor="t" rtlCol="false" tIns="0" lIns="0" bIns="0" rIns="0">
            <a:spAutoFit/>
          </a:bodyPr>
          <a:lstStyle/>
          <a:p>
            <a:pPr algn="ctr">
              <a:lnSpc>
                <a:spcPts val="6028"/>
              </a:lnSpc>
              <a:spcBef>
                <a:spcPct val="0"/>
              </a:spcBef>
            </a:pPr>
            <a:r>
              <a:rPr lang="en-US" sz="4306">
                <a:solidFill>
                  <a:srgbClr val="FFFFFF"/>
                </a:solidFill>
                <a:latin typeface="Open Sans Bold"/>
              </a:rPr>
              <a:t>4</a:t>
            </a:r>
          </a:p>
        </p:txBody>
      </p:sp>
      <p:pic>
        <p:nvPicPr>
          <p:cNvPr name="Picture 26" id="2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5657932" y="-48838"/>
            <a:ext cx="2630068" cy="2770923"/>
          </a:xfrm>
          <a:prstGeom prst="rect">
            <a:avLst/>
          </a:prstGeom>
        </p:spPr>
      </p:pic>
      <p:pic>
        <p:nvPicPr>
          <p:cNvPr name="Picture 27" id="2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true" rot="0">
            <a:off x="0" y="7516077"/>
            <a:ext cx="2630068" cy="2770923"/>
          </a:xfrm>
          <a:prstGeom prst="rect">
            <a:avLst/>
          </a:prstGeom>
        </p:spPr>
      </p:pic>
      <p:grpSp>
        <p:nvGrpSpPr>
          <p:cNvPr name="Group 28" id="28"/>
          <p:cNvGrpSpPr/>
          <p:nvPr/>
        </p:nvGrpSpPr>
        <p:grpSpPr>
          <a:xfrm rot="0">
            <a:off x="-925966" y="1052597"/>
            <a:ext cx="8327801" cy="1400419"/>
            <a:chOff x="0" y="0"/>
            <a:chExt cx="2652172" cy="445994"/>
          </a:xfrm>
        </p:grpSpPr>
        <p:sp>
          <p:nvSpPr>
            <p:cNvPr name="Freeform 29" id="29"/>
            <p:cNvSpPr/>
            <p:nvPr/>
          </p:nvSpPr>
          <p:spPr>
            <a:xfrm>
              <a:off x="0" y="0"/>
              <a:ext cx="2652172" cy="445994"/>
            </a:xfrm>
            <a:custGeom>
              <a:avLst/>
              <a:gdLst/>
              <a:ahLst/>
              <a:cxnLst/>
              <a:rect r="r" b="b" t="t" l="l"/>
              <a:pathLst>
                <a:path h="445994" w="2652172">
                  <a:moveTo>
                    <a:pt x="43693" y="0"/>
                  </a:moveTo>
                  <a:lnTo>
                    <a:pt x="2608479" y="0"/>
                  </a:lnTo>
                  <a:cubicBezTo>
                    <a:pt x="2620067" y="0"/>
                    <a:pt x="2631180" y="4603"/>
                    <a:pt x="2639375" y="12798"/>
                  </a:cubicBezTo>
                  <a:cubicBezTo>
                    <a:pt x="2647569" y="20992"/>
                    <a:pt x="2652172" y="32105"/>
                    <a:pt x="2652172" y="43693"/>
                  </a:cubicBezTo>
                  <a:lnTo>
                    <a:pt x="2652172" y="402301"/>
                  </a:lnTo>
                  <a:cubicBezTo>
                    <a:pt x="2652172" y="426432"/>
                    <a:pt x="2632610" y="445994"/>
                    <a:pt x="2608479" y="445994"/>
                  </a:cubicBezTo>
                  <a:lnTo>
                    <a:pt x="43693" y="445994"/>
                  </a:lnTo>
                  <a:cubicBezTo>
                    <a:pt x="32105" y="445994"/>
                    <a:pt x="20992" y="441391"/>
                    <a:pt x="12798" y="433197"/>
                  </a:cubicBezTo>
                  <a:cubicBezTo>
                    <a:pt x="4603" y="425003"/>
                    <a:pt x="0" y="413889"/>
                    <a:pt x="0" y="402301"/>
                  </a:cubicBezTo>
                  <a:lnTo>
                    <a:pt x="0" y="43693"/>
                  </a:lnTo>
                  <a:cubicBezTo>
                    <a:pt x="0" y="19562"/>
                    <a:pt x="19562" y="0"/>
                    <a:pt x="43693" y="0"/>
                  </a:cubicBezTo>
                  <a:close/>
                </a:path>
              </a:pathLst>
            </a:custGeom>
            <a:solidFill>
              <a:srgbClr val="059995"/>
            </a:solidFill>
          </p:spPr>
        </p:sp>
        <p:sp>
          <p:nvSpPr>
            <p:cNvPr name="TextBox 30" id="3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31" id="31"/>
          <p:cNvGrpSpPr/>
          <p:nvPr/>
        </p:nvGrpSpPr>
        <p:grpSpPr>
          <a:xfrm rot="0">
            <a:off x="441132" y="1431873"/>
            <a:ext cx="8674293" cy="1400419"/>
            <a:chOff x="0" y="0"/>
            <a:chExt cx="2762520" cy="445994"/>
          </a:xfrm>
        </p:grpSpPr>
        <p:sp>
          <p:nvSpPr>
            <p:cNvPr name="Freeform 32" id="32"/>
            <p:cNvSpPr/>
            <p:nvPr/>
          </p:nvSpPr>
          <p:spPr>
            <a:xfrm>
              <a:off x="0" y="0"/>
              <a:ext cx="2762520" cy="445994"/>
            </a:xfrm>
            <a:custGeom>
              <a:avLst/>
              <a:gdLst/>
              <a:ahLst/>
              <a:cxnLst/>
              <a:rect r="r" b="b" t="t" l="l"/>
              <a:pathLst>
                <a:path h="445994" w="2762520">
                  <a:moveTo>
                    <a:pt x="41948" y="0"/>
                  </a:moveTo>
                  <a:lnTo>
                    <a:pt x="2720572" y="0"/>
                  </a:lnTo>
                  <a:cubicBezTo>
                    <a:pt x="2731697" y="0"/>
                    <a:pt x="2742367" y="4420"/>
                    <a:pt x="2750234" y="12286"/>
                  </a:cubicBezTo>
                  <a:cubicBezTo>
                    <a:pt x="2758100" y="20153"/>
                    <a:pt x="2762520" y="30823"/>
                    <a:pt x="2762520" y="41948"/>
                  </a:cubicBezTo>
                  <a:lnTo>
                    <a:pt x="2762520" y="404046"/>
                  </a:lnTo>
                  <a:cubicBezTo>
                    <a:pt x="2762520" y="415172"/>
                    <a:pt x="2758100" y="425841"/>
                    <a:pt x="2750234" y="433708"/>
                  </a:cubicBezTo>
                  <a:cubicBezTo>
                    <a:pt x="2742367" y="441575"/>
                    <a:pt x="2731697" y="445994"/>
                    <a:pt x="2720572" y="445994"/>
                  </a:cubicBezTo>
                  <a:lnTo>
                    <a:pt x="41948" y="445994"/>
                  </a:lnTo>
                  <a:cubicBezTo>
                    <a:pt x="30823" y="445994"/>
                    <a:pt x="20153" y="441575"/>
                    <a:pt x="12286" y="433708"/>
                  </a:cubicBezTo>
                  <a:cubicBezTo>
                    <a:pt x="4420" y="425841"/>
                    <a:pt x="0" y="415172"/>
                    <a:pt x="0" y="404046"/>
                  </a:cubicBezTo>
                  <a:lnTo>
                    <a:pt x="0" y="41948"/>
                  </a:lnTo>
                  <a:cubicBezTo>
                    <a:pt x="0" y="30823"/>
                    <a:pt x="4420" y="20153"/>
                    <a:pt x="12286" y="12286"/>
                  </a:cubicBezTo>
                  <a:cubicBezTo>
                    <a:pt x="20153" y="4420"/>
                    <a:pt x="30823" y="0"/>
                    <a:pt x="41948" y="0"/>
                  </a:cubicBezTo>
                  <a:close/>
                </a:path>
              </a:pathLst>
            </a:custGeom>
            <a:solidFill>
              <a:srgbClr val="1E5A66"/>
            </a:solidFill>
          </p:spPr>
        </p:sp>
        <p:sp>
          <p:nvSpPr>
            <p:cNvPr name="TextBox 33" id="3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34" id="34"/>
          <p:cNvSpPr txBox="true"/>
          <p:nvPr/>
        </p:nvSpPr>
        <p:spPr>
          <a:xfrm rot="0">
            <a:off x="441132" y="1533411"/>
            <a:ext cx="8674293" cy="1063971"/>
          </a:xfrm>
          <a:prstGeom prst="rect">
            <a:avLst/>
          </a:prstGeom>
        </p:spPr>
        <p:txBody>
          <a:bodyPr anchor="t" rtlCol="false" tIns="0" lIns="0" bIns="0" rIns="0">
            <a:spAutoFit/>
          </a:bodyPr>
          <a:lstStyle/>
          <a:p>
            <a:pPr algn="ctr">
              <a:lnSpc>
                <a:spcPts val="8620"/>
              </a:lnSpc>
              <a:spcBef>
                <a:spcPct val="0"/>
              </a:spcBef>
            </a:pPr>
            <a:r>
              <a:rPr lang="en-US" sz="6157">
                <a:solidFill>
                  <a:srgbClr val="FFFFFF"/>
                </a:solidFill>
                <a:latin typeface="Montserrat Classic"/>
              </a:rPr>
              <a:t>Nội dung </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0">
            <a:off x="8005409" y="1555408"/>
            <a:ext cx="8674293" cy="1400419"/>
            <a:chOff x="0" y="0"/>
            <a:chExt cx="2762520" cy="445994"/>
          </a:xfrm>
        </p:grpSpPr>
        <p:sp>
          <p:nvSpPr>
            <p:cNvPr name="Freeform 3" id="3"/>
            <p:cNvSpPr/>
            <p:nvPr/>
          </p:nvSpPr>
          <p:spPr>
            <a:xfrm>
              <a:off x="0" y="0"/>
              <a:ext cx="2762520" cy="445994"/>
            </a:xfrm>
            <a:custGeom>
              <a:avLst/>
              <a:gdLst/>
              <a:ahLst/>
              <a:cxnLst/>
              <a:rect r="r" b="b" t="t" l="l"/>
              <a:pathLst>
                <a:path h="445994" w="2762520">
                  <a:moveTo>
                    <a:pt x="41948" y="0"/>
                  </a:moveTo>
                  <a:lnTo>
                    <a:pt x="2720572" y="0"/>
                  </a:lnTo>
                  <a:cubicBezTo>
                    <a:pt x="2731697" y="0"/>
                    <a:pt x="2742367" y="4420"/>
                    <a:pt x="2750234" y="12286"/>
                  </a:cubicBezTo>
                  <a:cubicBezTo>
                    <a:pt x="2758100" y="20153"/>
                    <a:pt x="2762520" y="30823"/>
                    <a:pt x="2762520" y="41948"/>
                  </a:cubicBezTo>
                  <a:lnTo>
                    <a:pt x="2762520" y="404046"/>
                  </a:lnTo>
                  <a:cubicBezTo>
                    <a:pt x="2762520" y="415172"/>
                    <a:pt x="2758100" y="425841"/>
                    <a:pt x="2750234" y="433708"/>
                  </a:cubicBezTo>
                  <a:cubicBezTo>
                    <a:pt x="2742367" y="441575"/>
                    <a:pt x="2731697" y="445994"/>
                    <a:pt x="2720572" y="445994"/>
                  </a:cubicBezTo>
                  <a:lnTo>
                    <a:pt x="41948" y="445994"/>
                  </a:lnTo>
                  <a:cubicBezTo>
                    <a:pt x="30823" y="445994"/>
                    <a:pt x="20153" y="441575"/>
                    <a:pt x="12286" y="433708"/>
                  </a:cubicBezTo>
                  <a:cubicBezTo>
                    <a:pt x="4420" y="425841"/>
                    <a:pt x="0" y="415172"/>
                    <a:pt x="0" y="404046"/>
                  </a:cubicBezTo>
                  <a:lnTo>
                    <a:pt x="0" y="41948"/>
                  </a:lnTo>
                  <a:cubicBezTo>
                    <a:pt x="0" y="30823"/>
                    <a:pt x="4420" y="20153"/>
                    <a:pt x="12286" y="12286"/>
                  </a:cubicBezTo>
                  <a:cubicBezTo>
                    <a:pt x="20153" y="4420"/>
                    <a:pt x="30823" y="0"/>
                    <a:pt x="41948" y="0"/>
                  </a:cubicBezTo>
                  <a:close/>
                </a:path>
              </a:pathLst>
            </a:custGeom>
            <a:solidFill>
              <a:srgbClr val="1E5A66"/>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8212823" y="1675996"/>
            <a:ext cx="7122678" cy="1043670"/>
          </a:xfrm>
          <a:prstGeom prst="rect">
            <a:avLst/>
          </a:prstGeom>
        </p:spPr>
        <p:txBody>
          <a:bodyPr anchor="t" rtlCol="false" tIns="0" lIns="0" bIns="0" rIns="0">
            <a:spAutoFit/>
          </a:bodyPr>
          <a:lstStyle/>
          <a:p>
            <a:pPr algn="r">
              <a:lnSpc>
                <a:spcPts val="8620"/>
              </a:lnSpc>
              <a:spcBef>
                <a:spcPct val="0"/>
              </a:spcBef>
            </a:pPr>
            <a:r>
              <a:rPr lang="en-US" sz="6157">
                <a:solidFill>
                  <a:srgbClr val="FFFFFF"/>
                </a:solidFill>
                <a:latin typeface="Noto Sans Bold"/>
              </a:rPr>
              <a:t>Nhược điểm</a:t>
            </a:r>
          </a:p>
        </p:txBody>
      </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700000">
            <a:off x="15721133" y="1543201"/>
            <a:ext cx="1424832" cy="1424832"/>
          </a:xfrm>
          <a:prstGeom prst="rect">
            <a:avLst/>
          </a:prstGeom>
        </p:spPr>
      </p:pic>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2700000">
            <a:off x="15867032" y="1691934"/>
            <a:ext cx="1133035" cy="1133035"/>
          </a:xfrm>
          <a:prstGeom prst="rect">
            <a:avLst/>
          </a:prstGeom>
        </p:spPr>
      </p:pic>
      <p:sp>
        <p:nvSpPr>
          <p:cNvPr name="TextBox 8" id="8"/>
          <p:cNvSpPr txBox="true"/>
          <p:nvPr/>
        </p:nvSpPr>
        <p:spPr>
          <a:xfrm rot="0">
            <a:off x="15935859" y="1634873"/>
            <a:ext cx="995380" cy="1113744"/>
          </a:xfrm>
          <a:prstGeom prst="rect">
            <a:avLst/>
          </a:prstGeom>
        </p:spPr>
        <p:txBody>
          <a:bodyPr anchor="t" rtlCol="false" tIns="0" lIns="0" bIns="0" rIns="0">
            <a:spAutoFit/>
          </a:bodyPr>
          <a:lstStyle/>
          <a:p>
            <a:pPr algn="ctr">
              <a:lnSpc>
                <a:spcPts val="9030"/>
              </a:lnSpc>
              <a:spcBef>
                <a:spcPct val="0"/>
              </a:spcBef>
            </a:pPr>
            <a:r>
              <a:rPr lang="en-US" sz="6450">
                <a:solidFill>
                  <a:srgbClr val="FFFFFF"/>
                </a:solidFill>
                <a:latin typeface="Open Sans Bold"/>
              </a:rPr>
              <a:t>2</a:t>
            </a:r>
          </a:p>
        </p:txBody>
      </p:sp>
      <p:grpSp>
        <p:nvGrpSpPr>
          <p:cNvPr name="Group 9" id="9"/>
          <p:cNvGrpSpPr/>
          <p:nvPr/>
        </p:nvGrpSpPr>
        <p:grpSpPr>
          <a:xfrm rot="0">
            <a:off x="1427965" y="3411867"/>
            <a:ext cx="15251737" cy="4995317"/>
            <a:chOff x="0" y="0"/>
            <a:chExt cx="4016918" cy="1315639"/>
          </a:xfrm>
        </p:grpSpPr>
        <p:sp>
          <p:nvSpPr>
            <p:cNvPr name="Freeform 10" id="10"/>
            <p:cNvSpPr/>
            <p:nvPr/>
          </p:nvSpPr>
          <p:spPr>
            <a:xfrm>
              <a:off x="0" y="0"/>
              <a:ext cx="4016918" cy="1315639"/>
            </a:xfrm>
            <a:custGeom>
              <a:avLst/>
              <a:gdLst/>
              <a:ahLst/>
              <a:cxnLst/>
              <a:rect r="r" b="b" t="t" l="l"/>
              <a:pathLst>
                <a:path h="1315639" w="4016918">
                  <a:moveTo>
                    <a:pt x="32487" y="0"/>
                  </a:moveTo>
                  <a:lnTo>
                    <a:pt x="3984431" y="0"/>
                  </a:lnTo>
                  <a:cubicBezTo>
                    <a:pt x="4002374" y="0"/>
                    <a:pt x="4016918" y="14545"/>
                    <a:pt x="4016918" y="32487"/>
                  </a:cubicBezTo>
                  <a:lnTo>
                    <a:pt x="4016918" y="1283152"/>
                  </a:lnTo>
                  <a:cubicBezTo>
                    <a:pt x="4016918" y="1291768"/>
                    <a:pt x="4013496" y="1300031"/>
                    <a:pt x="4007403" y="1306124"/>
                  </a:cubicBezTo>
                  <a:cubicBezTo>
                    <a:pt x="4001311" y="1312216"/>
                    <a:pt x="3993047" y="1315639"/>
                    <a:pt x="3984431" y="1315639"/>
                  </a:cubicBezTo>
                  <a:lnTo>
                    <a:pt x="32487" y="1315639"/>
                  </a:lnTo>
                  <a:cubicBezTo>
                    <a:pt x="23871" y="1315639"/>
                    <a:pt x="15608" y="1312216"/>
                    <a:pt x="9515" y="1306124"/>
                  </a:cubicBezTo>
                  <a:cubicBezTo>
                    <a:pt x="3423" y="1300031"/>
                    <a:pt x="0" y="1291768"/>
                    <a:pt x="0" y="1283152"/>
                  </a:cubicBezTo>
                  <a:lnTo>
                    <a:pt x="0" y="32487"/>
                  </a:lnTo>
                  <a:cubicBezTo>
                    <a:pt x="0" y="14545"/>
                    <a:pt x="14545" y="0"/>
                    <a:pt x="32487" y="0"/>
                  </a:cubicBezTo>
                  <a:close/>
                </a:path>
              </a:pathLst>
            </a:custGeom>
            <a:solidFill>
              <a:srgbClr val="ECECEC"/>
            </a:solidFill>
          </p:spPr>
        </p:sp>
        <p:sp>
          <p:nvSpPr>
            <p:cNvPr name="TextBox 11" id="11"/>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1971448" y="3645288"/>
            <a:ext cx="13964411" cy="5033588"/>
          </a:xfrm>
          <a:prstGeom prst="rect">
            <a:avLst/>
          </a:prstGeom>
        </p:spPr>
        <p:txBody>
          <a:bodyPr anchor="t" rtlCol="false" tIns="0" lIns="0" bIns="0" rIns="0">
            <a:spAutoFit/>
          </a:bodyPr>
          <a:lstStyle/>
          <a:p>
            <a:pPr algn="just" marL="691365" indent="-345682" lvl="1">
              <a:lnSpc>
                <a:spcPts val="4483"/>
              </a:lnSpc>
              <a:buFont typeface="Arial"/>
              <a:buChar char="•"/>
            </a:pPr>
            <a:r>
              <a:rPr lang="en-US" sz="3202">
                <a:solidFill>
                  <a:srgbClr val="000000"/>
                </a:solidFill>
                <a:latin typeface="Noto Sans"/>
              </a:rPr>
              <a:t>Một số màn hình load chưa được tối ưu</a:t>
            </a:r>
          </a:p>
          <a:p>
            <a:pPr algn="just" marL="691365" indent="-345682" lvl="1">
              <a:lnSpc>
                <a:spcPts val="4483"/>
              </a:lnSpc>
              <a:buFont typeface="Arial"/>
              <a:buChar char="•"/>
            </a:pPr>
            <a:r>
              <a:rPr lang="en-US" sz="3202">
                <a:solidFill>
                  <a:srgbClr val="000000"/>
                </a:solidFill>
                <a:latin typeface="Arimo"/>
              </a:rPr>
              <a:t>Chưa đăng ký được Google Map Api để tính khoảng cách khi giao hàng</a:t>
            </a:r>
          </a:p>
          <a:p>
            <a:pPr algn="just" marL="691365" indent="-345682" lvl="1">
              <a:lnSpc>
                <a:spcPts val="4483"/>
              </a:lnSpc>
              <a:buFont typeface="Arial"/>
              <a:buChar char="•"/>
            </a:pPr>
            <a:r>
              <a:rPr lang="en-US" sz="3202">
                <a:solidFill>
                  <a:srgbClr val="000000"/>
                </a:solidFill>
                <a:latin typeface="Arimo"/>
              </a:rPr>
              <a:t>Chưa có thay đổi theme</a:t>
            </a:r>
          </a:p>
          <a:p>
            <a:pPr algn="just" marL="691365" indent="-345682" lvl="1">
              <a:lnSpc>
                <a:spcPts val="4483"/>
              </a:lnSpc>
              <a:buFont typeface="Arial"/>
              <a:buChar char="•"/>
            </a:pPr>
            <a:r>
              <a:rPr lang="en-US" sz="3202">
                <a:solidFill>
                  <a:srgbClr val="000000"/>
                </a:solidFill>
                <a:latin typeface="Arimo"/>
              </a:rPr>
              <a:t>Source code còn lộn xộn</a:t>
            </a:r>
          </a:p>
          <a:p>
            <a:pPr algn="just" marL="691365" indent="-345682" lvl="1">
              <a:lnSpc>
                <a:spcPts val="4483"/>
              </a:lnSpc>
              <a:buFont typeface="Arial"/>
              <a:buChar char="•"/>
            </a:pPr>
            <a:r>
              <a:rPr lang="en-US" sz="3202">
                <a:solidFill>
                  <a:srgbClr val="000000"/>
                </a:solidFill>
                <a:latin typeface="Arimo"/>
              </a:rPr>
              <a:t>Còn tồn tại một số bug</a:t>
            </a:r>
          </a:p>
          <a:p>
            <a:pPr algn="just" marL="691365" indent="-345682" lvl="1">
              <a:lnSpc>
                <a:spcPts val="4483"/>
              </a:lnSpc>
              <a:buFont typeface="Arial"/>
              <a:buChar char="•"/>
            </a:pPr>
            <a:r>
              <a:rPr lang="en-US" sz="3202">
                <a:solidFill>
                  <a:srgbClr val="000000"/>
                </a:solidFill>
                <a:latin typeface="Arimo"/>
              </a:rPr>
              <a:t>Chưa có chức năng thanh toán qua ngân hàng, ví điện tử</a:t>
            </a:r>
          </a:p>
          <a:p>
            <a:pPr algn="just" marL="691365" indent="-345682" lvl="1">
              <a:lnSpc>
                <a:spcPts val="4483"/>
              </a:lnSpc>
              <a:buFont typeface="Arial"/>
              <a:buChar char="•"/>
            </a:pPr>
            <a:r>
              <a:rPr lang="en-US" sz="3202">
                <a:solidFill>
                  <a:srgbClr val="000000"/>
                </a:solidFill>
                <a:latin typeface="Noto Sans"/>
              </a:rPr>
              <a:t>Chưa có chức năng gì mới hay khác biệt</a:t>
            </a:r>
          </a:p>
          <a:p>
            <a:pPr algn="just">
              <a:lnSpc>
                <a:spcPts val="4483"/>
              </a:lnSpc>
            </a:pPr>
          </a:p>
        </p:txBody>
      </p:sp>
      <p:pic>
        <p:nvPicPr>
          <p:cNvPr name="Picture 13" id="13"/>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true" flipV="false" rot="0">
            <a:off x="0" y="0"/>
            <a:ext cx="1897814" cy="1999452"/>
          </a:xfrm>
          <a:prstGeom prst="rect">
            <a:avLst/>
          </a:prstGeom>
        </p:spPr>
      </p:pic>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0">
            <a:off x="6034986" y="1704149"/>
            <a:ext cx="8674293" cy="1400419"/>
            <a:chOff x="0" y="0"/>
            <a:chExt cx="2762520" cy="445994"/>
          </a:xfrm>
        </p:grpSpPr>
        <p:sp>
          <p:nvSpPr>
            <p:cNvPr name="Freeform 3" id="3"/>
            <p:cNvSpPr/>
            <p:nvPr/>
          </p:nvSpPr>
          <p:spPr>
            <a:xfrm>
              <a:off x="0" y="0"/>
              <a:ext cx="2762520" cy="445994"/>
            </a:xfrm>
            <a:custGeom>
              <a:avLst/>
              <a:gdLst/>
              <a:ahLst/>
              <a:cxnLst/>
              <a:rect r="r" b="b" t="t" l="l"/>
              <a:pathLst>
                <a:path h="445994" w="2762520">
                  <a:moveTo>
                    <a:pt x="41948" y="0"/>
                  </a:moveTo>
                  <a:lnTo>
                    <a:pt x="2720572" y="0"/>
                  </a:lnTo>
                  <a:cubicBezTo>
                    <a:pt x="2731697" y="0"/>
                    <a:pt x="2742367" y="4420"/>
                    <a:pt x="2750234" y="12286"/>
                  </a:cubicBezTo>
                  <a:cubicBezTo>
                    <a:pt x="2758100" y="20153"/>
                    <a:pt x="2762520" y="30823"/>
                    <a:pt x="2762520" y="41948"/>
                  </a:cubicBezTo>
                  <a:lnTo>
                    <a:pt x="2762520" y="404046"/>
                  </a:lnTo>
                  <a:cubicBezTo>
                    <a:pt x="2762520" y="415172"/>
                    <a:pt x="2758100" y="425841"/>
                    <a:pt x="2750234" y="433708"/>
                  </a:cubicBezTo>
                  <a:cubicBezTo>
                    <a:pt x="2742367" y="441575"/>
                    <a:pt x="2731697" y="445994"/>
                    <a:pt x="2720572" y="445994"/>
                  </a:cubicBezTo>
                  <a:lnTo>
                    <a:pt x="41948" y="445994"/>
                  </a:lnTo>
                  <a:cubicBezTo>
                    <a:pt x="30823" y="445994"/>
                    <a:pt x="20153" y="441575"/>
                    <a:pt x="12286" y="433708"/>
                  </a:cubicBezTo>
                  <a:cubicBezTo>
                    <a:pt x="4420" y="425841"/>
                    <a:pt x="0" y="415172"/>
                    <a:pt x="0" y="404046"/>
                  </a:cubicBezTo>
                  <a:lnTo>
                    <a:pt x="0" y="41948"/>
                  </a:lnTo>
                  <a:cubicBezTo>
                    <a:pt x="0" y="30823"/>
                    <a:pt x="4420" y="20153"/>
                    <a:pt x="12286" y="12286"/>
                  </a:cubicBezTo>
                  <a:cubicBezTo>
                    <a:pt x="20153" y="4420"/>
                    <a:pt x="30823" y="0"/>
                    <a:pt x="41948" y="0"/>
                  </a:cubicBezTo>
                  <a:close/>
                </a:path>
              </a:pathLst>
            </a:custGeom>
            <a:solidFill>
              <a:srgbClr val="1E5A66"/>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6297413" y="1805687"/>
            <a:ext cx="8411866" cy="1062720"/>
          </a:xfrm>
          <a:prstGeom prst="rect">
            <a:avLst/>
          </a:prstGeom>
        </p:spPr>
        <p:txBody>
          <a:bodyPr anchor="t" rtlCol="false" tIns="0" lIns="0" bIns="0" rIns="0">
            <a:spAutoFit/>
          </a:bodyPr>
          <a:lstStyle/>
          <a:p>
            <a:pPr algn="ctr">
              <a:lnSpc>
                <a:spcPts val="8620"/>
              </a:lnSpc>
              <a:spcBef>
                <a:spcPct val="0"/>
              </a:spcBef>
            </a:pPr>
            <a:r>
              <a:rPr lang="en-US" sz="6157">
                <a:solidFill>
                  <a:srgbClr val="FFFFFF"/>
                </a:solidFill>
                <a:latin typeface="Montserrat Classic"/>
              </a:rPr>
              <a:t>Hướng phát triển</a:t>
            </a:r>
          </a:p>
        </p:txBody>
      </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700000">
            <a:off x="5322570" y="1691943"/>
            <a:ext cx="1424832" cy="1424832"/>
          </a:xfrm>
          <a:prstGeom prst="rect">
            <a:avLst/>
          </a:prstGeom>
        </p:spPr>
      </p:pic>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2700000">
            <a:off x="5468469" y="1834517"/>
            <a:ext cx="1133035" cy="1133035"/>
          </a:xfrm>
          <a:prstGeom prst="rect">
            <a:avLst/>
          </a:prstGeom>
        </p:spPr>
      </p:pic>
      <p:sp>
        <p:nvSpPr>
          <p:cNvPr name="TextBox 8" id="8"/>
          <p:cNvSpPr txBox="true"/>
          <p:nvPr/>
        </p:nvSpPr>
        <p:spPr>
          <a:xfrm rot="0">
            <a:off x="5537296" y="1783615"/>
            <a:ext cx="995380" cy="1113807"/>
          </a:xfrm>
          <a:prstGeom prst="rect">
            <a:avLst/>
          </a:prstGeom>
        </p:spPr>
        <p:txBody>
          <a:bodyPr anchor="t" rtlCol="false" tIns="0" lIns="0" bIns="0" rIns="0">
            <a:spAutoFit/>
          </a:bodyPr>
          <a:lstStyle/>
          <a:p>
            <a:pPr algn="ctr">
              <a:lnSpc>
                <a:spcPts val="9030"/>
              </a:lnSpc>
              <a:spcBef>
                <a:spcPct val="0"/>
              </a:spcBef>
            </a:pPr>
            <a:r>
              <a:rPr lang="en-US" sz="6450">
                <a:solidFill>
                  <a:srgbClr val="FFFFFF"/>
                </a:solidFill>
                <a:latin typeface="Open Sans Bold"/>
              </a:rPr>
              <a:t>3</a:t>
            </a:r>
          </a:p>
        </p:txBody>
      </p:sp>
      <p:grpSp>
        <p:nvGrpSpPr>
          <p:cNvPr name="Group 9" id="9"/>
          <p:cNvGrpSpPr/>
          <p:nvPr/>
        </p:nvGrpSpPr>
        <p:grpSpPr>
          <a:xfrm rot="0">
            <a:off x="1920851" y="3411867"/>
            <a:ext cx="14389402" cy="5559775"/>
            <a:chOff x="0" y="0"/>
            <a:chExt cx="3789801" cy="1464303"/>
          </a:xfrm>
        </p:grpSpPr>
        <p:sp>
          <p:nvSpPr>
            <p:cNvPr name="Freeform 10" id="10"/>
            <p:cNvSpPr/>
            <p:nvPr/>
          </p:nvSpPr>
          <p:spPr>
            <a:xfrm>
              <a:off x="0" y="0"/>
              <a:ext cx="3789801" cy="1464303"/>
            </a:xfrm>
            <a:custGeom>
              <a:avLst/>
              <a:gdLst/>
              <a:ahLst/>
              <a:cxnLst/>
              <a:rect r="r" b="b" t="t" l="l"/>
              <a:pathLst>
                <a:path h="1464303" w="3789801">
                  <a:moveTo>
                    <a:pt x="34434" y="0"/>
                  </a:moveTo>
                  <a:lnTo>
                    <a:pt x="3755367" y="0"/>
                  </a:lnTo>
                  <a:cubicBezTo>
                    <a:pt x="3764500" y="0"/>
                    <a:pt x="3773258" y="3628"/>
                    <a:pt x="3779716" y="10085"/>
                  </a:cubicBezTo>
                  <a:cubicBezTo>
                    <a:pt x="3786174" y="16543"/>
                    <a:pt x="3789801" y="25301"/>
                    <a:pt x="3789801" y="34434"/>
                  </a:cubicBezTo>
                  <a:lnTo>
                    <a:pt x="3789801" y="1429869"/>
                  </a:lnTo>
                  <a:cubicBezTo>
                    <a:pt x="3789801" y="1439001"/>
                    <a:pt x="3786174" y="1447760"/>
                    <a:pt x="3779716" y="1454217"/>
                  </a:cubicBezTo>
                  <a:cubicBezTo>
                    <a:pt x="3773258" y="1460675"/>
                    <a:pt x="3764500" y="1464303"/>
                    <a:pt x="3755367" y="1464303"/>
                  </a:cubicBezTo>
                  <a:lnTo>
                    <a:pt x="34434" y="1464303"/>
                  </a:lnTo>
                  <a:cubicBezTo>
                    <a:pt x="15417" y="1464303"/>
                    <a:pt x="0" y="1448886"/>
                    <a:pt x="0" y="1429869"/>
                  </a:cubicBezTo>
                  <a:lnTo>
                    <a:pt x="0" y="34434"/>
                  </a:lnTo>
                  <a:cubicBezTo>
                    <a:pt x="0" y="25301"/>
                    <a:pt x="3628" y="16543"/>
                    <a:pt x="10085" y="10085"/>
                  </a:cubicBezTo>
                  <a:cubicBezTo>
                    <a:pt x="16543" y="3628"/>
                    <a:pt x="25301" y="0"/>
                    <a:pt x="34434" y="0"/>
                  </a:cubicBezTo>
                  <a:close/>
                </a:path>
              </a:pathLst>
            </a:custGeom>
            <a:solidFill>
              <a:srgbClr val="ECECEC"/>
            </a:solidFill>
          </p:spPr>
        </p:sp>
        <p:sp>
          <p:nvSpPr>
            <p:cNvPr name="TextBox 11" id="11"/>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2611367" y="3976390"/>
            <a:ext cx="10382729" cy="3909695"/>
          </a:xfrm>
          <a:prstGeom prst="rect">
            <a:avLst/>
          </a:prstGeom>
        </p:spPr>
        <p:txBody>
          <a:bodyPr anchor="t" rtlCol="false" tIns="0" lIns="0" bIns="0" rIns="0">
            <a:spAutoFit/>
          </a:bodyPr>
          <a:lstStyle/>
          <a:p>
            <a:pPr marL="690881" indent="-345440" lvl="1">
              <a:lnSpc>
                <a:spcPts val="4480"/>
              </a:lnSpc>
              <a:buFont typeface="Arial"/>
              <a:buChar char="•"/>
            </a:pPr>
            <a:r>
              <a:rPr lang="en-US" sz="3200">
                <a:solidFill>
                  <a:srgbClr val="000000"/>
                </a:solidFill>
                <a:latin typeface="Noto Sans"/>
              </a:rPr>
              <a:t>Thêm chức năng thanh toán bằng các ví điện tử</a:t>
            </a:r>
          </a:p>
          <a:p>
            <a:pPr marL="690881" indent="-345440" lvl="1">
              <a:lnSpc>
                <a:spcPts val="4480"/>
              </a:lnSpc>
              <a:buFont typeface="Arial"/>
              <a:buChar char="•"/>
            </a:pPr>
            <a:r>
              <a:rPr lang="en-US" sz="3200">
                <a:solidFill>
                  <a:srgbClr val="000000"/>
                </a:solidFill>
                <a:latin typeface="Arimo"/>
              </a:rPr>
              <a:t>Tự động lấy địa chỉ bằng Google Map Api</a:t>
            </a:r>
          </a:p>
          <a:p>
            <a:pPr marL="690881" indent="-345440" lvl="1">
              <a:lnSpc>
                <a:spcPts val="4480"/>
              </a:lnSpc>
              <a:buFont typeface="Arial"/>
              <a:buChar char="•"/>
            </a:pPr>
            <a:r>
              <a:rPr lang="en-US" sz="3200">
                <a:solidFill>
                  <a:srgbClr val="000000"/>
                </a:solidFill>
                <a:latin typeface="Arimo"/>
              </a:rPr>
              <a:t>Thêm chức năng tích điểm cho người dùng</a:t>
            </a:r>
          </a:p>
          <a:p>
            <a:pPr marL="690881" indent="-345440" lvl="1">
              <a:lnSpc>
                <a:spcPts val="4480"/>
              </a:lnSpc>
              <a:buFont typeface="Arial"/>
              <a:buChar char="•"/>
            </a:pPr>
            <a:r>
              <a:rPr lang="en-US" sz="3200">
                <a:solidFill>
                  <a:srgbClr val="000000"/>
                </a:solidFill>
                <a:latin typeface="Arimo"/>
              </a:rPr>
              <a:t>Tối ưu source code</a:t>
            </a:r>
          </a:p>
          <a:p>
            <a:pPr marL="690881" indent="-345440" lvl="1">
              <a:lnSpc>
                <a:spcPts val="4480"/>
              </a:lnSpc>
              <a:buFont typeface="Arial"/>
              <a:buChar char="•"/>
            </a:pPr>
            <a:r>
              <a:rPr lang="en-US" sz="3200">
                <a:solidFill>
                  <a:srgbClr val="000000"/>
                </a:solidFill>
                <a:latin typeface="Arimo"/>
              </a:rPr>
              <a:t>Thêm dart theme, light theme</a:t>
            </a:r>
          </a:p>
          <a:p>
            <a:pPr marL="690881" indent="-345440" lvl="1">
              <a:lnSpc>
                <a:spcPts val="4480"/>
              </a:lnSpc>
              <a:buFont typeface="Arial"/>
              <a:buChar char="•"/>
            </a:pPr>
            <a:r>
              <a:rPr lang="en-US" sz="3200">
                <a:solidFill>
                  <a:srgbClr val="000000"/>
                </a:solidFill>
                <a:latin typeface="Arimo"/>
              </a:rPr>
              <a:t>Fix bug</a:t>
            </a:r>
          </a:p>
          <a:p>
            <a:pPr marL="690881" indent="-345440" lvl="1">
              <a:lnSpc>
                <a:spcPts val="4480"/>
              </a:lnSpc>
              <a:buFont typeface="Arial"/>
              <a:buChar char="•"/>
            </a:pPr>
            <a:r>
              <a:rPr lang="en-US" sz="3200">
                <a:solidFill>
                  <a:srgbClr val="000000"/>
                </a:solidFill>
                <a:latin typeface="Arimo"/>
              </a:rPr>
              <a:t>Ứng dụng thêm công nghệ vào đồ án</a:t>
            </a:r>
          </a:p>
        </p:txBody>
      </p:sp>
      <p:pic>
        <p:nvPicPr>
          <p:cNvPr name="Picture 13" id="13"/>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6644817" y="0"/>
            <a:ext cx="1897814" cy="1999452"/>
          </a:xfrm>
          <a:prstGeom prst="rect">
            <a:avLst/>
          </a:prstGeom>
        </p:spPr>
      </p:pic>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661193" y="0"/>
            <a:ext cx="3626807" cy="3821044"/>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0">
            <a:off x="0" y="6465956"/>
            <a:ext cx="3626807" cy="3821044"/>
          </a:xfrm>
          <a:prstGeom prst="rect">
            <a:avLst/>
          </a:prstGeom>
        </p:spPr>
      </p:pic>
      <p:sp>
        <p:nvSpPr>
          <p:cNvPr name="TextBox 4" id="4"/>
          <p:cNvSpPr txBox="true"/>
          <p:nvPr/>
        </p:nvSpPr>
        <p:spPr>
          <a:xfrm rot="0">
            <a:off x="2232377" y="4109923"/>
            <a:ext cx="13823245" cy="1857604"/>
          </a:xfrm>
          <a:prstGeom prst="rect">
            <a:avLst/>
          </a:prstGeom>
        </p:spPr>
        <p:txBody>
          <a:bodyPr anchor="t" rtlCol="false" tIns="0" lIns="0" bIns="0" rIns="0">
            <a:spAutoFit/>
          </a:bodyPr>
          <a:lstStyle/>
          <a:p>
            <a:pPr algn="ctr">
              <a:lnSpc>
                <a:spcPts val="15212"/>
              </a:lnSpc>
              <a:spcBef>
                <a:spcPct val="0"/>
              </a:spcBef>
            </a:pPr>
            <a:r>
              <a:rPr lang="en-US" sz="10866">
                <a:solidFill>
                  <a:srgbClr val="1E5A66"/>
                </a:solidFill>
                <a:latin typeface="Montserrat Classic Bold"/>
              </a:rPr>
              <a:t>THANK YOU</a:t>
            </a:r>
          </a:p>
        </p:txBody>
      </p:sp>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028700" y="904875"/>
            <a:ext cx="1601268" cy="883291"/>
          </a:xfrm>
          <a:prstGeom prst="rect">
            <a:avLst/>
          </a:prstGeom>
        </p:spPr>
      </p:pic>
    </p:spTree>
  </p:cSld>
  <p:clrMapOvr>
    <a:masterClrMapping/>
  </p:clrMapOvr>
</p:sld>
</file>

<file path=ppt/slides/slide23.xml><?xml version="1.0" encoding="utf-8"?>
<p:sld xmlns:p="http://schemas.openxmlformats.org/presentationml/2006/main" xmlns:a="http://schemas.openxmlformats.org/drawingml/2006/main">
  <p:cSld>
    <p:bg>
      <p:bgPr>
        <a:solidFill>
          <a:srgbClr val="F2F2F2"/>
        </a:solidFill>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661193" y="0"/>
            <a:ext cx="3626807" cy="3821044"/>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0">
            <a:off x="0" y="6465956"/>
            <a:ext cx="3626807" cy="3821044"/>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028700" y="904875"/>
            <a:ext cx="1601268" cy="883291"/>
          </a:xfrm>
          <a:prstGeom prst="rect">
            <a:avLst/>
          </a:prstGeom>
        </p:spPr>
      </p:pic>
      <p:sp>
        <p:nvSpPr>
          <p:cNvPr name="TextBox 5" id="5"/>
          <p:cNvSpPr txBox="true"/>
          <p:nvPr/>
        </p:nvSpPr>
        <p:spPr>
          <a:xfrm rot="0">
            <a:off x="3122981" y="4109923"/>
            <a:ext cx="12042039" cy="1857604"/>
          </a:xfrm>
          <a:prstGeom prst="rect">
            <a:avLst/>
          </a:prstGeom>
        </p:spPr>
        <p:txBody>
          <a:bodyPr anchor="t" rtlCol="false" tIns="0" lIns="0" bIns="0" rIns="0">
            <a:spAutoFit/>
          </a:bodyPr>
          <a:lstStyle/>
          <a:p>
            <a:pPr algn="ctr">
              <a:lnSpc>
                <a:spcPts val="15212"/>
              </a:lnSpc>
              <a:spcBef>
                <a:spcPct val="0"/>
              </a:spcBef>
            </a:pPr>
            <a:r>
              <a:rPr lang="en-US" sz="10866">
                <a:solidFill>
                  <a:srgbClr val="1E5A66"/>
                </a:solidFill>
                <a:latin typeface="Montserrat Classic Bold"/>
              </a:rPr>
              <a:t>WELCOME</a:t>
            </a:r>
          </a:p>
        </p:txBody>
      </p:sp>
      <p:sp>
        <p:nvSpPr>
          <p:cNvPr name="TextBox 6" id="6"/>
          <p:cNvSpPr txBox="true"/>
          <p:nvPr/>
        </p:nvSpPr>
        <p:spPr>
          <a:xfrm rot="0">
            <a:off x="4036671" y="5738800"/>
            <a:ext cx="10214657" cy="820974"/>
          </a:xfrm>
          <a:prstGeom prst="rect">
            <a:avLst/>
          </a:prstGeom>
        </p:spPr>
        <p:txBody>
          <a:bodyPr anchor="t" rtlCol="false" tIns="0" lIns="0" bIns="0" rIns="0">
            <a:spAutoFit/>
          </a:bodyPr>
          <a:lstStyle/>
          <a:p>
            <a:pPr algn="ctr">
              <a:lnSpc>
                <a:spcPts val="6719"/>
              </a:lnSpc>
              <a:spcBef>
                <a:spcPct val="0"/>
              </a:spcBef>
            </a:pPr>
            <a:r>
              <a:rPr lang="en-US" sz="4800">
                <a:solidFill>
                  <a:srgbClr val="000000"/>
                </a:solidFill>
                <a:latin typeface="Montserrat Classic"/>
              </a:rPr>
              <a:t>To Group 1</a:t>
            </a:r>
          </a:p>
        </p:txBody>
      </p:sp>
      <p:grpSp>
        <p:nvGrpSpPr>
          <p:cNvPr name="Group 7" id="7"/>
          <p:cNvGrpSpPr/>
          <p:nvPr/>
        </p:nvGrpSpPr>
        <p:grpSpPr>
          <a:xfrm rot="0">
            <a:off x="16744950" y="8743950"/>
            <a:ext cx="3086100" cy="875402"/>
            <a:chOff x="0" y="0"/>
            <a:chExt cx="812800" cy="230559"/>
          </a:xfrm>
        </p:grpSpPr>
        <p:sp>
          <p:nvSpPr>
            <p:cNvPr name="Freeform 8" id="8"/>
            <p:cNvSpPr/>
            <p:nvPr/>
          </p:nvSpPr>
          <p:spPr>
            <a:xfrm>
              <a:off x="0" y="0"/>
              <a:ext cx="812800" cy="230559"/>
            </a:xfrm>
            <a:custGeom>
              <a:avLst/>
              <a:gdLst/>
              <a:ahLst/>
              <a:cxnLst/>
              <a:rect r="r" b="b" t="t" l="l"/>
              <a:pathLst>
                <a:path h="230559" w="812800">
                  <a:moveTo>
                    <a:pt x="0" y="0"/>
                  </a:moveTo>
                  <a:lnTo>
                    <a:pt x="812800" y="0"/>
                  </a:lnTo>
                  <a:lnTo>
                    <a:pt x="812800" y="230559"/>
                  </a:lnTo>
                  <a:lnTo>
                    <a:pt x="0" y="230559"/>
                  </a:lnTo>
                  <a:close/>
                </a:path>
              </a:pathLst>
            </a:custGeom>
            <a:solidFill>
              <a:srgbClr val="0CA6A2"/>
            </a:solidFill>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4.xml><?xml version="1.0" encoding="utf-8"?>
<p:sld xmlns:p="http://schemas.openxmlformats.org/presentationml/2006/main" xmlns:a="http://schemas.openxmlformats.org/drawingml/2006/main">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0">
            <a:off x="-900503" y="430098"/>
            <a:ext cx="8327801" cy="1400419"/>
            <a:chOff x="0" y="0"/>
            <a:chExt cx="2652172" cy="445994"/>
          </a:xfrm>
        </p:grpSpPr>
        <p:sp>
          <p:nvSpPr>
            <p:cNvPr name="Freeform 3" id="3"/>
            <p:cNvSpPr/>
            <p:nvPr/>
          </p:nvSpPr>
          <p:spPr>
            <a:xfrm>
              <a:off x="0" y="0"/>
              <a:ext cx="2652172" cy="445994"/>
            </a:xfrm>
            <a:custGeom>
              <a:avLst/>
              <a:gdLst/>
              <a:ahLst/>
              <a:cxnLst/>
              <a:rect r="r" b="b" t="t" l="l"/>
              <a:pathLst>
                <a:path h="445994" w="2652172">
                  <a:moveTo>
                    <a:pt x="43693" y="0"/>
                  </a:moveTo>
                  <a:lnTo>
                    <a:pt x="2608479" y="0"/>
                  </a:lnTo>
                  <a:cubicBezTo>
                    <a:pt x="2620067" y="0"/>
                    <a:pt x="2631180" y="4603"/>
                    <a:pt x="2639375" y="12798"/>
                  </a:cubicBezTo>
                  <a:cubicBezTo>
                    <a:pt x="2647569" y="20992"/>
                    <a:pt x="2652172" y="32105"/>
                    <a:pt x="2652172" y="43693"/>
                  </a:cubicBezTo>
                  <a:lnTo>
                    <a:pt x="2652172" y="402301"/>
                  </a:lnTo>
                  <a:cubicBezTo>
                    <a:pt x="2652172" y="426432"/>
                    <a:pt x="2632610" y="445994"/>
                    <a:pt x="2608479" y="445994"/>
                  </a:cubicBezTo>
                  <a:lnTo>
                    <a:pt x="43693" y="445994"/>
                  </a:lnTo>
                  <a:cubicBezTo>
                    <a:pt x="32105" y="445994"/>
                    <a:pt x="20992" y="441391"/>
                    <a:pt x="12798" y="433197"/>
                  </a:cubicBezTo>
                  <a:cubicBezTo>
                    <a:pt x="4603" y="425003"/>
                    <a:pt x="0" y="413889"/>
                    <a:pt x="0" y="402301"/>
                  </a:cubicBezTo>
                  <a:lnTo>
                    <a:pt x="0" y="43693"/>
                  </a:lnTo>
                  <a:cubicBezTo>
                    <a:pt x="0" y="19562"/>
                    <a:pt x="19562" y="0"/>
                    <a:pt x="43693" y="0"/>
                  </a:cubicBezTo>
                  <a:close/>
                </a:path>
              </a:pathLst>
            </a:custGeom>
            <a:solidFill>
              <a:srgbClr val="059995"/>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466595" y="809374"/>
            <a:ext cx="8674293" cy="1400419"/>
            <a:chOff x="0" y="0"/>
            <a:chExt cx="2762520" cy="445994"/>
          </a:xfrm>
        </p:grpSpPr>
        <p:sp>
          <p:nvSpPr>
            <p:cNvPr name="Freeform 6" id="6"/>
            <p:cNvSpPr/>
            <p:nvPr/>
          </p:nvSpPr>
          <p:spPr>
            <a:xfrm>
              <a:off x="0" y="0"/>
              <a:ext cx="2762520" cy="445994"/>
            </a:xfrm>
            <a:custGeom>
              <a:avLst/>
              <a:gdLst/>
              <a:ahLst/>
              <a:cxnLst/>
              <a:rect r="r" b="b" t="t" l="l"/>
              <a:pathLst>
                <a:path h="445994" w="2762520">
                  <a:moveTo>
                    <a:pt x="41948" y="0"/>
                  </a:moveTo>
                  <a:lnTo>
                    <a:pt x="2720572" y="0"/>
                  </a:lnTo>
                  <a:cubicBezTo>
                    <a:pt x="2731697" y="0"/>
                    <a:pt x="2742367" y="4420"/>
                    <a:pt x="2750234" y="12286"/>
                  </a:cubicBezTo>
                  <a:cubicBezTo>
                    <a:pt x="2758100" y="20153"/>
                    <a:pt x="2762520" y="30823"/>
                    <a:pt x="2762520" y="41948"/>
                  </a:cubicBezTo>
                  <a:lnTo>
                    <a:pt x="2762520" y="404046"/>
                  </a:lnTo>
                  <a:cubicBezTo>
                    <a:pt x="2762520" y="415172"/>
                    <a:pt x="2758100" y="425841"/>
                    <a:pt x="2750234" y="433708"/>
                  </a:cubicBezTo>
                  <a:cubicBezTo>
                    <a:pt x="2742367" y="441575"/>
                    <a:pt x="2731697" y="445994"/>
                    <a:pt x="2720572" y="445994"/>
                  </a:cubicBezTo>
                  <a:lnTo>
                    <a:pt x="41948" y="445994"/>
                  </a:lnTo>
                  <a:cubicBezTo>
                    <a:pt x="30823" y="445994"/>
                    <a:pt x="20153" y="441575"/>
                    <a:pt x="12286" y="433708"/>
                  </a:cubicBezTo>
                  <a:cubicBezTo>
                    <a:pt x="4420" y="425841"/>
                    <a:pt x="0" y="415172"/>
                    <a:pt x="0" y="404046"/>
                  </a:cubicBezTo>
                  <a:lnTo>
                    <a:pt x="0" y="41948"/>
                  </a:lnTo>
                  <a:cubicBezTo>
                    <a:pt x="0" y="30823"/>
                    <a:pt x="4420" y="20153"/>
                    <a:pt x="12286" y="12286"/>
                  </a:cubicBezTo>
                  <a:cubicBezTo>
                    <a:pt x="20153" y="4420"/>
                    <a:pt x="30823" y="0"/>
                    <a:pt x="41948" y="0"/>
                  </a:cubicBezTo>
                  <a:close/>
                </a:path>
              </a:pathLst>
            </a:custGeom>
            <a:solidFill>
              <a:srgbClr val="1E5A66"/>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466595" y="910912"/>
            <a:ext cx="8674293" cy="1063971"/>
          </a:xfrm>
          <a:prstGeom prst="rect">
            <a:avLst/>
          </a:prstGeom>
        </p:spPr>
        <p:txBody>
          <a:bodyPr anchor="t" rtlCol="false" tIns="0" lIns="0" bIns="0" rIns="0">
            <a:spAutoFit/>
          </a:bodyPr>
          <a:lstStyle/>
          <a:p>
            <a:pPr algn="ctr">
              <a:lnSpc>
                <a:spcPts val="8620"/>
              </a:lnSpc>
              <a:spcBef>
                <a:spcPct val="0"/>
              </a:spcBef>
            </a:pPr>
            <a:r>
              <a:rPr lang="en-US" sz="6157">
                <a:solidFill>
                  <a:srgbClr val="FFFFFF"/>
                </a:solidFill>
                <a:latin typeface="Montserrat Classic"/>
              </a:rPr>
              <a:t>Chủ đề</a:t>
            </a:r>
          </a:p>
        </p:txBody>
      </p:sp>
      <p:sp>
        <p:nvSpPr>
          <p:cNvPr name="TextBox 9" id="9"/>
          <p:cNvSpPr txBox="true"/>
          <p:nvPr/>
        </p:nvSpPr>
        <p:spPr>
          <a:xfrm rot="0">
            <a:off x="1098747" y="3268932"/>
            <a:ext cx="16230600" cy="2114550"/>
          </a:xfrm>
          <a:prstGeom prst="rect">
            <a:avLst/>
          </a:prstGeom>
        </p:spPr>
        <p:txBody>
          <a:bodyPr anchor="t" rtlCol="false" tIns="0" lIns="0" bIns="0" rIns="0">
            <a:spAutoFit/>
          </a:bodyPr>
          <a:lstStyle/>
          <a:p>
            <a:pPr>
              <a:lnSpc>
                <a:spcPts val="4200"/>
              </a:lnSpc>
              <a:spcBef>
                <a:spcPct val="0"/>
              </a:spcBef>
            </a:pPr>
            <a:r>
              <a:rPr lang="en-US" sz="3000">
                <a:solidFill>
                  <a:srgbClr val="000000"/>
                </a:solidFill>
                <a:latin typeface="Noto Sans"/>
              </a:rPr>
              <a:t>Tại Việt Nam - một thị trường mới nổi với dân số gần 100 triệu dân, nhu cầu mua sắm là cực kỳ lớn. Mua sắm trực tuyến ngày nay đã được các doanh nghiệp ứng dụng rất hiệu quả và được ưa chuộng trên khắp thế giới bởi giá trị nó mang lại không chỉ cho doanh nghiệp mà cả người tiêu dùng.</a:t>
            </a:r>
          </a:p>
        </p:txBody>
      </p:sp>
      <p:sp>
        <p:nvSpPr>
          <p:cNvPr name="TextBox 10" id="10"/>
          <p:cNvSpPr txBox="true"/>
          <p:nvPr/>
        </p:nvSpPr>
        <p:spPr>
          <a:xfrm rot="0">
            <a:off x="1073138" y="5977065"/>
            <a:ext cx="16281818" cy="2647950"/>
          </a:xfrm>
          <a:prstGeom prst="rect">
            <a:avLst/>
          </a:prstGeom>
        </p:spPr>
        <p:txBody>
          <a:bodyPr anchor="t" rtlCol="false" tIns="0" lIns="0" bIns="0" rIns="0">
            <a:spAutoFit/>
          </a:bodyPr>
          <a:lstStyle/>
          <a:p>
            <a:pPr>
              <a:lnSpc>
                <a:spcPts val="4200"/>
              </a:lnSpc>
            </a:pPr>
            <a:r>
              <a:rPr lang="en-US" sz="3000">
                <a:solidFill>
                  <a:srgbClr val="000000"/>
                </a:solidFill>
                <a:latin typeface="Noto Sans"/>
              </a:rPr>
              <a:t>Nắm bắt được xu thế hiện nay và trên cơ sở các kiến thức có được từ nhà trường, nhóm em đã quyết định chọn đề tài “Xây dựng ứng dụng đặt đồ uống” trên nền tảng cross-flatform. Người dùng chỉ cần các thao tác đơn giản trên điện thoại di động là có thể đặt hàng nhanh chóng và có được đồ uống mình cần mà không cần phải tới tận cửa hàng.</a:t>
            </a:r>
          </a:p>
          <a:p>
            <a:pPr>
              <a:lnSpc>
                <a:spcPts val="420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661193" y="0"/>
            <a:ext cx="3626807" cy="3821044"/>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0">
            <a:off x="0" y="6465956"/>
            <a:ext cx="3626807" cy="3821044"/>
          </a:xfrm>
          <a:prstGeom prst="rect">
            <a:avLst/>
          </a:prstGeom>
        </p:spPr>
      </p:pic>
      <p:sp>
        <p:nvSpPr>
          <p:cNvPr name="TextBox 4" id="4"/>
          <p:cNvSpPr txBox="true"/>
          <p:nvPr/>
        </p:nvSpPr>
        <p:spPr>
          <a:xfrm rot="0">
            <a:off x="2592349" y="4176598"/>
            <a:ext cx="13103303" cy="1350216"/>
          </a:xfrm>
          <a:prstGeom prst="rect">
            <a:avLst/>
          </a:prstGeom>
        </p:spPr>
        <p:txBody>
          <a:bodyPr anchor="t" rtlCol="false" tIns="0" lIns="0" bIns="0" rIns="0">
            <a:spAutoFit/>
          </a:bodyPr>
          <a:lstStyle/>
          <a:p>
            <a:pPr algn="ctr">
              <a:lnSpc>
                <a:spcPts val="11153"/>
              </a:lnSpc>
              <a:spcBef>
                <a:spcPct val="0"/>
              </a:spcBef>
            </a:pPr>
            <a:r>
              <a:rPr lang="en-US" sz="7966">
                <a:solidFill>
                  <a:srgbClr val="1E5A66"/>
                </a:solidFill>
                <a:latin typeface="Noto Sans Bold"/>
              </a:rPr>
              <a:t>GIỚI THIỆU CÔNG NGHỆ </a:t>
            </a:r>
          </a:p>
        </p:txBody>
      </p:sp>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028700" y="904875"/>
            <a:ext cx="1601268" cy="883291"/>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0">
            <a:off x="592159" y="795781"/>
            <a:ext cx="8674293" cy="1400419"/>
            <a:chOff x="0" y="0"/>
            <a:chExt cx="2762520" cy="445994"/>
          </a:xfrm>
        </p:grpSpPr>
        <p:sp>
          <p:nvSpPr>
            <p:cNvPr name="Freeform 3" id="3"/>
            <p:cNvSpPr/>
            <p:nvPr/>
          </p:nvSpPr>
          <p:spPr>
            <a:xfrm>
              <a:off x="0" y="0"/>
              <a:ext cx="2762520" cy="445994"/>
            </a:xfrm>
            <a:custGeom>
              <a:avLst/>
              <a:gdLst/>
              <a:ahLst/>
              <a:cxnLst/>
              <a:rect r="r" b="b" t="t" l="l"/>
              <a:pathLst>
                <a:path h="445994" w="2762520">
                  <a:moveTo>
                    <a:pt x="41948" y="0"/>
                  </a:moveTo>
                  <a:lnTo>
                    <a:pt x="2720572" y="0"/>
                  </a:lnTo>
                  <a:cubicBezTo>
                    <a:pt x="2731697" y="0"/>
                    <a:pt x="2742367" y="4420"/>
                    <a:pt x="2750234" y="12286"/>
                  </a:cubicBezTo>
                  <a:cubicBezTo>
                    <a:pt x="2758100" y="20153"/>
                    <a:pt x="2762520" y="30823"/>
                    <a:pt x="2762520" y="41948"/>
                  </a:cubicBezTo>
                  <a:lnTo>
                    <a:pt x="2762520" y="404046"/>
                  </a:lnTo>
                  <a:cubicBezTo>
                    <a:pt x="2762520" y="415172"/>
                    <a:pt x="2758100" y="425841"/>
                    <a:pt x="2750234" y="433708"/>
                  </a:cubicBezTo>
                  <a:cubicBezTo>
                    <a:pt x="2742367" y="441575"/>
                    <a:pt x="2731697" y="445994"/>
                    <a:pt x="2720572" y="445994"/>
                  </a:cubicBezTo>
                  <a:lnTo>
                    <a:pt x="41948" y="445994"/>
                  </a:lnTo>
                  <a:cubicBezTo>
                    <a:pt x="30823" y="445994"/>
                    <a:pt x="20153" y="441575"/>
                    <a:pt x="12286" y="433708"/>
                  </a:cubicBezTo>
                  <a:cubicBezTo>
                    <a:pt x="4420" y="425841"/>
                    <a:pt x="0" y="415172"/>
                    <a:pt x="0" y="404046"/>
                  </a:cubicBezTo>
                  <a:lnTo>
                    <a:pt x="0" y="41948"/>
                  </a:lnTo>
                  <a:cubicBezTo>
                    <a:pt x="0" y="30823"/>
                    <a:pt x="4420" y="20153"/>
                    <a:pt x="12286" y="12286"/>
                  </a:cubicBezTo>
                  <a:cubicBezTo>
                    <a:pt x="20153" y="4420"/>
                    <a:pt x="30823" y="0"/>
                    <a:pt x="41948" y="0"/>
                  </a:cubicBezTo>
                  <a:close/>
                </a:path>
              </a:pathLst>
            </a:custGeom>
            <a:solidFill>
              <a:srgbClr val="1E5A66"/>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3325557"/>
            <a:ext cx="8237751" cy="3099108"/>
            <a:chOff x="0" y="0"/>
            <a:chExt cx="2169614" cy="816226"/>
          </a:xfrm>
        </p:grpSpPr>
        <p:sp>
          <p:nvSpPr>
            <p:cNvPr name="Freeform 6" id="6"/>
            <p:cNvSpPr/>
            <p:nvPr/>
          </p:nvSpPr>
          <p:spPr>
            <a:xfrm>
              <a:off x="0" y="0"/>
              <a:ext cx="2169613" cy="816226"/>
            </a:xfrm>
            <a:custGeom>
              <a:avLst/>
              <a:gdLst/>
              <a:ahLst/>
              <a:cxnLst/>
              <a:rect r="r" b="b" t="t" l="l"/>
              <a:pathLst>
                <a:path h="816226" w="2169613">
                  <a:moveTo>
                    <a:pt x="60148" y="0"/>
                  </a:moveTo>
                  <a:lnTo>
                    <a:pt x="2109466" y="0"/>
                  </a:lnTo>
                  <a:cubicBezTo>
                    <a:pt x="2125418" y="0"/>
                    <a:pt x="2140717" y="6337"/>
                    <a:pt x="2151997" y="17617"/>
                  </a:cubicBezTo>
                  <a:cubicBezTo>
                    <a:pt x="2163276" y="28897"/>
                    <a:pt x="2169613" y="44196"/>
                    <a:pt x="2169613" y="60148"/>
                  </a:cubicBezTo>
                  <a:lnTo>
                    <a:pt x="2169613" y="756078"/>
                  </a:lnTo>
                  <a:cubicBezTo>
                    <a:pt x="2169613" y="772030"/>
                    <a:pt x="2163276" y="787329"/>
                    <a:pt x="2151997" y="798609"/>
                  </a:cubicBezTo>
                  <a:cubicBezTo>
                    <a:pt x="2140717" y="809889"/>
                    <a:pt x="2125418" y="816226"/>
                    <a:pt x="2109466" y="816226"/>
                  </a:cubicBezTo>
                  <a:lnTo>
                    <a:pt x="60148" y="816226"/>
                  </a:lnTo>
                  <a:cubicBezTo>
                    <a:pt x="44196" y="816226"/>
                    <a:pt x="28897" y="809889"/>
                    <a:pt x="17617" y="798609"/>
                  </a:cubicBezTo>
                  <a:cubicBezTo>
                    <a:pt x="6337" y="787329"/>
                    <a:pt x="0" y="772030"/>
                    <a:pt x="0" y="756078"/>
                  </a:cubicBezTo>
                  <a:lnTo>
                    <a:pt x="0" y="60148"/>
                  </a:lnTo>
                  <a:cubicBezTo>
                    <a:pt x="0" y="44196"/>
                    <a:pt x="6337" y="28897"/>
                    <a:pt x="17617" y="17617"/>
                  </a:cubicBezTo>
                  <a:cubicBezTo>
                    <a:pt x="28897" y="6337"/>
                    <a:pt x="44196" y="0"/>
                    <a:pt x="60148" y="0"/>
                  </a:cubicBezTo>
                  <a:close/>
                </a:path>
              </a:pathLst>
            </a:custGeom>
            <a:solidFill>
              <a:srgbClr val="ECECEC"/>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390186" y="0"/>
            <a:ext cx="1897814" cy="1999452"/>
          </a:xfrm>
          <a:prstGeom prst="rect">
            <a:avLst/>
          </a:prstGeom>
        </p:spPr>
      </p:pic>
      <p:pic>
        <p:nvPicPr>
          <p:cNvPr name="Picture 9" id="9"/>
          <p:cNvPicPr>
            <a:picLocks noChangeAspect="true"/>
          </p:cNvPicPr>
          <p:nvPr/>
        </p:nvPicPr>
        <p:blipFill>
          <a:blip r:embed="rId4"/>
          <a:srcRect l="7375" t="0" r="6808" b="0"/>
          <a:stretch>
            <a:fillRect/>
          </a:stretch>
        </p:blipFill>
        <p:spPr>
          <a:xfrm flipH="false" flipV="false" rot="0">
            <a:off x="13693781" y="2987513"/>
            <a:ext cx="3610103" cy="2155987"/>
          </a:xfrm>
          <a:prstGeom prst="rect">
            <a:avLst/>
          </a:prstGeom>
        </p:spPr>
      </p:pic>
      <p:pic>
        <p:nvPicPr>
          <p:cNvPr name="Picture 10" id="10"/>
          <p:cNvPicPr>
            <a:picLocks noChangeAspect="true"/>
          </p:cNvPicPr>
          <p:nvPr/>
        </p:nvPicPr>
        <p:blipFill>
          <a:blip r:embed="rId5"/>
          <a:srcRect l="0" t="0" r="0" b="0"/>
          <a:stretch>
            <a:fillRect/>
          </a:stretch>
        </p:blipFill>
        <p:spPr>
          <a:xfrm flipH="false" flipV="false" rot="0">
            <a:off x="9751441" y="2656105"/>
            <a:ext cx="2987812" cy="2987812"/>
          </a:xfrm>
          <a:prstGeom prst="rect">
            <a:avLst/>
          </a:prstGeom>
        </p:spPr>
      </p:pic>
      <p:pic>
        <p:nvPicPr>
          <p:cNvPr name="Picture 11" id="11"/>
          <p:cNvPicPr>
            <a:picLocks noChangeAspect="true"/>
          </p:cNvPicPr>
          <p:nvPr/>
        </p:nvPicPr>
        <p:blipFill>
          <a:blip r:embed="rId6"/>
          <a:srcRect l="0" t="0" r="0" b="0"/>
          <a:stretch>
            <a:fillRect/>
          </a:stretch>
        </p:blipFill>
        <p:spPr>
          <a:xfrm flipH="false" flipV="false" rot="0">
            <a:off x="11245347" y="6050806"/>
            <a:ext cx="4082181" cy="3544075"/>
          </a:xfrm>
          <a:prstGeom prst="rect">
            <a:avLst/>
          </a:prstGeom>
        </p:spPr>
      </p:pic>
      <p:sp>
        <p:nvSpPr>
          <p:cNvPr name="TextBox 12" id="12"/>
          <p:cNvSpPr txBox="true"/>
          <p:nvPr/>
        </p:nvSpPr>
        <p:spPr>
          <a:xfrm rot="0">
            <a:off x="854586" y="897319"/>
            <a:ext cx="8411866" cy="1062801"/>
          </a:xfrm>
          <a:prstGeom prst="rect">
            <a:avLst/>
          </a:prstGeom>
        </p:spPr>
        <p:txBody>
          <a:bodyPr anchor="t" rtlCol="false" tIns="0" lIns="0" bIns="0" rIns="0">
            <a:spAutoFit/>
          </a:bodyPr>
          <a:lstStyle/>
          <a:p>
            <a:pPr algn="ctr">
              <a:lnSpc>
                <a:spcPts val="8620"/>
              </a:lnSpc>
              <a:spcBef>
                <a:spcPct val="0"/>
              </a:spcBef>
            </a:pPr>
            <a:r>
              <a:rPr lang="en-US" sz="6157">
                <a:solidFill>
                  <a:srgbClr val="FFFFFF"/>
                </a:solidFill>
                <a:latin typeface="Montserrat Classic"/>
              </a:rPr>
              <a:t>Công nghệ sử dụng</a:t>
            </a:r>
          </a:p>
        </p:txBody>
      </p:sp>
      <p:sp>
        <p:nvSpPr>
          <p:cNvPr name="TextBox 13" id="13"/>
          <p:cNvSpPr txBox="true"/>
          <p:nvPr/>
        </p:nvSpPr>
        <p:spPr>
          <a:xfrm rot="0">
            <a:off x="1566731" y="3596531"/>
            <a:ext cx="7699720" cy="2454275"/>
          </a:xfrm>
          <a:prstGeom prst="rect">
            <a:avLst/>
          </a:prstGeom>
        </p:spPr>
        <p:txBody>
          <a:bodyPr anchor="t" rtlCol="false" tIns="0" lIns="0" bIns="0" rIns="0">
            <a:spAutoFit/>
          </a:bodyPr>
          <a:lstStyle/>
          <a:p>
            <a:pPr>
              <a:lnSpc>
                <a:spcPts val="4900"/>
              </a:lnSpc>
            </a:pPr>
            <a:r>
              <a:rPr lang="en-US" sz="3500">
                <a:solidFill>
                  <a:srgbClr val="000000"/>
                </a:solidFill>
                <a:latin typeface="Noto Sans"/>
              </a:rPr>
              <a:t>- Sử dụng ngôn ngữ lập trình JavaScrips kết hợp React native framework</a:t>
            </a:r>
          </a:p>
          <a:p>
            <a:pPr>
              <a:lnSpc>
                <a:spcPts val="4900"/>
              </a:lnSpc>
              <a:spcBef>
                <a:spcPct val="0"/>
              </a:spcBef>
            </a:pPr>
            <a:r>
              <a:rPr lang="en-US" sz="3500">
                <a:solidFill>
                  <a:srgbClr val="000000"/>
                </a:solidFill>
                <a:latin typeface="Noto Sans"/>
              </a:rPr>
              <a:t>- CSDL no Sql Firebase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0">
            <a:off x="655032" y="999726"/>
            <a:ext cx="8674293" cy="1400419"/>
            <a:chOff x="0" y="0"/>
            <a:chExt cx="2762520" cy="445994"/>
          </a:xfrm>
        </p:grpSpPr>
        <p:sp>
          <p:nvSpPr>
            <p:cNvPr name="Freeform 3" id="3"/>
            <p:cNvSpPr/>
            <p:nvPr/>
          </p:nvSpPr>
          <p:spPr>
            <a:xfrm>
              <a:off x="0" y="0"/>
              <a:ext cx="2762520" cy="445994"/>
            </a:xfrm>
            <a:custGeom>
              <a:avLst/>
              <a:gdLst/>
              <a:ahLst/>
              <a:cxnLst/>
              <a:rect r="r" b="b" t="t" l="l"/>
              <a:pathLst>
                <a:path h="445994" w="2762520">
                  <a:moveTo>
                    <a:pt x="41948" y="0"/>
                  </a:moveTo>
                  <a:lnTo>
                    <a:pt x="2720572" y="0"/>
                  </a:lnTo>
                  <a:cubicBezTo>
                    <a:pt x="2731697" y="0"/>
                    <a:pt x="2742367" y="4420"/>
                    <a:pt x="2750234" y="12286"/>
                  </a:cubicBezTo>
                  <a:cubicBezTo>
                    <a:pt x="2758100" y="20153"/>
                    <a:pt x="2762520" y="30823"/>
                    <a:pt x="2762520" y="41948"/>
                  </a:cubicBezTo>
                  <a:lnTo>
                    <a:pt x="2762520" y="404046"/>
                  </a:lnTo>
                  <a:cubicBezTo>
                    <a:pt x="2762520" y="415172"/>
                    <a:pt x="2758100" y="425841"/>
                    <a:pt x="2750234" y="433708"/>
                  </a:cubicBezTo>
                  <a:cubicBezTo>
                    <a:pt x="2742367" y="441575"/>
                    <a:pt x="2731697" y="445994"/>
                    <a:pt x="2720572" y="445994"/>
                  </a:cubicBezTo>
                  <a:lnTo>
                    <a:pt x="41948" y="445994"/>
                  </a:lnTo>
                  <a:cubicBezTo>
                    <a:pt x="30823" y="445994"/>
                    <a:pt x="20153" y="441575"/>
                    <a:pt x="12286" y="433708"/>
                  </a:cubicBezTo>
                  <a:cubicBezTo>
                    <a:pt x="4420" y="425841"/>
                    <a:pt x="0" y="415172"/>
                    <a:pt x="0" y="404046"/>
                  </a:cubicBezTo>
                  <a:lnTo>
                    <a:pt x="0" y="41948"/>
                  </a:lnTo>
                  <a:cubicBezTo>
                    <a:pt x="0" y="30823"/>
                    <a:pt x="4420" y="20153"/>
                    <a:pt x="12286" y="12286"/>
                  </a:cubicBezTo>
                  <a:cubicBezTo>
                    <a:pt x="20153" y="4420"/>
                    <a:pt x="30823" y="0"/>
                    <a:pt x="41948" y="0"/>
                  </a:cubicBezTo>
                  <a:close/>
                </a:path>
              </a:pathLst>
            </a:custGeom>
            <a:solidFill>
              <a:srgbClr val="1E5A66"/>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390186" y="0"/>
            <a:ext cx="1897814" cy="1999452"/>
          </a:xfrm>
          <a:prstGeom prst="rect">
            <a:avLst/>
          </a:prstGeom>
        </p:spPr>
      </p:pic>
      <p:pic>
        <p:nvPicPr>
          <p:cNvPr name="Picture 6" id="6"/>
          <p:cNvPicPr>
            <a:picLocks noChangeAspect="true"/>
          </p:cNvPicPr>
          <p:nvPr/>
        </p:nvPicPr>
        <p:blipFill>
          <a:blip r:embed="rId4"/>
          <a:srcRect l="0" t="0" r="0" b="0"/>
          <a:stretch>
            <a:fillRect/>
          </a:stretch>
        </p:blipFill>
        <p:spPr>
          <a:xfrm flipH="false" flipV="false" rot="0">
            <a:off x="1926736" y="3495053"/>
            <a:ext cx="7402589" cy="3701294"/>
          </a:xfrm>
          <a:prstGeom prst="rect">
            <a:avLst/>
          </a:prstGeom>
        </p:spPr>
      </p:pic>
      <p:pic>
        <p:nvPicPr>
          <p:cNvPr name="Picture 7" id="7"/>
          <p:cNvPicPr>
            <a:picLocks noChangeAspect="true"/>
          </p:cNvPicPr>
          <p:nvPr/>
        </p:nvPicPr>
        <p:blipFill>
          <a:blip r:embed="rId5"/>
          <a:srcRect l="0" t="0" r="0" b="0"/>
          <a:stretch>
            <a:fillRect/>
          </a:stretch>
        </p:blipFill>
        <p:spPr>
          <a:xfrm flipH="false" flipV="false" rot="0">
            <a:off x="10264607" y="3495053"/>
            <a:ext cx="6582428" cy="3761388"/>
          </a:xfrm>
          <a:prstGeom prst="rect">
            <a:avLst/>
          </a:prstGeom>
        </p:spPr>
      </p:pic>
      <p:sp>
        <p:nvSpPr>
          <p:cNvPr name="TextBox 8" id="8"/>
          <p:cNvSpPr txBox="true"/>
          <p:nvPr/>
        </p:nvSpPr>
        <p:spPr>
          <a:xfrm rot="0">
            <a:off x="917459" y="1101264"/>
            <a:ext cx="8411866" cy="1062801"/>
          </a:xfrm>
          <a:prstGeom prst="rect">
            <a:avLst/>
          </a:prstGeom>
        </p:spPr>
        <p:txBody>
          <a:bodyPr anchor="t" rtlCol="false" tIns="0" lIns="0" bIns="0" rIns="0">
            <a:spAutoFit/>
          </a:bodyPr>
          <a:lstStyle/>
          <a:p>
            <a:pPr algn="ctr">
              <a:lnSpc>
                <a:spcPts val="8620"/>
              </a:lnSpc>
              <a:spcBef>
                <a:spcPct val="0"/>
              </a:spcBef>
            </a:pPr>
            <a:r>
              <a:rPr lang="en-US" sz="6157">
                <a:solidFill>
                  <a:srgbClr val="FFFFFF"/>
                </a:solidFill>
                <a:latin typeface="Montserrat Classic"/>
              </a:rPr>
              <a:t>Công cụ lập trình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0">
            <a:off x="616027" y="599033"/>
            <a:ext cx="8674293" cy="1400419"/>
            <a:chOff x="0" y="0"/>
            <a:chExt cx="2762520" cy="445994"/>
          </a:xfrm>
        </p:grpSpPr>
        <p:sp>
          <p:nvSpPr>
            <p:cNvPr name="Freeform 3" id="3"/>
            <p:cNvSpPr/>
            <p:nvPr/>
          </p:nvSpPr>
          <p:spPr>
            <a:xfrm>
              <a:off x="0" y="0"/>
              <a:ext cx="2762520" cy="445994"/>
            </a:xfrm>
            <a:custGeom>
              <a:avLst/>
              <a:gdLst/>
              <a:ahLst/>
              <a:cxnLst/>
              <a:rect r="r" b="b" t="t" l="l"/>
              <a:pathLst>
                <a:path h="445994" w="2762520">
                  <a:moveTo>
                    <a:pt x="41948" y="0"/>
                  </a:moveTo>
                  <a:lnTo>
                    <a:pt x="2720572" y="0"/>
                  </a:lnTo>
                  <a:cubicBezTo>
                    <a:pt x="2731697" y="0"/>
                    <a:pt x="2742367" y="4420"/>
                    <a:pt x="2750234" y="12286"/>
                  </a:cubicBezTo>
                  <a:cubicBezTo>
                    <a:pt x="2758100" y="20153"/>
                    <a:pt x="2762520" y="30823"/>
                    <a:pt x="2762520" y="41948"/>
                  </a:cubicBezTo>
                  <a:lnTo>
                    <a:pt x="2762520" y="404046"/>
                  </a:lnTo>
                  <a:cubicBezTo>
                    <a:pt x="2762520" y="415172"/>
                    <a:pt x="2758100" y="425841"/>
                    <a:pt x="2750234" y="433708"/>
                  </a:cubicBezTo>
                  <a:cubicBezTo>
                    <a:pt x="2742367" y="441575"/>
                    <a:pt x="2731697" y="445994"/>
                    <a:pt x="2720572" y="445994"/>
                  </a:cubicBezTo>
                  <a:lnTo>
                    <a:pt x="41948" y="445994"/>
                  </a:lnTo>
                  <a:cubicBezTo>
                    <a:pt x="30823" y="445994"/>
                    <a:pt x="20153" y="441575"/>
                    <a:pt x="12286" y="433708"/>
                  </a:cubicBezTo>
                  <a:cubicBezTo>
                    <a:pt x="4420" y="425841"/>
                    <a:pt x="0" y="415172"/>
                    <a:pt x="0" y="404046"/>
                  </a:cubicBezTo>
                  <a:lnTo>
                    <a:pt x="0" y="41948"/>
                  </a:lnTo>
                  <a:cubicBezTo>
                    <a:pt x="0" y="30823"/>
                    <a:pt x="4420" y="20153"/>
                    <a:pt x="12286" y="12286"/>
                  </a:cubicBezTo>
                  <a:cubicBezTo>
                    <a:pt x="20153" y="4420"/>
                    <a:pt x="30823" y="0"/>
                    <a:pt x="41948" y="0"/>
                  </a:cubicBezTo>
                  <a:close/>
                </a:path>
              </a:pathLst>
            </a:custGeom>
            <a:solidFill>
              <a:srgbClr val="1E5A66"/>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783103" y="3509973"/>
            <a:ext cx="8674293" cy="3267054"/>
            <a:chOff x="0" y="0"/>
            <a:chExt cx="2284587" cy="860459"/>
          </a:xfrm>
        </p:grpSpPr>
        <p:sp>
          <p:nvSpPr>
            <p:cNvPr name="Freeform 6" id="6"/>
            <p:cNvSpPr/>
            <p:nvPr/>
          </p:nvSpPr>
          <p:spPr>
            <a:xfrm>
              <a:off x="0" y="0"/>
              <a:ext cx="2284587" cy="860459"/>
            </a:xfrm>
            <a:custGeom>
              <a:avLst/>
              <a:gdLst/>
              <a:ahLst/>
              <a:cxnLst/>
              <a:rect r="r" b="b" t="t" l="l"/>
              <a:pathLst>
                <a:path h="860459" w="2284587">
                  <a:moveTo>
                    <a:pt x="57121" y="0"/>
                  </a:moveTo>
                  <a:lnTo>
                    <a:pt x="2227467" y="0"/>
                  </a:lnTo>
                  <a:cubicBezTo>
                    <a:pt x="2242616" y="0"/>
                    <a:pt x="2257145" y="6018"/>
                    <a:pt x="2267857" y="16730"/>
                  </a:cubicBezTo>
                  <a:cubicBezTo>
                    <a:pt x="2278569" y="27443"/>
                    <a:pt x="2284587" y="41971"/>
                    <a:pt x="2284587" y="57121"/>
                  </a:cubicBezTo>
                  <a:lnTo>
                    <a:pt x="2284587" y="803338"/>
                  </a:lnTo>
                  <a:cubicBezTo>
                    <a:pt x="2284587" y="818487"/>
                    <a:pt x="2278569" y="833016"/>
                    <a:pt x="2267857" y="843728"/>
                  </a:cubicBezTo>
                  <a:cubicBezTo>
                    <a:pt x="2257145" y="854441"/>
                    <a:pt x="2242616" y="860459"/>
                    <a:pt x="2227467" y="860459"/>
                  </a:cubicBezTo>
                  <a:lnTo>
                    <a:pt x="57121" y="860459"/>
                  </a:lnTo>
                  <a:cubicBezTo>
                    <a:pt x="41971" y="860459"/>
                    <a:pt x="27443" y="854441"/>
                    <a:pt x="16730" y="843728"/>
                  </a:cubicBezTo>
                  <a:cubicBezTo>
                    <a:pt x="6018" y="833016"/>
                    <a:pt x="0" y="818487"/>
                    <a:pt x="0" y="803338"/>
                  </a:cubicBezTo>
                  <a:lnTo>
                    <a:pt x="0" y="57121"/>
                  </a:lnTo>
                  <a:cubicBezTo>
                    <a:pt x="0" y="41971"/>
                    <a:pt x="6018" y="27443"/>
                    <a:pt x="16730" y="16730"/>
                  </a:cubicBezTo>
                  <a:cubicBezTo>
                    <a:pt x="27443" y="6018"/>
                    <a:pt x="41971" y="0"/>
                    <a:pt x="57121" y="0"/>
                  </a:cubicBezTo>
                  <a:close/>
                </a:path>
              </a:pathLst>
            </a:custGeom>
            <a:solidFill>
              <a:srgbClr val="ECECEC"/>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390186" y="0"/>
            <a:ext cx="1897814" cy="1999452"/>
          </a:xfrm>
          <a:prstGeom prst="rect">
            <a:avLst/>
          </a:prstGeom>
        </p:spPr>
      </p:pic>
      <p:pic>
        <p:nvPicPr>
          <p:cNvPr name="Picture 9" id="9"/>
          <p:cNvPicPr>
            <a:picLocks noChangeAspect="true"/>
          </p:cNvPicPr>
          <p:nvPr/>
        </p:nvPicPr>
        <p:blipFill>
          <a:blip r:embed="rId4"/>
          <a:srcRect l="0" t="0" r="0" b="0"/>
          <a:stretch>
            <a:fillRect/>
          </a:stretch>
        </p:blipFill>
        <p:spPr>
          <a:xfrm flipH="false" flipV="false" rot="0">
            <a:off x="9290319" y="2570082"/>
            <a:ext cx="4137360" cy="2327265"/>
          </a:xfrm>
          <a:prstGeom prst="rect">
            <a:avLst/>
          </a:prstGeom>
        </p:spPr>
      </p:pic>
      <p:pic>
        <p:nvPicPr>
          <p:cNvPr name="Picture 10" id="10"/>
          <p:cNvPicPr>
            <a:picLocks noChangeAspect="true"/>
          </p:cNvPicPr>
          <p:nvPr/>
        </p:nvPicPr>
        <p:blipFill>
          <a:blip r:embed="rId5"/>
          <a:srcRect l="0" t="0" r="0" b="0"/>
          <a:stretch>
            <a:fillRect/>
          </a:stretch>
        </p:blipFill>
        <p:spPr>
          <a:xfrm flipH="false" flipV="false" rot="0">
            <a:off x="14690168" y="2332049"/>
            <a:ext cx="2156868" cy="3235302"/>
          </a:xfrm>
          <a:prstGeom prst="rect">
            <a:avLst/>
          </a:prstGeom>
        </p:spPr>
      </p:pic>
      <p:pic>
        <p:nvPicPr>
          <p:cNvPr name="Picture 11" id="11"/>
          <p:cNvPicPr>
            <a:picLocks noChangeAspect="true"/>
          </p:cNvPicPr>
          <p:nvPr/>
        </p:nvPicPr>
        <p:blipFill>
          <a:blip r:embed="rId6"/>
          <a:srcRect l="0" t="0" r="0" b="0"/>
          <a:stretch>
            <a:fillRect/>
          </a:stretch>
        </p:blipFill>
        <p:spPr>
          <a:xfrm flipH="false" flipV="false" rot="0">
            <a:off x="11198900" y="5650375"/>
            <a:ext cx="4025579" cy="3607925"/>
          </a:xfrm>
          <a:prstGeom prst="rect">
            <a:avLst/>
          </a:prstGeom>
        </p:spPr>
      </p:pic>
      <p:sp>
        <p:nvSpPr>
          <p:cNvPr name="TextBox 12" id="12"/>
          <p:cNvSpPr txBox="true"/>
          <p:nvPr/>
        </p:nvSpPr>
        <p:spPr>
          <a:xfrm rot="0">
            <a:off x="878454" y="700571"/>
            <a:ext cx="8411866" cy="1062801"/>
          </a:xfrm>
          <a:prstGeom prst="rect">
            <a:avLst/>
          </a:prstGeom>
        </p:spPr>
        <p:txBody>
          <a:bodyPr anchor="t" rtlCol="false" tIns="0" lIns="0" bIns="0" rIns="0">
            <a:spAutoFit/>
          </a:bodyPr>
          <a:lstStyle/>
          <a:p>
            <a:pPr algn="ctr">
              <a:lnSpc>
                <a:spcPts val="8620"/>
              </a:lnSpc>
              <a:spcBef>
                <a:spcPct val="0"/>
              </a:spcBef>
            </a:pPr>
            <a:r>
              <a:rPr lang="en-US" sz="6157">
                <a:solidFill>
                  <a:srgbClr val="FFFFFF"/>
                </a:solidFill>
                <a:latin typeface="Montserrat Classic"/>
              </a:rPr>
              <a:t>Công cụ hỗ trợ khác</a:t>
            </a:r>
          </a:p>
        </p:txBody>
      </p:sp>
      <p:sp>
        <p:nvSpPr>
          <p:cNvPr name="TextBox 13" id="13"/>
          <p:cNvSpPr txBox="true"/>
          <p:nvPr/>
        </p:nvSpPr>
        <p:spPr>
          <a:xfrm rot="0">
            <a:off x="1405509" y="3883025"/>
            <a:ext cx="7389890" cy="2454275"/>
          </a:xfrm>
          <a:prstGeom prst="rect">
            <a:avLst/>
          </a:prstGeom>
        </p:spPr>
        <p:txBody>
          <a:bodyPr anchor="t" rtlCol="false" tIns="0" lIns="0" bIns="0" rIns="0">
            <a:spAutoFit/>
          </a:bodyPr>
          <a:lstStyle/>
          <a:p>
            <a:pPr>
              <a:lnSpc>
                <a:spcPts val="4900"/>
              </a:lnSpc>
            </a:pPr>
            <a:r>
              <a:rPr lang="en-US" sz="3500">
                <a:solidFill>
                  <a:srgbClr val="000000"/>
                </a:solidFill>
                <a:latin typeface="Noto Sans"/>
              </a:rPr>
              <a:t>- Android studio: Lập trình</a:t>
            </a:r>
          </a:p>
          <a:p>
            <a:pPr>
              <a:lnSpc>
                <a:spcPts val="4900"/>
              </a:lnSpc>
            </a:pPr>
            <a:r>
              <a:rPr lang="en-US" sz="3500">
                <a:solidFill>
                  <a:srgbClr val="000000"/>
                </a:solidFill>
                <a:latin typeface="Noto Sans"/>
              </a:rPr>
              <a:t>- GitHub: Quản lý source code</a:t>
            </a:r>
          </a:p>
          <a:p>
            <a:pPr>
              <a:lnSpc>
                <a:spcPts val="4900"/>
              </a:lnSpc>
            </a:pPr>
            <a:r>
              <a:rPr lang="en-US" sz="3500">
                <a:solidFill>
                  <a:srgbClr val="000000"/>
                </a:solidFill>
                <a:latin typeface="Noto Sans"/>
              </a:rPr>
              <a:t>- Figma: Thiết kế giao diện</a:t>
            </a:r>
          </a:p>
          <a:p>
            <a:pPr>
              <a:lnSpc>
                <a:spcPts val="4900"/>
              </a:lnSpc>
              <a:spcBef>
                <a:spcPct val="0"/>
              </a:spcBef>
            </a:pPr>
            <a:r>
              <a:rPr lang="en-US" sz="3500">
                <a:solidFill>
                  <a:srgbClr val="000000"/>
                </a:solidFill>
                <a:latin typeface="Noto Sans"/>
              </a:rPr>
              <a:t>- Google Drive: Lưu trữ tài liệu</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0">
            <a:off x="1028700" y="999726"/>
            <a:ext cx="8674293" cy="1400419"/>
            <a:chOff x="0" y="0"/>
            <a:chExt cx="2762520" cy="445994"/>
          </a:xfrm>
        </p:grpSpPr>
        <p:sp>
          <p:nvSpPr>
            <p:cNvPr name="Freeform 3" id="3"/>
            <p:cNvSpPr/>
            <p:nvPr/>
          </p:nvSpPr>
          <p:spPr>
            <a:xfrm>
              <a:off x="0" y="0"/>
              <a:ext cx="2762520" cy="445994"/>
            </a:xfrm>
            <a:custGeom>
              <a:avLst/>
              <a:gdLst/>
              <a:ahLst/>
              <a:cxnLst/>
              <a:rect r="r" b="b" t="t" l="l"/>
              <a:pathLst>
                <a:path h="445994" w="2762520">
                  <a:moveTo>
                    <a:pt x="41948" y="0"/>
                  </a:moveTo>
                  <a:lnTo>
                    <a:pt x="2720572" y="0"/>
                  </a:lnTo>
                  <a:cubicBezTo>
                    <a:pt x="2731697" y="0"/>
                    <a:pt x="2742367" y="4420"/>
                    <a:pt x="2750234" y="12286"/>
                  </a:cubicBezTo>
                  <a:cubicBezTo>
                    <a:pt x="2758100" y="20153"/>
                    <a:pt x="2762520" y="30823"/>
                    <a:pt x="2762520" y="41948"/>
                  </a:cubicBezTo>
                  <a:lnTo>
                    <a:pt x="2762520" y="404046"/>
                  </a:lnTo>
                  <a:cubicBezTo>
                    <a:pt x="2762520" y="415172"/>
                    <a:pt x="2758100" y="425841"/>
                    <a:pt x="2750234" y="433708"/>
                  </a:cubicBezTo>
                  <a:cubicBezTo>
                    <a:pt x="2742367" y="441575"/>
                    <a:pt x="2731697" y="445994"/>
                    <a:pt x="2720572" y="445994"/>
                  </a:cubicBezTo>
                  <a:lnTo>
                    <a:pt x="41948" y="445994"/>
                  </a:lnTo>
                  <a:cubicBezTo>
                    <a:pt x="30823" y="445994"/>
                    <a:pt x="20153" y="441575"/>
                    <a:pt x="12286" y="433708"/>
                  </a:cubicBezTo>
                  <a:cubicBezTo>
                    <a:pt x="4420" y="425841"/>
                    <a:pt x="0" y="415172"/>
                    <a:pt x="0" y="404046"/>
                  </a:cubicBezTo>
                  <a:lnTo>
                    <a:pt x="0" y="41948"/>
                  </a:lnTo>
                  <a:cubicBezTo>
                    <a:pt x="0" y="30823"/>
                    <a:pt x="4420" y="20153"/>
                    <a:pt x="12286" y="12286"/>
                  </a:cubicBezTo>
                  <a:cubicBezTo>
                    <a:pt x="20153" y="4420"/>
                    <a:pt x="30823" y="0"/>
                    <a:pt x="41948" y="0"/>
                  </a:cubicBezTo>
                  <a:close/>
                </a:path>
              </a:pathLst>
            </a:custGeom>
            <a:solidFill>
              <a:srgbClr val="1E5A66"/>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291127" y="3499683"/>
            <a:ext cx="8411866" cy="3287634"/>
            <a:chOff x="0" y="0"/>
            <a:chExt cx="2215471" cy="865879"/>
          </a:xfrm>
        </p:grpSpPr>
        <p:sp>
          <p:nvSpPr>
            <p:cNvPr name="Freeform 6" id="6"/>
            <p:cNvSpPr/>
            <p:nvPr/>
          </p:nvSpPr>
          <p:spPr>
            <a:xfrm>
              <a:off x="0" y="0"/>
              <a:ext cx="2215471" cy="865879"/>
            </a:xfrm>
            <a:custGeom>
              <a:avLst/>
              <a:gdLst/>
              <a:ahLst/>
              <a:cxnLst/>
              <a:rect r="r" b="b" t="t" l="l"/>
              <a:pathLst>
                <a:path h="865879" w="2215471">
                  <a:moveTo>
                    <a:pt x="58903" y="0"/>
                  </a:moveTo>
                  <a:lnTo>
                    <a:pt x="2156568" y="0"/>
                  </a:lnTo>
                  <a:cubicBezTo>
                    <a:pt x="2189099" y="0"/>
                    <a:pt x="2215471" y="26372"/>
                    <a:pt x="2215471" y="58903"/>
                  </a:cubicBezTo>
                  <a:lnTo>
                    <a:pt x="2215471" y="806976"/>
                  </a:lnTo>
                  <a:cubicBezTo>
                    <a:pt x="2215471" y="839507"/>
                    <a:pt x="2189099" y="865879"/>
                    <a:pt x="2156568" y="865879"/>
                  </a:cubicBezTo>
                  <a:lnTo>
                    <a:pt x="58903" y="865879"/>
                  </a:lnTo>
                  <a:cubicBezTo>
                    <a:pt x="26372" y="865879"/>
                    <a:pt x="0" y="839507"/>
                    <a:pt x="0" y="806976"/>
                  </a:cubicBezTo>
                  <a:lnTo>
                    <a:pt x="0" y="58903"/>
                  </a:lnTo>
                  <a:cubicBezTo>
                    <a:pt x="0" y="26372"/>
                    <a:pt x="26372" y="0"/>
                    <a:pt x="58903" y="0"/>
                  </a:cubicBezTo>
                  <a:close/>
                </a:path>
              </a:pathLst>
            </a:custGeom>
            <a:solidFill>
              <a:srgbClr val="ECECEC"/>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390186" y="0"/>
            <a:ext cx="1897814" cy="1999452"/>
          </a:xfrm>
          <a:prstGeom prst="rect">
            <a:avLst/>
          </a:prstGeom>
        </p:spPr>
      </p:pic>
      <p:pic>
        <p:nvPicPr>
          <p:cNvPr name="Picture 9" id="9"/>
          <p:cNvPicPr>
            <a:picLocks noChangeAspect="true"/>
          </p:cNvPicPr>
          <p:nvPr/>
        </p:nvPicPr>
        <p:blipFill>
          <a:blip r:embed="rId4"/>
          <a:srcRect l="0" t="0" r="0" b="0"/>
          <a:stretch>
            <a:fillRect/>
          </a:stretch>
        </p:blipFill>
        <p:spPr>
          <a:xfrm flipH="false" flipV="false" rot="0">
            <a:off x="11176603" y="2913235"/>
            <a:ext cx="5213583" cy="1703167"/>
          </a:xfrm>
          <a:prstGeom prst="rect">
            <a:avLst/>
          </a:prstGeom>
        </p:spPr>
      </p:pic>
      <p:pic>
        <p:nvPicPr>
          <p:cNvPr name="Picture 10" id="10"/>
          <p:cNvPicPr>
            <a:picLocks noChangeAspect="true"/>
          </p:cNvPicPr>
          <p:nvPr/>
        </p:nvPicPr>
        <p:blipFill>
          <a:blip r:embed="rId5"/>
          <a:srcRect l="0" t="0" r="0" b="0"/>
          <a:stretch>
            <a:fillRect/>
          </a:stretch>
        </p:blipFill>
        <p:spPr>
          <a:xfrm flipH="false" flipV="false" rot="0">
            <a:off x="9702993" y="4959302"/>
            <a:ext cx="3659245" cy="3403098"/>
          </a:xfrm>
          <a:prstGeom prst="rect">
            <a:avLst/>
          </a:prstGeom>
        </p:spPr>
      </p:pic>
      <p:pic>
        <p:nvPicPr>
          <p:cNvPr name="Picture 11" id="11"/>
          <p:cNvPicPr>
            <a:picLocks noChangeAspect="true"/>
          </p:cNvPicPr>
          <p:nvPr/>
        </p:nvPicPr>
        <p:blipFill>
          <a:blip r:embed="rId6"/>
          <a:srcRect l="0" t="0" r="0" b="0"/>
          <a:stretch>
            <a:fillRect/>
          </a:stretch>
        </p:blipFill>
        <p:spPr>
          <a:xfrm flipH="false" flipV="false" rot="0">
            <a:off x="14172207" y="4959302"/>
            <a:ext cx="3466241" cy="3403098"/>
          </a:xfrm>
          <a:prstGeom prst="rect">
            <a:avLst/>
          </a:prstGeom>
        </p:spPr>
      </p:pic>
      <p:sp>
        <p:nvSpPr>
          <p:cNvPr name="TextBox 12" id="12"/>
          <p:cNvSpPr txBox="true"/>
          <p:nvPr/>
        </p:nvSpPr>
        <p:spPr>
          <a:xfrm rot="0">
            <a:off x="1291127" y="1101264"/>
            <a:ext cx="8411866" cy="1062801"/>
          </a:xfrm>
          <a:prstGeom prst="rect">
            <a:avLst/>
          </a:prstGeom>
        </p:spPr>
        <p:txBody>
          <a:bodyPr anchor="t" rtlCol="false" tIns="0" lIns="0" bIns="0" rIns="0">
            <a:spAutoFit/>
          </a:bodyPr>
          <a:lstStyle/>
          <a:p>
            <a:pPr algn="ctr">
              <a:lnSpc>
                <a:spcPts val="8620"/>
              </a:lnSpc>
              <a:spcBef>
                <a:spcPct val="0"/>
              </a:spcBef>
            </a:pPr>
            <a:r>
              <a:rPr lang="en-US" sz="6157">
                <a:solidFill>
                  <a:srgbClr val="FFFFFF"/>
                </a:solidFill>
                <a:latin typeface="Montserrat Classic"/>
              </a:rPr>
              <a:t>Công cụ hỗ trợ khác</a:t>
            </a:r>
          </a:p>
        </p:txBody>
      </p:sp>
      <p:sp>
        <p:nvSpPr>
          <p:cNvPr name="TextBox 13" id="13"/>
          <p:cNvSpPr txBox="true"/>
          <p:nvPr/>
        </p:nvSpPr>
        <p:spPr>
          <a:xfrm rot="0">
            <a:off x="1937401" y="3952583"/>
            <a:ext cx="7206599" cy="2454275"/>
          </a:xfrm>
          <a:prstGeom prst="rect">
            <a:avLst/>
          </a:prstGeom>
        </p:spPr>
        <p:txBody>
          <a:bodyPr anchor="t" rtlCol="false" tIns="0" lIns="0" bIns="0" rIns="0">
            <a:spAutoFit/>
          </a:bodyPr>
          <a:lstStyle/>
          <a:p>
            <a:pPr>
              <a:lnSpc>
                <a:spcPts val="4900"/>
              </a:lnSpc>
            </a:pPr>
            <a:r>
              <a:rPr lang="en-US" sz="3500">
                <a:solidFill>
                  <a:srgbClr val="000000"/>
                </a:solidFill>
                <a:latin typeface="Noto Sans"/>
              </a:rPr>
              <a:t>- Microsoft teams: Làm nhóm</a:t>
            </a:r>
          </a:p>
          <a:p>
            <a:pPr>
              <a:lnSpc>
                <a:spcPts val="4900"/>
              </a:lnSpc>
            </a:pPr>
            <a:r>
              <a:rPr lang="en-US" sz="3500">
                <a:solidFill>
                  <a:srgbClr val="000000"/>
                </a:solidFill>
                <a:latin typeface="Noto Sans"/>
              </a:rPr>
              <a:t>- Microsoft Word: Viết báo cáo</a:t>
            </a:r>
          </a:p>
          <a:p>
            <a:pPr>
              <a:lnSpc>
                <a:spcPts val="4900"/>
              </a:lnSpc>
              <a:spcBef>
                <a:spcPct val="0"/>
              </a:spcBef>
            </a:pPr>
            <a:r>
              <a:rPr lang="en-US" sz="3500">
                <a:solidFill>
                  <a:srgbClr val="000000"/>
                </a:solidFill>
                <a:latin typeface="Noto Sans"/>
              </a:rPr>
              <a:t>- Microsoft Powerpoint: Làm slide báo cáo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DAFD3ZLtyZk</dc:identifier>
  <dcterms:modified xsi:type="dcterms:W3CDTF">2011-08-01T06:04:30Z</dcterms:modified>
  <cp:revision>1</cp:revision>
  <dc:title>Bản sao của Group Project</dc:title>
</cp:coreProperties>
</file>