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50536"/>
            <a:ext cx="3572510" cy="1807845"/>
          </a:xfrm>
          <a:custGeom>
            <a:avLst/>
            <a:gdLst/>
            <a:ahLst/>
            <a:cxnLst/>
            <a:rect l="l" t="t" r="r" b="b"/>
            <a:pathLst>
              <a:path w="3572510" h="1807845">
                <a:moveTo>
                  <a:pt x="2043049" y="0"/>
                </a:moveTo>
                <a:lnTo>
                  <a:pt x="0" y="0"/>
                </a:lnTo>
                <a:lnTo>
                  <a:pt x="0" y="1807460"/>
                </a:lnTo>
                <a:lnTo>
                  <a:pt x="3572254" y="1807460"/>
                </a:lnTo>
                <a:lnTo>
                  <a:pt x="2043049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50536"/>
            <a:ext cx="9144000" cy="1807845"/>
          </a:xfrm>
          <a:custGeom>
            <a:avLst/>
            <a:gdLst/>
            <a:ahLst/>
            <a:cxnLst/>
            <a:rect l="l" t="t" r="r" b="b"/>
            <a:pathLst>
              <a:path w="9144000" h="1807845">
                <a:moveTo>
                  <a:pt x="2038223" y="0"/>
                </a:moveTo>
                <a:lnTo>
                  <a:pt x="0" y="1804764"/>
                </a:lnTo>
                <a:lnTo>
                  <a:pt x="0" y="1807460"/>
                </a:lnTo>
                <a:lnTo>
                  <a:pt x="9143999" y="1807460"/>
                </a:lnTo>
                <a:lnTo>
                  <a:pt x="9143999" y="888"/>
                </a:lnTo>
                <a:lnTo>
                  <a:pt x="2038223" y="0"/>
                </a:lnTo>
                <a:close/>
              </a:path>
            </a:pathLst>
          </a:custGeom>
          <a:solidFill>
            <a:srgbClr val="08A0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5904" y="1488947"/>
            <a:ext cx="7333488" cy="523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5829" y="356742"/>
            <a:ext cx="475234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50536"/>
            <a:ext cx="3572510" cy="1807845"/>
          </a:xfrm>
          <a:custGeom>
            <a:avLst/>
            <a:gdLst/>
            <a:ahLst/>
            <a:cxnLst/>
            <a:rect l="l" t="t" r="r" b="b"/>
            <a:pathLst>
              <a:path w="3572510" h="1807845">
                <a:moveTo>
                  <a:pt x="2043049" y="0"/>
                </a:moveTo>
                <a:lnTo>
                  <a:pt x="0" y="0"/>
                </a:lnTo>
                <a:lnTo>
                  <a:pt x="0" y="1807460"/>
                </a:lnTo>
                <a:lnTo>
                  <a:pt x="3572254" y="1807460"/>
                </a:lnTo>
                <a:lnTo>
                  <a:pt x="2043049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50536"/>
            <a:ext cx="9144000" cy="1807845"/>
          </a:xfrm>
          <a:custGeom>
            <a:avLst/>
            <a:gdLst/>
            <a:ahLst/>
            <a:cxnLst/>
            <a:rect l="l" t="t" r="r" b="b"/>
            <a:pathLst>
              <a:path w="9144000" h="1807845">
                <a:moveTo>
                  <a:pt x="2038223" y="0"/>
                </a:moveTo>
                <a:lnTo>
                  <a:pt x="0" y="1804764"/>
                </a:lnTo>
                <a:lnTo>
                  <a:pt x="0" y="1807460"/>
                </a:lnTo>
                <a:lnTo>
                  <a:pt x="9143999" y="1807460"/>
                </a:lnTo>
                <a:lnTo>
                  <a:pt x="9143999" y="888"/>
                </a:lnTo>
                <a:lnTo>
                  <a:pt x="2038223" y="0"/>
                </a:lnTo>
                <a:close/>
              </a:path>
            </a:pathLst>
          </a:custGeom>
          <a:solidFill>
            <a:srgbClr val="08A0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3939" y="1328927"/>
            <a:ext cx="6620256" cy="420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50535"/>
            <a:ext cx="3572510" cy="1807845"/>
          </a:xfrm>
          <a:custGeom>
            <a:avLst/>
            <a:gdLst/>
            <a:ahLst/>
            <a:cxnLst/>
            <a:rect l="l" t="t" r="r" b="b"/>
            <a:pathLst>
              <a:path w="3572510" h="1807845">
                <a:moveTo>
                  <a:pt x="2043049" y="0"/>
                </a:moveTo>
                <a:lnTo>
                  <a:pt x="0" y="0"/>
                </a:lnTo>
                <a:lnTo>
                  <a:pt x="0" y="1807460"/>
                </a:lnTo>
                <a:lnTo>
                  <a:pt x="3572254" y="1807460"/>
                </a:lnTo>
                <a:lnTo>
                  <a:pt x="2043049" y="0"/>
                </a:lnTo>
                <a:close/>
              </a:path>
            </a:pathLst>
          </a:custGeom>
          <a:solidFill>
            <a:srgbClr val="F86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50535"/>
            <a:ext cx="9144000" cy="1807845"/>
          </a:xfrm>
          <a:custGeom>
            <a:avLst/>
            <a:gdLst/>
            <a:ahLst/>
            <a:cxnLst/>
            <a:rect l="l" t="t" r="r" b="b"/>
            <a:pathLst>
              <a:path w="9144000" h="1807845">
                <a:moveTo>
                  <a:pt x="2038223" y="0"/>
                </a:moveTo>
                <a:lnTo>
                  <a:pt x="0" y="1804764"/>
                </a:lnTo>
                <a:lnTo>
                  <a:pt x="0" y="1807460"/>
                </a:lnTo>
                <a:lnTo>
                  <a:pt x="9143999" y="1807460"/>
                </a:lnTo>
                <a:lnTo>
                  <a:pt x="9143999" y="888"/>
                </a:lnTo>
                <a:lnTo>
                  <a:pt x="2038223" y="0"/>
                </a:lnTo>
                <a:close/>
              </a:path>
            </a:pathLst>
          </a:custGeom>
          <a:solidFill>
            <a:srgbClr val="08A0D9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0772" y="377774"/>
            <a:ext cx="724245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547" y="2434590"/>
            <a:ext cx="672465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648711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99" y="0"/>
                  </a:moveTo>
                  <a:lnTo>
                    <a:pt x="7733977" y="0"/>
                  </a:lnTo>
                  <a:lnTo>
                    <a:pt x="0" y="6855297"/>
                  </a:lnTo>
                  <a:lnTo>
                    <a:pt x="0" y="6857995"/>
                  </a:lnTo>
                  <a:lnTo>
                    <a:pt x="9143999" y="685799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8A0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27277" y="5038090"/>
            <a:ext cx="4001923" cy="1266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PMS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 </a:t>
            </a:r>
            <a:r>
              <a:rPr sz="2800" b="1" u="heavy" spc="-5" dirty="0" smtClean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Project</a:t>
            </a:r>
            <a:r>
              <a:rPr lang="en-IN" sz="2800" b="1" u="heavy" spc="-5" dirty="0" smtClean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 Report</a:t>
            </a:r>
            <a:endParaRPr sz="2800" dirty="0">
              <a:latin typeface="Algerian" pitchFamily="82" charset="0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2105"/>
              </a:spcBef>
            </a:pPr>
            <a:r>
              <a:rPr lang="en-IN" b="1" dirty="0" err="1" smtClean="0">
                <a:latin typeface="Algerian" pitchFamily="82" charset="0"/>
                <a:cs typeface="Arial"/>
              </a:rPr>
              <a:t>Ayush</a:t>
            </a:r>
            <a:r>
              <a:rPr lang="en-IN" b="1" dirty="0" smtClean="0">
                <a:latin typeface="Algerian" pitchFamily="82" charset="0"/>
                <a:cs typeface="Arial"/>
              </a:rPr>
              <a:t> </a:t>
            </a:r>
            <a:r>
              <a:rPr lang="en-IN" b="1" dirty="0" err="1" smtClean="0">
                <a:latin typeface="Algerian" pitchFamily="82" charset="0"/>
                <a:cs typeface="Arial"/>
              </a:rPr>
              <a:t>Pathak</a:t>
            </a:r>
            <a:r>
              <a:rPr lang="en-IN" b="1" dirty="0" smtClean="0">
                <a:latin typeface="Algerian" pitchFamily="82" charset="0"/>
                <a:cs typeface="Arial"/>
              </a:rPr>
              <a:t> (AJU/180352) </a:t>
            </a:r>
            <a:r>
              <a:rPr lang="en-IN" b="1" dirty="0" err="1" smtClean="0">
                <a:latin typeface="Algerian" pitchFamily="82" charset="0"/>
                <a:cs typeface="Arial"/>
              </a:rPr>
              <a:t>Debashish</a:t>
            </a:r>
            <a:r>
              <a:rPr lang="en-IN" b="1" dirty="0" smtClean="0">
                <a:latin typeface="Algerian" pitchFamily="82" charset="0"/>
                <a:cs typeface="Arial"/>
              </a:rPr>
              <a:t> </a:t>
            </a:r>
            <a:r>
              <a:rPr lang="en-IN" b="1" dirty="0" err="1" smtClean="0">
                <a:latin typeface="Algerian" pitchFamily="82" charset="0"/>
                <a:cs typeface="Arial"/>
              </a:rPr>
              <a:t>Bera</a:t>
            </a:r>
            <a:r>
              <a:rPr lang="en-IN" b="1" dirty="0" smtClean="0">
                <a:latin typeface="Algerian" pitchFamily="82" charset="0"/>
                <a:cs typeface="Arial"/>
              </a:rPr>
              <a:t> (AJU/180140)</a:t>
            </a:r>
            <a:endParaRPr sz="1800" dirty="0">
              <a:latin typeface="Algerian" pitchFamily="82" charset="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411937"/>
            <a:ext cx="84582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u="heavy" dirty="0" smtClean="0">
                <a:uFill>
                  <a:solidFill>
                    <a:srgbClr val="000000"/>
                  </a:solidFill>
                </a:uFill>
                <a:latin typeface="Algerian" pitchFamily="82" charset="0"/>
              </a:rPr>
              <a:t>P</a:t>
            </a:r>
            <a:r>
              <a:rPr lang="en-IN" sz="5400" b="1" u="heavy" dirty="0" err="1" smtClean="0">
                <a:uFill>
                  <a:solidFill>
                    <a:srgbClr val="000000"/>
                  </a:solidFill>
                </a:uFill>
                <a:latin typeface="Algerian" pitchFamily="82" charset="0"/>
              </a:rPr>
              <a:t>harmacy</a:t>
            </a:r>
            <a:r>
              <a:rPr lang="en-IN" sz="5400" b="1" u="heavy" dirty="0" smtClean="0">
                <a:uFill>
                  <a:solidFill>
                    <a:srgbClr val="000000"/>
                  </a:solidFill>
                </a:uFill>
                <a:latin typeface="Algerian" pitchFamily="82" charset="0"/>
              </a:rPr>
              <a:t>  Management System</a:t>
            </a:r>
            <a:endParaRPr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27558"/>
            <a:ext cx="8576666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0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Also there is a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difficulty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store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wastes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resources as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well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time  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retrieve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necessary data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manually based data system. So generally  the current system does not arrange medicine in systematic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way,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store 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medicine appropriate data, security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data is 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low,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does not indicate how  much medicine is needed and sold quickly and</a:t>
            </a:r>
            <a:r>
              <a:rPr sz="18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efficiently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system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implement by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unit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organization.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At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present, manual system is being utilized. This system requires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pharmacist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manually monitor each drug that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available in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shelf. This involves  manually entry up on arrival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batches of drugs and upon drugs’ movement out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unit,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example, dispensing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patients or product recall or loan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other  clinics/hospitals.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Upon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certain period such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month, the pharmacist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required 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generate reports 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movement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drugs. This is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monitor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justification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ordering in order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replenish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already diminishing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stocks. In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addition, ordering 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drugs is also being done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manually.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Significant amount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time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is allocated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order as one needs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go through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stocks’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balance and rough estimate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amount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order.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This usually led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mistakes as one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over or</a:t>
            </a:r>
            <a:r>
              <a:rPr sz="1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under-order.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6819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Thus,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this aspect,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workload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pharmacist increases.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result,  sometimes, patient care, in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terms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of counseling, is compromised due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IN" sz="18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174" y="533400"/>
            <a:ext cx="632142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b="1" u="heavy" spc="-6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ANALYSIS </a:t>
            </a:r>
            <a:r>
              <a:rPr sz="2800" b="1" u="heavy" spc="-190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OF </a:t>
            </a:r>
            <a:r>
              <a:rPr sz="2800" b="1" u="heavy" spc="-90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A</a:t>
            </a:r>
            <a:r>
              <a:rPr sz="2800" b="1" u="heavy" spc="-229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 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PHARMACY</a:t>
            </a:r>
            <a:endParaRPr sz="2800" dirty="0">
              <a:latin typeface="Algerian" pitchFamily="82" charset="0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u="heavy" spc="60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PMS- </a:t>
            </a:r>
            <a:r>
              <a:rPr sz="2800" u="heavy" spc="4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PHARMACY 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MANAGEMENT</a:t>
            </a:r>
            <a:r>
              <a:rPr sz="2800" u="heavy" spc="-590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 </a:t>
            </a:r>
            <a:r>
              <a:rPr sz="2800" u="heavy" spc="50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Trebuchet MS"/>
              </a:rPr>
              <a:t>SYSTEM</a:t>
            </a:r>
            <a:endParaRPr sz="2800" dirty="0">
              <a:latin typeface="Algerian" pitchFamily="82" charset="0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8147" y="1676400"/>
            <a:ext cx="67246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lgerian" pitchFamily="82" charset="0"/>
              </a:rPr>
              <a:t>Requirement</a:t>
            </a:r>
            <a:r>
              <a:rPr spc="430" dirty="0">
                <a:latin typeface="Algerian" pitchFamily="82" charset="0"/>
              </a:rPr>
              <a:t> </a:t>
            </a:r>
            <a:r>
              <a:rPr spc="-10" dirty="0">
                <a:latin typeface="Algerian" pitchFamily="82" charset="0"/>
              </a:rPr>
              <a:t>Analysis</a:t>
            </a:r>
            <a:r>
              <a:rPr spc="-10" dirty="0"/>
              <a:t>:</a:t>
            </a:r>
          </a:p>
          <a:p>
            <a:pPr marL="12700">
              <a:lnSpc>
                <a:spcPct val="100000"/>
              </a:lnSpc>
            </a:pPr>
            <a:r>
              <a:rPr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b="0" spc="-10" dirty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maintenance of </a:t>
            </a:r>
            <a:r>
              <a:rPr b="0" spc="-10" dirty="0">
                <a:latin typeface="Times New Roman" pitchFamily="18" charset="0"/>
                <a:cs typeface="Times New Roman" pitchFamily="18" charset="0"/>
              </a:rPr>
              <a:t>supplier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details, customer details</a:t>
            </a:r>
            <a:r>
              <a:rPr b="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(Bulk&amp;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Times New Roman" pitchFamily="18" charset="0"/>
                <a:cs typeface="Times New Roman" pitchFamily="18" charset="0"/>
              </a:rPr>
              <a:t>ordinary </a:t>
            </a:r>
            <a:r>
              <a:rPr b="0" spc="-10" dirty="0">
                <a:latin typeface="Times New Roman" pitchFamily="18" charset="0"/>
                <a:cs typeface="Times New Roman" pitchFamily="18" charset="0"/>
              </a:rPr>
              <a:t>delivery),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tablet details,</a:t>
            </a:r>
            <a:r>
              <a:rPr b="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Billing</a:t>
            </a:r>
          </a:p>
          <a:p>
            <a:pPr marL="12700" marR="5080">
              <a:lnSpc>
                <a:spcPct val="100000"/>
              </a:lnSpc>
            </a:pPr>
            <a:r>
              <a:rPr b="0" spc="-2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b="0" dirty="0">
                <a:latin typeface="Times New Roman" pitchFamily="18" charset="0"/>
                <a:cs typeface="Times New Roman" pitchFamily="18" charset="0"/>
              </a:rPr>
              <a:t>face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a problem </a:t>
            </a:r>
            <a:r>
              <a:rPr b="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expiry date </a:t>
            </a:r>
            <a:r>
              <a:rPr b="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each tablet and  the quantity and</a:t>
            </a:r>
            <a:r>
              <a:rPr b="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spc="-5" dirty="0">
                <a:latin typeface="Times New Roman" pitchFamily="18" charset="0"/>
                <a:cs typeface="Times New Roman" pitchFamily="18" charset="0"/>
              </a:rPr>
              <a:t>rate.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15200" y="2514600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so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3048000"/>
            <a:ext cx="746505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that case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are maintaining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storing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expiry date 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each tablet and also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quantity,</a:t>
            </a:r>
            <a:r>
              <a:rPr sz="18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rate.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Prior intimation about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expiry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be indicated one month in advance,  and also minimal level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stock must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be maintained and reported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the 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viewer.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3975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sake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regular customers our pharmacy is providing customer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ID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in order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supply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stock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14121"/>
            <a:ext cx="8194903" cy="2059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Suppliers:</a:t>
            </a:r>
            <a:endParaRPr sz="2400" dirty="0">
              <a:latin typeface="Algerian" pitchFamily="82" charset="0"/>
              <a:cs typeface="Arial"/>
            </a:endParaRPr>
          </a:p>
          <a:p>
            <a:pPr marL="12700" marR="43180">
              <a:lnSpc>
                <a:spcPct val="100000"/>
              </a:lnSpc>
              <a:tabLst>
                <a:tab pos="1928495" algn="l"/>
              </a:tabLst>
            </a:pP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IN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 separate database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 list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Suppliers,  and their products being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supplied.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their price list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products,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manufactured date and  expired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Customers:</a:t>
            </a:r>
            <a:endParaRPr sz="2400" dirty="0">
              <a:latin typeface="Algerian" pitchFamily="82" charset="0"/>
              <a:cs typeface="Arial"/>
            </a:endParaRPr>
          </a:p>
          <a:p>
            <a:pPr marL="355600" indent="-342900" algn="ctr">
              <a:lnSpc>
                <a:spcPct val="100000"/>
              </a:lnSpc>
              <a:buFont typeface="Wingdings" pitchFamily="2" charset="2"/>
              <a:buChar char="Ø"/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Corporate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Customers</a:t>
            </a:r>
            <a:endParaRPr sz="2400" dirty="0">
              <a:latin typeface="Algerian" pitchFamily="8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230" y="2516334"/>
            <a:ext cx="236347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Hospitals</a:t>
            </a:r>
            <a:r>
              <a:rPr lang="en-IN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98450" indent="-285750">
              <a:spcBef>
                <a:spcPts val="100"/>
              </a:spcBef>
              <a:buFont typeface="Wingdings" pitchFamily="2" charset="2"/>
              <a:buChar char="v"/>
            </a:pPr>
            <a:r>
              <a:rPr lang="en-IN" spc="-5" dirty="0">
                <a:latin typeface="Times New Roman" pitchFamily="18" charset="0"/>
                <a:cs typeface="Times New Roman" pitchFamily="18" charset="0"/>
              </a:rPr>
              <a:t>Military</a:t>
            </a:r>
            <a:r>
              <a:rPr lang="en-IN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pc="-5" dirty="0" smtClean="0">
                <a:latin typeface="Times New Roman" pitchFamily="18" charset="0"/>
                <a:cs typeface="Times New Roman" pitchFamily="18" charset="0"/>
              </a:rPr>
              <a:t>Purposes.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2516334"/>
            <a:ext cx="266573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Pharmacy </a:t>
            </a:r>
            <a:endParaRPr lang="en-IN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lang="en-IN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Purposes.</a:t>
            </a:r>
            <a:endParaRPr lang="en-IN" spc="-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3133" y="3496733"/>
            <a:ext cx="342900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ctr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sz="2400" u="heavy" spc="-5" dirty="0" err="1" smtClean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RetailCustomers</a:t>
            </a:r>
            <a:r>
              <a:rPr sz="2400" u="heavy" spc="-5" dirty="0" smtClean="0">
                <a:uFill>
                  <a:solidFill>
                    <a:srgbClr val="000000"/>
                  </a:solidFill>
                </a:uFill>
                <a:latin typeface="Algerian" pitchFamily="82" charset="0"/>
                <a:cs typeface="Arial"/>
              </a:rPr>
              <a:t> </a:t>
            </a:r>
            <a:r>
              <a:rPr sz="2400" spc="-5" dirty="0" smtClean="0">
                <a:latin typeface="Algerian" pitchFamily="82" charset="0"/>
                <a:cs typeface="Arial"/>
              </a:rPr>
              <a:t> </a:t>
            </a:r>
            <a:endParaRPr lang="en-IN" sz="2400" spc="-5" dirty="0" smtClean="0">
              <a:latin typeface="Algerian" pitchFamily="82" charset="0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lang="en-IN" sz="2400" spc="-5" dirty="0">
              <a:latin typeface="Algerian" pitchFamily="82" charset="0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pc="-5" dirty="0" smtClean="0">
                <a:latin typeface="Times New Roman" pitchFamily="18" charset="0"/>
                <a:cs typeface="Times New Roman" pitchFamily="18" charset="0"/>
              </a:rPr>
              <a:t>Regular</a:t>
            </a:r>
            <a:r>
              <a:rPr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Customers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676400"/>
            <a:ext cx="7919084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320"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pharmacy management system provides functions on identify medication  usages instruction, minimize human errors in medication </a:t>
            </a:r>
            <a:r>
              <a:rPr lang="en-US" spc="-25" dirty="0">
                <a:latin typeface="Times New Roman" pitchFamily="18" charset="0"/>
                <a:cs typeface="Times New Roman" pitchFamily="18" charset="0"/>
              </a:rPr>
              <a:t>safety,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facilitate  accessibility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drugs’ information and information management among  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employees,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providing optimal drugs movement in pharmacy unit, enable  reports 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in significantly short period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time, despite simultaneous usage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purpose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stated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above.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solve the problem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current system by minimizing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time  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wastage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and reduce resources </a:t>
            </a:r>
            <a:r>
              <a:rPr lang="en-US" spc="-1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simply change manual based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computerized</a:t>
            </a:r>
            <a:r>
              <a:rPr lang="en-US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system.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0772" y="377774"/>
            <a:ext cx="7242454" cy="492443"/>
          </a:xfrm>
        </p:spPr>
        <p:txBody>
          <a:bodyPr/>
          <a:lstStyle/>
          <a:p>
            <a:pPr algn="ctr"/>
            <a:r>
              <a:rPr lang="en-IN" b="1" i="1" u="sng" dirty="0" smtClean="0">
                <a:latin typeface="Algerian" pitchFamily="82" charset="0"/>
              </a:rPr>
              <a:t>OVERVIEW</a:t>
            </a:r>
            <a:endParaRPr lang="en-IN" b="1" i="1" u="sng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447800"/>
            <a:ext cx="830453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285">
              <a:lnSpc>
                <a:spcPct val="100000"/>
              </a:lnSpc>
            </a:pPr>
            <a:r>
              <a:rPr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management system is design based on computer science  students in order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illuminate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current system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provided  by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system involved all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pharmaceutical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employees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pharmacy.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This  accessibility of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be great advantage as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reduced further  medical errors associated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physicians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nurses.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system handles all aspects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inventory control function.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pharmacist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receive new batches of drugs, delete obsolete drugs and modify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current dosage and identification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drug in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database. Furthermore,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system eases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process of stock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replenishment.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2787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other hand,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PMS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enables dispensation process.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stores all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physicians’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prescription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patients.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summarized list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drugs dispensed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patient can be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viewed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sz="18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purposes.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0772" y="377774"/>
            <a:ext cx="7242454" cy="492443"/>
          </a:xfrm>
        </p:spPr>
        <p:txBody>
          <a:bodyPr/>
          <a:lstStyle/>
          <a:p>
            <a:pPr algn="ctr"/>
            <a:r>
              <a:rPr lang="en-IN" b="1" i="1" u="sng" dirty="0" smtClean="0">
                <a:latin typeface="Algerian" pitchFamily="82" charset="0"/>
              </a:rPr>
              <a:t>Proposed system.</a:t>
            </a:r>
            <a:endParaRPr lang="en-IN" b="1" i="1" u="sng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52400"/>
            <a:ext cx="860107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proposed system,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pharmacist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be able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monitor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movement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drugs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ease.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system is design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track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entry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refresh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batches of  drugs, be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upon orders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manufacture or loan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hospital/clinics.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also  monitors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drug’s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movement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history,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thus leads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better inventory management of  money allocated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purchase of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drugs.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current manual system,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 management system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reduced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time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spent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paperwork,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leading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concentration on improving pharmaceutical care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patients, especially emphasis on  patients’ counseling and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patient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medication monitoring.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be greatly embraced by 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profession as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is one giant leap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towards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pharmaceutical care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patients.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048" y="188976"/>
            <a:ext cx="7142988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063" y="318592"/>
            <a:ext cx="3964737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i="1" u="sng" dirty="0">
                <a:latin typeface="Algerian" pitchFamily="82" charset="0"/>
                <a:cs typeface="Times New Roman" pitchFamily="18" charset="0"/>
              </a:rPr>
              <a:t>PMS </a:t>
            </a:r>
            <a:r>
              <a:rPr sz="2600" b="1" i="1" u="sng" spc="-5" dirty="0">
                <a:latin typeface="Algerian" pitchFamily="82" charset="0"/>
                <a:cs typeface="Times New Roman" pitchFamily="18" charset="0"/>
              </a:rPr>
              <a:t>Context</a:t>
            </a:r>
            <a:r>
              <a:rPr sz="2600" b="1" i="1" u="sng" spc="-70" dirty="0">
                <a:latin typeface="Algerian" pitchFamily="82" charset="0"/>
                <a:cs typeface="Times New Roman" pitchFamily="18" charset="0"/>
              </a:rPr>
              <a:t> </a:t>
            </a:r>
            <a:r>
              <a:rPr sz="2600" b="1" i="1" u="sng" spc="-5" dirty="0">
                <a:latin typeface="Algerian" pitchFamily="82" charset="0"/>
                <a:cs typeface="Times New Roman" pitchFamily="18" charset="0"/>
              </a:rPr>
              <a:t>Diagram</a:t>
            </a:r>
            <a:endParaRPr sz="2600" b="1" i="1" u="sng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4724400"/>
            <a:ext cx="2040636" cy="198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8976"/>
            <a:ext cx="9144000" cy="478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696200" y="47244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00783"/>
            <a:ext cx="9111992" cy="2791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431672"/>
            <a:ext cx="644487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600" b="1" i="1" u="sng" dirty="0">
                <a:latin typeface="Algerian" pitchFamily="82" charset="0"/>
                <a:cs typeface="Arial"/>
              </a:rPr>
              <a:t>PMS DFD </a:t>
            </a:r>
            <a:r>
              <a:rPr sz="2600" b="1" i="1" u="sng" spc="-5" dirty="0">
                <a:latin typeface="Algerian" pitchFamily="82" charset="0"/>
                <a:cs typeface="Arial"/>
              </a:rPr>
              <a:t>Level</a:t>
            </a:r>
            <a:r>
              <a:rPr sz="2600" b="1" i="1" u="sng" spc="-70" dirty="0">
                <a:latin typeface="Algerian" pitchFamily="82" charset="0"/>
                <a:cs typeface="Arial"/>
              </a:rPr>
              <a:t> </a:t>
            </a:r>
            <a:r>
              <a:rPr sz="2600" b="1" i="1" u="sng" spc="-5" dirty="0">
                <a:latin typeface="Algerian" pitchFamily="82" charset="0"/>
                <a:cs typeface="Arial"/>
              </a:rPr>
              <a:t>0</a:t>
            </a:r>
            <a:endParaRPr sz="2600" b="1" i="1" u="sng" dirty="0">
              <a:latin typeface="Algerian" pitchFamily="82" charset="0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15044" cy="5141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6177" y="463041"/>
            <a:ext cx="185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PMS DFD </a:t>
            </a: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7060" y="394522"/>
            <a:ext cx="6724355" cy="4222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010" y="395985"/>
            <a:ext cx="292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Entities </a:t>
            </a:r>
            <a:r>
              <a:rPr sz="2400" b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653" y="1151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088" y="1124711"/>
            <a:ext cx="2277110" cy="387350"/>
          </a:xfrm>
          <a:prstGeom prst="rect">
            <a:avLst/>
          </a:prstGeom>
          <a:solidFill>
            <a:srgbClr val="313130"/>
          </a:solidFill>
        </p:spPr>
        <p:txBody>
          <a:bodyPr vert="horz" wrap="square" lIns="0" tIns="4000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-Corporate Customer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847" y="1511808"/>
            <a:ext cx="1489075" cy="1477010"/>
          </a:xfrm>
          <a:prstGeom prst="rect">
            <a:avLst/>
          </a:prstGeom>
          <a:solidFill>
            <a:srgbClr val="B4B4B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93345" marR="60642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Name  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s  s  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2000" y="2910966"/>
            <a:ext cx="634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ma</a:t>
            </a:r>
            <a:r>
              <a:rPr sz="1800" b="1" dirty="0">
                <a:latin typeface="Arial"/>
                <a:cs typeface="Arial"/>
              </a:rPr>
              <a:t>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808" y="3436620"/>
            <a:ext cx="1143000" cy="370840"/>
          </a:xfrm>
          <a:custGeom>
            <a:avLst/>
            <a:gdLst/>
            <a:ahLst/>
            <a:cxnLst/>
            <a:rect l="l" t="t" r="r" b="b"/>
            <a:pathLst>
              <a:path w="1143000" h="370839">
                <a:moveTo>
                  <a:pt x="1143000" y="0"/>
                </a:moveTo>
                <a:lnTo>
                  <a:pt x="0" y="0"/>
                </a:lnTo>
                <a:lnTo>
                  <a:pt x="0" y="370332"/>
                </a:lnTo>
                <a:lnTo>
                  <a:pt x="1143000" y="370332"/>
                </a:lnTo>
                <a:lnTo>
                  <a:pt x="1143000" y="0"/>
                </a:lnTo>
                <a:close/>
              </a:path>
            </a:pathLst>
          </a:custGeom>
          <a:solidFill>
            <a:srgbClr val="313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7398" y="3464814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2-StockDB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972" y="3933444"/>
            <a:ext cx="1792605" cy="2307590"/>
          </a:xfrm>
          <a:prstGeom prst="rect">
            <a:avLst/>
          </a:prstGeom>
          <a:solidFill>
            <a:srgbClr val="B4B4B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92710" marR="1435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Product </a:t>
            </a:r>
            <a:r>
              <a:rPr sz="1800" b="1" spc="-5" dirty="0">
                <a:latin typeface="Arial"/>
                <a:cs typeface="Arial"/>
              </a:rPr>
              <a:t>ID  </a:t>
            </a:r>
            <a:r>
              <a:rPr sz="1800" b="1" dirty="0">
                <a:latin typeface="Arial"/>
                <a:cs typeface="Arial"/>
              </a:rPr>
              <a:t>Product  Quantity  Product </a:t>
            </a:r>
            <a:r>
              <a:rPr sz="1800" b="1" spc="-5" dirty="0">
                <a:latin typeface="Arial"/>
                <a:cs typeface="Arial"/>
              </a:rPr>
              <a:t>Price  Expired Date  </a:t>
            </a: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Name  Stock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3808" y="1129283"/>
            <a:ext cx="1847214" cy="2308860"/>
          </a:xfrm>
          <a:custGeom>
            <a:avLst/>
            <a:gdLst/>
            <a:ahLst/>
            <a:cxnLst/>
            <a:rect l="l" t="t" r="r" b="b"/>
            <a:pathLst>
              <a:path w="1847215" h="2308860">
                <a:moveTo>
                  <a:pt x="1847088" y="0"/>
                </a:moveTo>
                <a:lnTo>
                  <a:pt x="0" y="0"/>
                </a:lnTo>
                <a:lnTo>
                  <a:pt x="0" y="2308860"/>
                </a:lnTo>
                <a:lnTo>
                  <a:pt x="1847088" y="2308860"/>
                </a:lnTo>
                <a:lnTo>
                  <a:pt x="1847088" y="0"/>
                </a:lnTo>
                <a:close/>
              </a:path>
            </a:pathLst>
          </a:custGeom>
          <a:solidFill>
            <a:srgbClr val="B4B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83808" y="1493519"/>
            <a:ext cx="1961514" cy="1945005"/>
          </a:xfrm>
          <a:prstGeom prst="rect">
            <a:avLst/>
          </a:prstGeom>
          <a:solidFill>
            <a:srgbClr val="B4B4B3"/>
          </a:solidFill>
        </p:spPr>
        <p:txBody>
          <a:bodyPr vert="horz" wrap="square" lIns="0" tIns="0" rIns="0" bIns="0" rtlCol="0">
            <a:spAutoFit/>
          </a:bodyPr>
          <a:lstStyle/>
          <a:p>
            <a:pPr marL="93980" marR="103505">
              <a:lnSpc>
                <a:spcPts val="1770"/>
              </a:lnSpc>
            </a:pPr>
            <a:r>
              <a:rPr sz="1800" b="1" spc="-5" dirty="0">
                <a:latin typeface="Arial"/>
                <a:cs typeface="Arial"/>
              </a:rPr>
              <a:t>Product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Quantity  Product </a:t>
            </a:r>
            <a:r>
              <a:rPr sz="1800" b="1" spc="-5" dirty="0">
                <a:latin typeface="Arial"/>
                <a:cs typeface="Arial"/>
              </a:rPr>
              <a:t>Price  Expired Date  </a:t>
            </a:r>
            <a:r>
              <a:rPr sz="1800" b="1" dirty="0">
                <a:latin typeface="Arial"/>
                <a:cs typeface="Arial"/>
              </a:rPr>
              <a:t>Product </a:t>
            </a:r>
            <a:r>
              <a:rPr sz="1800" b="1" spc="-5" dirty="0">
                <a:latin typeface="Arial"/>
                <a:cs typeface="Arial"/>
              </a:rPr>
              <a:t>Name  </a:t>
            </a:r>
            <a:r>
              <a:rPr sz="1800" b="1" dirty="0">
                <a:latin typeface="Arial"/>
                <a:cs typeface="Arial"/>
              </a:rPr>
              <a:t>wareHouse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0035" y="1124711"/>
            <a:ext cx="1534795" cy="368935"/>
          </a:xfrm>
          <a:custGeom>
            <a:avLst/>
            <a:gdLst/>
            <a:ahLst/>
            <a:cxnLst/>
            <a:rect l="l" t="t" r="r" b="b"/>
            <a:pathLst>
              <a:path w="1534795" h="368934">
                <a:moveTo>
                  <a:pt x="1534667" y="0"/>
                </a:moveTo>
                <a:lnTo>
                  <a:pt x="0" y="0"/>
                </a:lnTo>
                <a:lnTo>
                  <a:pt x="0" y="368808"/>
                </a:lnTo>
                <a:lnTo>
                  <a:pt x="1534667" y="368808"/>
                </a:lnTo>
                <a:lnTo>
                  <a:pt x="1534667" y="0"/>
                </a:lnTo>
                <a:close/>
              </a:path>
            </a:pathLst>
          </a:custGeom>
          <a:solidFill>
            <a:srgbClr val="313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60035" y="1129283"/>
            <a:ext cx="1300480" cy="364490"/>
          </a:xfrm>
          <a:prstGeom prst="rect">
            <a:avLst/>
          </a:prstGeom>
          <a:solidFill>
            <a:srgbClr val="31313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70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3808" y="1129283"/>
            <a:ext cx="336550" cy="364490"/>
          </a:xfrm>
          <a:prstGeom prst="rect">
            <a:avLst/>
          </a:prstGeom>
          <a:solidFill>
            <a:srgbClr val="313130"/>
          </a:solidFill>
        </p:spPr>
        <p:txBody>
          <a:bodyPr vert="horz" wrap="square" lIns="0" tIns="3492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71388" y="3965447"/>
            <a:ext cx="1828800" cy="1477010"/>
          </a:xfrm>
          <a:custGeom>
            <a:avLst/>
            <a:gdLst/>
            <a:ahLst/>
            <a:cxnLst/>
            <a:rect l="l" t="t" r="r" b="b"/>
            <a:pathLst>
              <a:path w="1828800" h="1477010">
                <a:moveTo>
                  <a:pt x="1828800" y="0"/>
                </a:moveTo>
                <a:lnTo>
                  <a:pt x="0" y="0"/>
                </a:lnTo>
                <a:lnTo>
                  <a:pt x="0" y="1476755"/>
                </a:lnTo>
                <a:lnTo>
                  <a:pt x="1828800" y="1476755"/>
                </a:lnTo>
                <a:lnTo>
                  <a:pt x="1828800" y="0"/>
                </a:lnTo>
                <a:close/>
              </a:path>
            </a:pathLst>
          </a:custGeom>
          <a:solidFill>
            <a:srgbClr val="AEA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52921" y="3992371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2921" y="4266387"/>
            <a:ext cx="1880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Product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Quantity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2921" y="4541266"/>
            <a:ext cx="15735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Product </a:t>
            </a:r>
            <a:r>
              <a:rPr sz="1800" b="1" spc="-5" dirty="0">
                <a:latin typeface="Arial"/>
                <a:cs typeface="Arial"/>
              </a:rPr>
              <a:t>Price  Expired Date  </a:t>
            </a: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2415" y="3438144"/>
            <a:ext cx="1053465" cy="368935"/>
          </a:xfrm>
          <a:prstGeom prst="rect">
            <a:avLst/>
          </a:prstGeom>
          <a:solidFill>
            <a:srgbClr val="31313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5" dirty="0">
                <a:latin typeface="Arial"/>
                <a:cs typeface="Arial"/>
              </a:rPr>
              <a:t>Orde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11" y="836675"/>
            <a:ext cx="5855208" cy="1955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2065" y="287782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WAREHOUSE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9320" y="3645408"/>
            <a:ext cx="4735067" cy="2932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8313" y="3077717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Stock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6083" y="710183"/>
            <a:ext cx="4005072" cy="275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6001" y="383285"/>
            <a:ext cx="2322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[corporate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customer]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" y="3980688"/>
            <a:ext cx="4268724" cy="2237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4205" y="3462654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1664" y="4143755"/>
            <a:ext cx="3732276" cy="1911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67398" y="3674491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5829" y="356742"/>
            <a:ext cx="3608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Interface And</a:t>
            </a:r>
            <a:r>
              <a:rPr sz="28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Coding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1036701"/>
            <a:ext cx="240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7" baseline="25462" dirty="0">
                <a:latin typeface="Arial"/>
                <a:cs typeface="Arial"/>
              </a:rPr>
              <a:t>st </a:t>
            </a:r>
            <a:r>
              <a:rPr sz="1800" spc="-5" dirty="0">
                <a:latin typeface="Arial"/>
                <a:cs typeface="Arial"/>
              </a:rPr>
              <a:t>Connection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838200" y="381000"/>
            <a:ext cx="7242175" cy="492125"/>
          </a:xfrm>
        </p:spPr>
        <p:txBody>
          <a:bodyPr/>
          <a:lstStyle/>
          <a:p>
            <a:pPr algn="ctr"/>
            <a:r>
              <a:rPr lang="en-IN" b="1" i="1" u="sng" dirty="0" smtClean="0">
                <a:latin typeface="Algerian" pitchFamily="82" charset="0"/>
              </a:rPr>
              <a:t>Login form</a:t>
            </a:r>
            <a:endParaRPr lang="en-IN" b="1" i="1" u="sng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772" y="377774"/>
            <a:ext cx="2102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Login</a:t>
            </a:r>
            <a:r>
              <a:rPr spc="-75" dirty="0"/>
              <a:t> </a:t>
            </a:r>
            <a:r>
              <a:rPr spc="-5" dirty="0"/>
              <a:t>Code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11" y="981455"/>
            <a:ext cx="5512308" cy="524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70100" y="350869"/>
            <a:ext cx="3067050" cy="560705"/>
            <a:chOff x="1570100" y="350869"/>
            <a:chExt cx="3067050" cy="560705"/>
          </a:xfrm>
        </p:grpSpPr>
        <p:sp>
          <p:nvSpPr>
            <p:cNvPr id="4" name="object 4"/>
            <p:cNvSpPr/>
            <p:nvPr/>
          </p:nvSpPr>
          <p:spPr>
            <a:xfrm>
              <a:off x="1570100" y="350869"/>
              <a:ext cx="3067050" cy="560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1149" y="367791"/>
              <a:ext cx="3018409" cy="5120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45182" y="353949"/>
            <a:ext cx="1296670" cy="476250"/>
            <a:chOff x="4845182" y="353949"/>
            <a:chExt cx="1296670" cy="476250"/>
          </a:xfrm>
        </p:grpSpPr>
        <p:sp>
          <p:nvSpPr>
            <p:cNvPr id="7" name="object 7"/>
            <p:cNvSpPr/>
            <p:nvPr/>
          </p:nvSpPr>
          <p:spPr>
            <a:xfrm>
              <a:off x="4845182" y="353949"/>
              <a:ext cx="1296150" cy="476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1560" y="376174"/>
              <a:ext cx="1236345" cy="415925"/>
            </a:xfrm>
            <a:custGeom>
              <a:avLst/>
              <a:gdLst/>
              <a:ahLst/>
              <a:cxnLst/>
              <a:rect l="l" t="t" r="r" b="b"/>
              <a:pathLst>
                <a:path w="1236345" h="415925">
                  <a:moveTo>
                    <a:pt x="452374" y="133096"/>
                  </a:moveTo>
                  <a:lnTo>
                    <a:pt x="401986" y="142224"/>
                  </a:lnTo>
                  <a:lnTo>
                    <a:pt x="360934" y="169545"/>
                  </a:lnTo>
                  <a:lnTo>
                    <a:pt x="329612" y="216328"/>
                  </a:lnTo>
                  <a:lnTo>
                    <a:pt x="319150" y="273303"/>
                  </a:lnTo>
                  <a:lnTo>
                    <a:pt x="321768" y="303831"/>
                  </a:lnTo>
                  <a:lnTo>
                    <a:pt x="342671" y="356600"/>
                  </a:lnTo>
                  <a:lnTo>
                    <a:pt x="380507" y="395029"/>
                  </a:lnTo>
                  <a:lnTo>
                    <a:pt x="426227" y="413595"/>
                  </a:lnTo>
                  <a:lnTo>
                    <a:pt x="452374" y="415925"/>
                  </a:lnTo>
                  <a:lnTo>
                    <a:pt x="478520" y="413595"/>
                  </a:lnTo>
                  <a:lnTo>
                    <a:pt x="502475" y="406622"/>
                  </a:lnTo>
                  <a:lnTo>
                    <a:pt x="524240" y="395029"/>
                  </a:lnTo>
                  <a:lnTo>
                    <a:pt x="543813" y="378840"/>
                  </a:lnTo>
                  <a:lnTo>
                    <a:pt x="557690" y="361950"/>
                  </a:lnTo>
                  <a:lnTo>
                    <a:pt x="452374" y="361950"/>
                  </a:lnTo>
                  <a:lnTo>
                    <a:pt x="440489" y="360733"/>
                  </a:lnTo>
                  <a:lnTo>
                    <a:pt x="398097" y="329221"/>
                  </a:lnTo>
                  <a:lnTo>
                    <a:pt x="384810" y="273303"/>
                  </a:lnTo>
                  <a:lnTo>
                    <a:pt x="386429" y="252589"/>
                  </a:lnTo>
                  <a:lnTo>
                    <a:pt x="410717" y="203708"/>
                  </a:lnTo>
                  <a:lnTo>
                    <a:pt x="452374" y="187071"/>
                  </a:lnTo>
                  <a:lnTo>
                    <a:pt x="558276" y="187071"/>
                  </a:lnTo>
                  <a:lnTo>
                    <a:pt x="543813" y="169545"/>
                  </a:lnTo>
                  <a:lnTo>
                    <a:pt x="524454" y="153616"/>
                  </a:lnTo>
                  <a:lnTo>
                    <a:pt x="502761" y="142224"/>
                  </a:lnTo>
                  <a:lnTo>
                    <a:pt x="478734" y="135380"/>
                  </a:lnTo>
                  <a:lnTo>
                    <a:pt x="452374" y="133096"/>
                  </a:lnTo>
                  <a:close/>
                </a:path>
                <a:path w="1236345" h="415925">
                  <a:moveTo>
                    <a:pt x="558276" y="187071"/>
                  </a:moveTo>
                  <a:lnTo>
                    <a:pt x="452374" y="187071"/>
                  </a:lnTo>
                  <a:lnTo>
                    <a:pt x="464329" y="188116"/>
                  </a:lnTo>
                  <a:lnTo>
                    <a:pt x="475249" y="191246"/>
                  </a:lnTo>
                  <a:lnTo>
                    <a:pt x="505364" y="217832"/>
                  </a:lnTo>
                  <a:lnTo>
                    <a:pt x="519938" y="273303"/>
                  </a:lnTo>
                  <a:lnTo>
                    <a:pt x="518444" y="294689"/>
                  </a:lnTo>
                  <a:lnTo>
                    <a:pt x="496315" y="342391"/>
                  </a:lnTo>
                  <a:lnTo>
                    <a:pt x="452374" y="361950"/>
                  </a:lnTo>
                  <a:lnTo>
                    <a:pt x="557690" y="361950"/>
                  </a:lnTo>
                  <a:lnTo>
                    <a:pt x="562129" y="356546"/>
                  </a:lnTo>
                  <a:lnTo>
                    <a:pt x="575183" y="331549"/>
                  </a:lnTo>
                  <a:lnTo>
                    <a:pt x="582997" y="303813"/>
                  </a:lnTo>
                  <a:lnTo>
                    <a:pt x="585597" y="273303"/>
                  </a:lnTo>
                  <a:lnTo>
                    <a:pt x="582997" y="243607"/>
                  </a:lnTo>
                  <a:lnTo>
                    <a:pt x="575182" y="216423"/>
                  </a:lnTo>
                  <a:lnTo>
                    <a:pt x="562129" y="191740"/>
                  </a:lnTo>
                  <a:lnTo>
                    <a:pt x="558276" y="187071"/>
                  </a:lnTo>
                  <a:close/>
                </a:path>
                <a:path w="1236345" h="415925">
                  <a:moveTo>
                    <a:pt x="913764" y="137795"/>
                  </a:moveTo>
                  <a:lnTo>
                    <a:pt x="849502" y="137795"/>
                  </a:lnTo>
                  <a:lnTo>
                    <a:pt x="849502" y="411225"/>
                  </a:lnTo>
                  <a:lnTo>
                    <a:pt x="913764" y="411225"/>
                  </a:lnTo>
                  <a:lnTo>
                    <a:pt x="913764" y="240664"/>
                  </a:lnTo>
                  <a:lnTo>
                    <a:pt x="914953" y="232586"/>
                  </a:lnTo>
                  <a:lnTo>
                    <a:pt x="941375" y="198733"/>
                  </a:lnTo>
                  <a:lnTo>
                    <a:pt x="972057" y="189356"/>
                  </a:lnTo>
                  <a:lnTo>
                    <a:pt x="1232116" y="189356"/>
                  </a:lnTo>
                  <a:lnTo>
                    <a:pt x="1229582" y="181990"/>
                  </a:lnTo>
                  <a:lnTo>
                    <a:pt x="1228300" y="179831"/>
                  </a:lnTo>
                  <a:lnTo>
                    <a:pt x="1063752" y="179831"/>
                  </a:lnTo>
                  <a:lnTo>
                    <a:pt x="1062372" y="175133"/>
                  </a:lnTo>
                  <a:lnTo>
                    <a:pt x="913764" y="175133"/>
                  </a:lnTo>
                  <a:lnTo>
                    <a:pt x="913764" y="137795"/>
                  </a:lnTo>
                  <a:close/>
                </a:path>
                <a:path w="1236345" h="415925">
                  <a:moveTo>
                    <a:pt x="1140078" y="189356"/>
                  </a:moveTo>
                  <a:lnTo>
                    <a:pt x="972057" y="189356"/>
                  </a:lnTo>
                  <a:lnTo>
                    <a:pt x="981509" y="189976"/>
                  </a:lnTo>
                  <a:lnTo>
                    <a:pt x="989663" y="191833"/>
                  </a:lnTo>
                  <a:lnTo>
                    <a:pt x="996507" y="194929"/>
                  </a:lnTo>
                  <a:lnTo>
                    <a:pt x="1002029" y="199262"/>
                  </a:lnTo>
                  <a:lnTo>
                    <a:pt x="1007744" y="206628"/>
                  </a:lnTo>
                  <a:lnTo>
                    <a:pt x="1010665" y="214249"/>
                  </a:lnTo>
                  <a:lnTo>
                    <a:pt x="1010665" y="411225"/>
                  </a:lnTo>
                  <a:lnTo>
                    <a:pt x="1074927" y="411225"/>
                  </a:lnTo>
                  <a:lnTo>
                    <a:pt x="1074927" y="238251"/>
                  </a:lnTo>
                  <a:lnTo>
                    <a:pt x="1075953" y="231392"/>
                  </a:lnTo>
                  <a:lnTo>
                    <a:pt x="1101609" y="200072"/>
                  </a:lnTo>
                  <a:lnTo>
                    <a:pt x="1125906" y="190547"/>
                  </a:lnTo>
                  <a:lnTo>
                    <a:pt x="1140078" y="189356"/>
                  </a:lnTo>
                  <a:close/>
                </a:path>
                <a:path w="1236345" h="415925">
                  <a:moveTo>
                    <a:pt x="1232116" y="189356"/>
                  </a:moveTo>
                  <a:lnTo>
                    <a:pt x="1140078" y="189356"/>
                  </a:lnTo>
                  <a:lnTo>
                    <a:pt x="1147631" y="190093"/>
                  </a:lnTo>
                  <a:lnTo>
                    <a:pt x="1154684" y="192293"/>
                  </a:lnTo>
                  <a:lnTo>
                    <a:pt x="1161260" y="195947"/>
                  </a:lnTo>
                  <a:lnTo>
                    <a:pt x="1167384" y="201040"/>
                  </a:lnTo>
                  <a:lnTo>
                    <a:pt x="1170304" y="205612"/>
                  </a:lnTo>
                  <a:lnTo>
                    <a:pt x="1171702" y="211709"/>
                  </a:lnTo>
                  <a:lnTo>
                    <a:pt x="1171702" y="411225"/>
                  </a:lnTo>
                  <a:lnTo>
                    <a:pt x="1235964" y="411225"/>
                  </a:lnTo>
                  <a:lnTo>
                    <a:pt x="1235964" y="210312"/>
                  </a:lnTo>
                  <a:lnTo>
                    <a:pt x="1234368" y="195901"/>
                  </a:lnTo>
                  <a:lnTo>
                    <a:pt x="1232116" y="189356"/>
                  </a:lnTo>
                  <a:close/>
                </a:path>
                <a:path w="1236345" h="415925">
                  <a:moveTo>
                    <a:pt x="1147190" y="133096"/>
                  </a:moveTo>
                  <a:lnTo>
                    <a:pt x="1120044" y="136022"/>
                  </a:lnTo>
                  <a:lnTo>
                    <a:pt x="1097089" y="144795"/>
                  </a:lnTo>
                  <a:lnTo>
                    <a:pt x="1078325" y="159402"/>
                  </a:lnTo>
                  <a:lnTo>
                    <a:pt x="1063752" y="179831"/>
                  </a:lnTo>
                  <a:lnTo>
                    <a:pt x="1228300" y="179831"/>
                  </a:lnTo>
                  <a:lnTo>
                    <a:pt x="1198125" y="145740"/>
                  </a:lnTo>
                  <a:lnTo>
                    <a:pt x="1147190" y="133096"/>
                  </a:lnTo>
                  <a:close/>
                </a:path>
                <a:path w="1236345" h="415925">
                  <a:moveTo>
                    <a:pt x="976629" y="133096"/>
                  </a:moveTo>
                  <a:lnTo>
                    <a:pt x="956127" y="135717"/>
                  </a:lnTo>
                  <a:lnTo>
                    <a:pt x="938815" y="143589"/>
                  </a:lnTo>
                  <a:lnTo>
                    <a:pt x="924694" y="156723"/>
                  </a:lnTo>
                  <a:lnTo>
                    <a:pt x="913764" y="175133"/>
                  </a:lnTo>
                  <a:lnTo>
                    <a:pt x="1062372" y="175133"/>
                  </a:lnTo>
                  <a:lnTo>
                    <a:pt x="1035565" y="147026"/>
                  </a:lnTo>
                  <a:lnTo>
                    <a:pt x="999180" y="134643"/>
                  </a:lnTo>
                  <a:lnTo>
                    <a:pt x="976629" y="133096"/>
                  </a:lnTo>
                  <a:close/>
                </a:path>
                <a:path w="1236345" h="415925">
                  <a:moveTo>
                    <a:pt x="698118" y="137795"/>
                  </a:moveTo>
                  <a:lnTo>
                    <a:pt x="633856" y="137795"/>
                  </a:lnTo>
                  <a:lnTo>
                    <a:pt x="633856" y="411225"/>
                  </a:lnTo>
                  <a:lnTo>
                    <a:pt x="698118" y="411225"/>
                  </a:lnTo>
                  <a:lnTo>
                    <a:pt x="698118" y="272034"/>
                  </a:lnTo>
                  <a:lnTo>
                    <a:pt x="703312" y="259506"/>
                  </a:lnTo>
                  <a:lnTo>
                    <a:pt x="731012" y="222376"/>
                  </a:lnTo>
                  <a:lnTo>
                    <a:pt x="761363" y="200787"/>
                  </a:lnTo>
                  <a:lnTo>
                    <a:pt x="698118" y="200787"/>
                  </a:lnTo>
                  <a:lnTo>
                    <a:pt x="698118" y="137795"/>
                  </a:lnTo>
                  <a:close/>
                </a:path>
                <a:path w="1236345" h="415925">
                  <a:moveTo>
                    <a:pt x="824102" y="133096"/>
                  </a:moveTo>
                  <a:lnTo>
                    <a:pt x="759063" y="142811"/>
                  </a:lnTo>
                  <a:lnTo>
                    <a:pt x="711453" y="171958"/>
                  </a:lnTo>
                  <a:lnTo>
                    <a:pt x="698118" y="200787"/>
                  </a:lnTo>
                  <a:lnTo>
                    <a:pt x="761363" y="200787"/>
                  </a:lnTo>
                  <a:lnTo>
                    <a:pt x="775571" y="195837"/>
                  </a:lnTo>
                  <a:lnTo>
                    <a:pt x="791337" y="194055"/>
                  </a:lnTo>
                  <a:lnTo>
                    <a:pt x="824102" y="194055"/>
                  </a:lnTo>
                  <a:lnTo>
                    <a:pt x="824102" y="133096"/>
                  </a:lnTo>
                  <a:close/>
                </a:path>
                <a:path w="1236345" h="415925">
                  <a:moveTo>
                    <a:pt x="824102" y="194055"/>
                  </a:moveTo>
                  <a:lnTo>
                    <a:pt x="791337" y="194055"/>
                  </a:lnTo>
                  <a:lnTo>
                    <a:pt x="799028" y="194200"/>
                  </a:lnTo>
                  <a:lnTo>
                    <a:pt x="807053" y="194643"/>
                  </a:lnTo>
                  <a:lnTo>
                    <a:pt x="815411" y="195395"/>
                  </a:lnTo>
                  <a:lnTo>
                    <a:pt x="824102" y="196468"/>
                  </a:lnTo>
                  <a:lnTo>
                    <a:pt x="824102" y="194055"/>
                  </a:lnTo>
                  <a:close/>
                </a:path>
                <a:path w="1236345" h="415925">
                  <a:moveTo>
                    <a:pt x="286130" y="0"/>
                  </a:moveTo>
                  <a:lnTo>
                    <a:pt x="0" y="0"/>
                  </a:lnTo>
                  <a:lnTo>
                    <a:pt x="0" y="411225"/>
                  </a:lnTo>
                  <a:lnTo>
                    <a:pt x="71374" y="411225"/>
                  </a:lnTo>
                  <a:lnTo>
                    <a:pt x="71374" y="234696"/>
                  </a:lnTo>
                  <a:lnTo>
                    <a:pt x="239522" y="234696"/>
                  </a:lnTo>
                  <a:lnTo>
                    <a:pt x="239522" y="175133"/>
                  </a:lnTo>
                  <a:lnTo>
                    <a:pt x="71374" y="175133"/>
                  </a:lnTo>
                  <a:lnTo>
                    <a:pt x="71374" y="59562"/>
                  </a:lnTo>
                  <a:lnTo>
                    <a:pt x="286130" y="59562"/>
                  </a:lnTo>
                  <a:lnTo>
                    <a:pt x="286130" y="0"/>
                  </a:lnTo>
                  <a:close/>
                </a:path>
              </a:pathLst>
            </a:custGeom>
            <a:solidFill>
              <a:srgbClr val="D2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0274" y="557149"/>
              <a:ext cx="147320" cy="1870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1560" y="376174"/>
              <a:ext cx="1236345" cy="415925"/>
            </a:xfrm>
            <a:custGeom>
              <a:avLst/>
              <a:gdLst/>
              <a:ahLst/>
              <a:cxnLst/>
              <a:rect l="l" t="t" r="r" b="b"/>
              <a:pathLst>
                <a:path w="1236345" h="415925">
                  <a:moveTo>
                    <a:pt x="976629" y="133096"/>
                  </a:moveTo>
                  <a:lnTo>
                    <a:pt x="1018825" y="139287"/>
                  </a:lnTo>
                  <a:lnTo>
                    <a:pt x="1055215" y="164151"/>
                  </a:lnTo>
                  <a:lnTo>
                    <a:pt x="1063752" y="179831"/>
                  </a:lnTo>
                  <a:lnTo>
                    <a:pt x="1078325" y="159402"/>
                  </a:lnTo>
                  <a:lnTo>
                    <a:pt x="1097089" y="144795"/>
                  </a:lnTo>
                  <a:lnTo>
                    <a:pt x="1120044" y="136022"/>
                  </a:lnTo>
                  <a:lnTo>
                    <a:pt x="1147190" y="133096"/>
                  </a:lnTo>
                  <a:lnTo>
                    <a:pt x="1166502" y="134500"/>
                  </a:lnTo>
                  <a:lnTo>
                    <a:pt x="1210437" y="155575"/>
                  </a:lnTo>
                  <a:lnTo>
                    <a:pt x="1234368" y="195901"/>
                  </a:lnTo>
                  <a:lnTo>
                    <a:pt x="1235964" y="210312"/>
                  </a:lnTo>
                  <a:lnTo>
                    <a:pt x="1235964" y="411225"/>
                  </a:lnTo>
                  <a:lnTo>
                    <a:pt x="1171702" y="411225"/>
                  </a:lnTo>
                  <a:lnTo>
                    <a:pt x="1171702" y="219583"/>
                  </a:lnTo>
                  <a:lnTo>
                    <a:pt x="1171702" y="211709"/>
                  </a:lnTo>
                  <a:lnTo>
                    <a:pt x="1140078" y="189356"/>
                  </a:lnTo>
                  <a:lnTo>
                    <a:pt x="1125906" y="190547"/>
                  </a:lnTo>
                  <a:lnTo>
                    <a:pt x="1091438" y="208406"/>
                  </a:lnTo>
                  <a:lnTo>
                    <a:pt x="1074927" y="238251"/>
                  </a:lnTo>
                  <a:lnTo>
                    <a:pt x="1074927" y="411225"/>
                  </a:lnTo>
                  <a:lnTo>
                    <a:pt x="1010665" y="411225"/>
                  </a:lnTo>
                  <a:lnTo>
                    <a:pt x="1010665" y="221996"/>
                  </a:lnTo>
                  <a:lnTo>
                    <a:pt x="1010665" y="214249"/>
                  </a:lnTo>
                  <a:lnTo>
                    <a:pt x="1007744" y="206628"/>
                  </a:lnTo>
                  <a:lnTo>
                    <a:pt x="972057" y="189356"/>
                  </a:lnTo>
                  <a:lnTo>
                    <a:pt x="961084" y="190402"/>
                  </a:lnTo>
                  <a:lnTo>
                    <a:pt x="924427" y="215286"/>
                  </a:lnTo>
                  <a:lnTo>
                    <a:pt x="913764" y="240664"/>
                  </a:lnTo>
                  <a:lnTo>
                    <a:pt x="913764" y="411225"/>
                  </a:lnTo>
                  <a:lnTo>
                    <a:pt x="849502" y="411225"/>
                  </a:lnTo>
                  <a:lnTo>
                    <a:pt x="849502" y="137795"/>
                  </a:lnTo>
                  <a:lnTo>
                    <a:pt x="913764" y="137795"/>
                  </a:lnTo>
                  <a:lnTo>
                    <a:pt x="913764" y="175133"/>
                  </a:lnTo>
                  <a:lnTo>
                    <a:pt x="924694" y="156723"/>
                  </a:lnTo>
                  <a:lnTo>
                    <a:pt x="938815" y="143589"/>
                  </a:lnTo>
                  <a:lnTo>
                    <a:pt x="956127" y="135717"/>
                  </a:lnTo>
                  <a:lnTo>
                    <a:pt x="976629" y="133096"/>
                  </a:lnTo>
                  <a:close/>
                </a:path>
                <a:path w="1236345" h="415925">
                  <a:moveTo>
                    <a:pt x="824102" y="133096"/>
                  </a:moveTo>
                  <a:lnTo>
                    <a:pt x="824102" y="196468"/>
                  </a:lnTo>
                  <a:lnTo>
                    <a:pt x="815411" y="195395"/>
                  </a:lnTo>
                  <a:lnTo>
                    <a:pt x="807053" y="194643"/>
                  </a:lnTo>
                  <a:lnTo>
                    <a:pt x="799028" y="194200"/>
                  </a:lnTo>
                  <a:lnTo>
                    <a:pt x="791337" y="194055"/>
                  </a:lnTo>
                  <a:lnTo>
                    <a:pt x="775571" y="195837"/>
                  </a:lnTo>
                  <a:lnTo>
                    <a:pt x="731012" y="222376"/>
                  </a:lnTo>
                  <a:lnTo>
                    <a:pt x="703312" y="259506"/>
                  </a:lnTo>
                  <a:lnTo>
                    <a:pt x="698118" y="272034"/>
                  </a:lnTo>
                  <a:lnTo>
                    <a:pt x="698118" y="411225"/>
                  </a:lnTo>
                  <a:lnTo>
                    <a:pt x="633856" y="411225"/>
                  </a:lnTo>
                  <a:lnTo>
                    <a:pt x="633856" y="137795"/>
                  </a:lnTo>
                  <a:lnTo>
                    <a:pt x="698118" y="137795"/>
                  </a:lnTo>
                  <a:lnTo>
                    <a:pt x="698118" y="200787"/>
                  </a:lnTo>
                  <a:lnTo>
                    <a:pt x="698238" y="193835"/>
                  </a:lnTo>
                  <a:lnTo>
                    <a:pt x="733073" y="154955"/>
                  </a:lnTo>
                  <a:lnTo>
                    <a:pt x="789410" y="135524"/>
                  </a:lnTo>
                  <a:lnTo>
                    <a:pt x="824102" y="133096"/>
                  </a:lnTo>
                  <a:close/>
                </a:path>
                <a:path w="1236345" h="415925">
                  <a:moveTo>
                    <a:pt x="452374" y="133096"/>
                  </a:moveTo>
                  <a:lnTo>
                    <a:pt x="502761" y="142224"/>
                  </a:lnTo>
                  <a:lnTo>
                    <a:pt x="543813" y="169545"/>
                  </a:lnTo>
                  <a:lnTo>
                    <a:pt x="575182" y="216423"/>
                  </a:lnTo>
                  <a:lnTo>
                    <a:pt x="585597" y="273303"/>
                  </a:lnTo>
                  <a:lnTo>
                    <a:pt x="582997" y="303813"/>
                  </a:lnTo>
                  <a:lnTo>
                    <a:pt x="562129" y="356546"/>
                  </a:lnTo>
                  <a:lnTo>
                    <a:pt x="524240" y="395029"/>
                  </a:lnTo>
                  <a:lnTo>
                    <a:pt x="478520" y="413595"/>
                  </a:lnTo>
                  <a:lnTo>
                    <a:pt x="452374" y="415925"/>
                  </a:lnTo>
                  <a:lnTo>
                    <a:pt x="426227" y="413595"/>
                  </a:lnTo>
                  <a:lnTo>
                    <a:pt x="380507" y="395029"/>
                  </a:lnTo>
                  <a:lnTo>
                    <a:pt x="342671" y="356600"/>
                  </a:lnTo>
                  <a:lnTo>
                    <a:pt x="321768" y="303831"/>
                  </a:lnTo>
                  <a:lnTo>
                    <a:pt x="319150" y="273303"/>
                  </a:lnTo>
                  <a:lnTo>
                    <a:pt x="321768" y="243536"/>
                  </a:lnTo>
                  <a:lnTo>
                    <a:pt x="342671" y="191668"/>
                  </a:lnTo>
                  <a:lnTo>
                    <a:pt x="380293" y="153616"/>
                  </a:lnTo>
                  <a:lnTo>
                    <a:pt x="426013" y="135380"/>
                  </a:lnTo>
                  <a:lnTo>
                    <a:pt x="452374" y="133096"/>
                  </a:lnTo>
                  <a:close/>
                </a:path>
                <a:path w="1236345" h="415925">
                  <a:moveTo>
                    <a:pt x="0" y="0"/>
                  </a:moveTo>
                  <a:lnTo>
                    <a:pt x="286130" y="0"/>
                  </a:lnTo>
                  <a:lnTo>
                    <a:pt x="286130" y="59562"/>
                  </a:lnTo>
                  <a:lnTo>
                    <a:pt x="71374" y="59562"/>
                  </a:lnTo>
                  <a:lnTo>
                    <a:pt x="71374" y="175133"/>
                  </a:lnTo>
                  <a:lnTo>
                    <a:pt x="239522" y="175133"/>
                  </a:lnTo>
                  <a:lnTo>
                    <a:pt x="239522" y="234696"/>
                  </a:lnTo>
                  <a:lnTo>
                    <a:pt x="71374" y="234696"/>
                  </a:lnTo>
                  <a:lnTo>
                    <a:pt x="71374" y="411225"/>
                  </a:lnTo>
                  <a:lnTo>
                    <a:pt x="0" y="41122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343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68676" y="5107685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9359" y="5101208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4373" y="5726988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1583"/>
            <a:ext cx="9144000" cy="6376670"/>
            <a:chOff x="0" y="481583"/>
            <a:chExt cx="9144000" cy="6376670"/>
          </a:xfrm>
        </p:grpSpPr>
        <p:sp>
          <p:nvSpPr>
            <p:cNvPr id="3" name="object 3"/>
            <p:cNvSpPr/>
            <p:nvPr/>
          </p:nvSpPr>
          <p:spPr>
            <a:xfrm>
              <a:off x="0" y="481583"/>
              <a:ext cx="9064514" cy="3270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4" y="3752086"/>
              <a:ext cx="9127236" cy="3105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6276" y="171653"/>
            <a:ext cx="1600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Register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9285" y="4608957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627" y="1368552"/>
            <a:ext cx="6685788" cy="4134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172" y="936116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Search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39" y="1007362"/>
            <a:ext cx="6701028" cy="5850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8420" y="375372"/>
            <a:ext cx="2968625" cy="480695"/>
            <a:chOff x="1178420" y="375372"/>
            <a:chExt cx="2968625" cy="480695"/>
          </a:xfrm>
        </p:grpSpPr>
        <p:sp>
          <p:nvSpPr>
            <p:cNvPr id="4" name="object 4"/>
            <p:cNvSpPr/>
            <p:nvPr/>
          </p:nvSpPr>
          <p:spPr>
            <a:xfrm>
              <a:off x="1178420" y="375372"/>
              <a:ext cx="2968014" cy="4806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9329" y="392429"/>
              <a:ext cx="2920644" cy="432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123" y="693419"/>
            <a:ext cx="6867224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486155"/>
            <a:ext cx="7962900" cy="6372225"/>
            <a:chOff x="382524" y="486155"/>
            <a:chExt cx="7962900" cy="6372225"/>
          </a:xfrm>
        </p:grpSpPr>
        <p:sp>
          <p:nvSpPr>
            <p:cNvPr id="3" name="object 3"/>
            <p:cNvSpPr/>
            <p:nvPr/>
          </p:nvSpPr>
          <p:spPr>
            <a:xfrm>
              <a:off x="382524" y="486155"/>
              <a:ext cx="7962900" cy="2583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0704" y="2561843"/>
              <a:ext cx="6876288" cy="42961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47748" y="143636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655" y="3816857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Search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6155"/>
            <a:ext cx="9144000" cy="6120765"/>
            <a:chOff x="0" y="486155"/>
            <a:chExt cx="9144000" cy="6120765"/>
          </a:xfrm>
        </p:grpSpPr>
        <p:sp>
          <p:nvSpPr>
            <p:cNvPr id="3" name="object 3"/>
            <p:cNvSpPr/>
            <p:nvPr/>
          </p:nvSpPr>
          <p:spPr>
            <a:xfrm>
              <a:off x="251459" y="486155"/>
              <a:ext cx="8077579" cy="2933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29000"/>
              <a:ext cx="9144000" cy="31775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6823" y="143636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1159" y="4704333"/>
            <a:ext cx="127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Save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6933"/>
            <a:ext cx="9144000" cy="6858126"/>
            <a:chOff x="0" y="0"/>
            <a:chExt cx="9144000" cy="6858126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99" y="0"/>
                  </a:moveTo>
                  <a:lnTo>
                    <a:pt x="7733977" y="0"/>
                  </a:lnTo>
                  <a:lnTo>
                    <a:pt x="0" y="6855297"/>
                  </a:lnTo>
                  <a:lnTo>
                    <a:pt x="0" y="6857995"/>
                  </a:lnTo>
                  <a:lnTo>
                    <a:pt x="9143999" y="685799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86A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48711"/>
              <a:ext cx="3572510" cy="4209415"/>
            </a:xfrm>
            <a:custGeom>
              <a:avLst/>
              <a:gdLst/>
              <a:ahLst/>
              <a:cxnLst/>
              <a:rect l="l" t="t" r="r" b="b"/>
              <a:pathLst>
                <a:path w="3572510" h="4209415">
                  <a:moveTo>
                    <a:pt x="0" y="0"/>
                  </a:moveTo>
                  <a:lnTo>
                    <a:pt x="0" y="4209287"/>
                  </a:lnTo>
                  <a:lnTo>
                    <a:pt x="3572255" y="4209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A0D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400" y="381000"/>
            <a:ext cx="5537200" cy="1535657"/>
          </a:xfrm>
        </p:spPr>
        <p:txBody>
          <a:bodyPr/>
          <a:lstStyle/>
          <a:p>
            <a:pPr algn="ctr"/>
            <a:r>
              <a:rPr lang="en-IN" sz="10000" dirty="0" smtClean="0">
                <a:latin typeface="Algerian" pitchFamily="82" charset="0"/>
              </a:rPr>
              <a:t>Thank you</a:t>
            </a:r>
            <a:endParaRPr lang="en-IN" sz="10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076" y="260604"/>
            <a:ext cx="7333928" cy="4620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63" y="188976"/>
            <a:ext cx="8695944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" y="332231"/>
            <a:ext cx="8697468" cy="524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027" y="548640"/>
            <a:ext cx="8695944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027" y="304800"/>
            <a:ext cx="8695944" cy="476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87" y="1080008"/>
            <a:ext cx="864679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910">
              <a:lnSpc>
                <a:spcPct val="100000"/>
              </a:lnSpc>
            </a:pPr>
            <a:r>
              <a:rPr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IN" sz="18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1800" spc="-5" dirty="0" err="1" smtClean="0">
                <a:latin typeface="Times New Roman" pitchFamily="18" charset="0"/>
                <a:cs typeface="Times New Roman" pitchFamily="18" charset="0"/>
              </a:rPr>
              <a:t>harmacy</a:t>
            </a:r>
            <a:r>
              <a:rPr sz="18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manually base system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is almost all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works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organization is accomplished by papers. Among thus Medicine data  search in order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buy,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audit, and other related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works.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other one is data 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security,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data’s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can be accessed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anyone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entered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pharmacy house as  friends, other Humans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volunteer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the</a:t>
            </a:r>
            <a:r>
              <a:rPr sz="18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pharmacist.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23495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pharmacists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in tedious situation because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upper reasons. Not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efficient 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on arrange medicine on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shelf meaning arrangement method is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difficult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take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in  mind.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current system almost all pharmacies do not use computerized system but use  computer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giving bills only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sold medicine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user.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And use manual  searching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medicine on shelf because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manual based system and there is nothing 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gives alarm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finished or sold</a:t>
            </a:r>
            <a:r>
              <a:rPr sz="18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medicine.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06" y="358266"/>
            <a:ext cx="306641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600" b="1" i="1" u="sng" spc="-5" dirty="0">
                <a:latin typeface="Algerian" pitchFamily="82" charset="0"/>
              </a:rPr>
              <a:t>Current </a:t>
            </a:r>
            <a:r>
              <a:rPr lang="en-IN" sz="2600" b="1" i="1" u="sng" spc="-10" dirty="0" smtClean="0">
                <a:latin typeface="Algerian" pitchFamily="82" charset="0"/>
              </a:rPr>
              <a:t>system</a:t>
            </a:r>
            <a:endParaRPr sz="2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1082</Words>
  <Application>Microsoft Office PowerPoint</Application>
  <PresentationFormat>On-screen Show (4:3)</PresentationFormat>
  <Paragraphs>82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Pharmacy 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system</vt:lpstr>
      <vt:lpstr>PowerPoint Presentation</vt:lpstr>
      <vt:lpstr>ANALYSIS OF A PHARMACY PMS- PHARMACY MANAGEMENT SYSTEM</vt:lpstr>
      <vt:lpstr>PowerPoint Presentation</vt:lpstr>
      <vt:lpstr>OVERVIEW</vt:lpstr>
      <vt:lpstr>Proposed system.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Entities and Attributes</vt:lpstr>
      <vt:lpstr>PowerPoint Presentation</vt:lpstr>
      <vt:lpstr>PowerPoint Presentation</vt:lpstr>
      <vt:lpstr>PowerPoint Presentation</vt:lpstr>
      <vt:lpstr>Login form</vt:lpstr>
      <vt:lpstr>Login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PMS- Pharmacy Management System </dc:title>
  <cp:lastModifiedBy>AYUSH</cp:lastModifiedBy>
  <cp:revision>7</cp:revision>
  <dcterms:created xsi:type="dcterms:W3CDTF">2021-03-11T09:23:32Z</dcterms:created>
  <dcterms:modified xsi:type="dcterms:W3CDTF">2021-03-23T06:32:38Z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2021-03-11T00:00:00Z</vt:filetime>
  </property>
</Properties>
</file>