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nva Sans" panose="020B0604020202020204" charset="0"/>
      <p:regular r:id="rId12"/>
    </p:embeddedFont>
    <p:embeddedFont>
      <p:font typeface="Canva Sans Bold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62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672598"/>
          </a:xfrm>
          <a:custGeom>
            <a:avLst/>
            <a:gdLst/>
            <a:ahLst/>
            <a:cxnLst/>
            <a:rect l="l" t="t" r="r" b="b"/>
            <a:pathLst>
              <a:path w="18288000" h="672598">
                <a:moveTo>
                  <a:pt x="0" y="0"/>
                </a:moveTo>
                <a:lnTo>
                  <a:pt x="18288000" y="0"/>
                </a:lnTo>
                <a:lnTo>
                  <a:pt x="18288000" y="672598"/>
                </a:lnTo>
                <a:lnTo>
                  <a:pt x="0" y="672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2" t="-8533" r="-1255" b="-1411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107086" y="5143500"/>
            <a:ext cx="4073829" cy="4743150"/>
          </a:xfrm>
          <a:custGeom>
            <a:avLst/>
            <a:gdLst/>
            <a:ahLst/>
            <a:cxnLst/>
            <a:rect l="l" t="t" r="r" b="b"/>
            <a:pathLst>
              <a:path w="4073829" h="4743150">
                <a:moveTo>
                  <a:pt x="0" y="0"/>
                </a:moveTo>
                <a:lnTo>
                  <a:pt x="4073828" y="0"/>
                </a:lnTo>
                <a:lnTo>
                  <a:pt x="4073828" y="4743150"/>
                </a:lnTo>
                <a:lnTo>
                  <a:pt x="0" y="47431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48047" y="1229503"/>
            <a:ext cx="17391906" cy="2753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Cinemago</a:t>
            </a:r>
          </a:p>
          <a:p>
            <a:pPr algn="ctr">
              <a:lnSpc>
                <a:spcPts val="9100"/>
              </a:lnSpc>
            </a:pPr>
            <a:r>
              <a:rPr lang="en-US" sz="65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Modern Movie Recommendation Website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491490"/>
            <a:ext cx="18288000" cy="8766810"/>
          </a:xfrm>
          <a:custGeom>
            <a:avLst/>
            <a:gdLst/>
            <a:ahLst/>
            <a:cxnLst/>
            <a:rect l="l" t="t" r="r" b="b"/>
            <a:pathLst>
              <a:path w="18288000" h="8766810">
                <a:moveTo>
                  <a:pt x="0" y="0"/>
                </a:moveTo>
                <a:lnTo>
                  <a:pt x="18288000" y="0"/>
                </a:lnTo>
                <a:lnTo>
                  <a:pt x="18288000" y="8766810"/>
                </a:lnTo>
                <a:lnTo>
                  <a:pt x="0" y="87668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607796" y="4545357"/>
            <a:ext cx="3072408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 b="1">
                <a:solidFill>
                  <a:srgbClr val="171A1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Come on and join us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080921" y="3412624"/>
            <a:ext cx="2126159" cy="511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 b="1">
                <a:solidFill>
                  <a:srgbClr val="171A1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672598"/>
          </a:xfrm>
          <a:custGeom>
            <a:avLst/>
            <a:gdLst/>
            <a:ahLst/>
            <a:cxnLst/>
            <a:rect l="l" t="t" r="r" b="b"/>
            <a:pathLst>
              <a:path w="18288000" h="672598">
                <a:moveTo>
                  <a:pt x="0" y="0"/>
                </a:moveTo>
                <a:lnTo>
                  <a:pt x="18288000" y="0"/>
                </a:lnTo>
                <a:lnTo>
                  <a:pt x="18288000" y="672598"/>
                </a:lnTo>
                <a:lnTo>
                  <a:pt x="0" y="672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2" t="-8533" r="-1255" b="-1411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539248"/>
            <a:ext cx="18288000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Introduction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96655" y="2543906"/>
            <a:ext cx="17094689" cy="4471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>
                <a:solidFill>
                  <a:srgbClr val="171A1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As a regular movie watcher, I often found myself at a dead end after finishing a film—no immediate follow-up, no tailored recommendation. Every time, I had to search manually for something similar in tone, genre, or style, hoping it would align with my taste.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b="1">
                <a:solidFill>
                  <a:srgbClr val="171A1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This led to a bigger idea: Why not build a platform for cinephiles—a space where the community actively contributes ratings and feedback, helping train a recommendation algorithm that understands what kind of movies suit what kind of people?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672598"/>
          </a:xfrm>
          <a:custGeom>
            <a:avLst/>
            <a:gdLst/>
            <a:ahLst/>
            <a:cxnLst/>
            <a:rect l="l" t="t" r="r" b="b"/>
            <a:pathLst>
              <a:path w="18288000" h="672598">
                <a:moveTo>
                  <a:pt x="0" y="0"/>
                </a:moveTo>
                <a:lnTo>
                  <a:pt x="18288000" y="0"/>
                </a:lnTo>
                <a:lnTo>
                  <a:pt x="18288000" y="672598"/>
                </a:lnTo>
                <a:lnTo>
                  <a:pt x="0" y="672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2" t="-8533" r="-1255" b="-1411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539248"/>
            <a:ext cx="18288000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Advantages &amp; Constraints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96655" y="2543906"/>
            <a:ext cx="17094689" cy="6424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171A1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Advantages: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171A1F"/>
                </a:solidFill>
                <a:latin typeface="Canva Sans"/>
                <a:ea typeface="Canva Sans"/>
                <a:cs typeface="Canva Sans"/>
                <a:sym typeface="Canva Sans"/>
              </a:rPr>
              <a:t>Personalised Experience: Users receive suggestions aligned with their unique taste, reducing time spent searching.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171A1F"/>
                </a:solidFill>
                <a:latin typeface="Canva Sans"/>
                <a:ea typeface="Canva Sans"/>
                <a:cs typeface="Canva Sans"/>
                <a:sym typeface="Canva Sans"/>
              </a:rPr>
              <a:t>Community-Driven Ratings: Human-curated insights enhance the accuracy of recommendations.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171A1F"/>
                </a:solidFill>
                <a:latin typeface="Canva Sans"/>
                <a:ea typeface="Canva Sans"/>
                <a:cs typeface="Canva Sans"/>
                <a:sym typeface="Canva Sans"/>
              </a:rPr>
              <a:t>Scalability: The system improves as more users contribute data and feedback.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171A1F"/>
                </a:solidFill>
                <a:latin typeface="Canva Sans"/>
                <a:ea typeface="Canva Sans"/>
                <a:cs typeface="Canva Sans"/>
                <a:sym typeface="Canva Sans"/>
              </a:rPr>
              <a:t>Engagement &amp; Discovery: Helps users explore films they might not have otherwise considered.</a:t>
            </a:r>
          </a:p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171A1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Constraints: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171A1F"/>
                </a:solidFill>
                <a:latin typeface="Canva Sans"/>
                <a:ea typeface="Canva Sans"/>
                <a:cs typeface="Canva Sans"/>
                <a:sym typeface="Canva Sans"/>
              </a:rPr>
              <a:t>Cold Start Problem: New users and new movies lack data, which can affect recommendation accuracy.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171A1F"/>
                </a:solidFill>
                <a:latin typeface="Canva Sans"/>
                <a:ea typeface="Canva Sans"/>
                <a:cs typeface="Canva Sans"/>
                <a:sym typeface="Canva Sans"/>
              </a:rPr>
              <a:t>Subjectivity of Taste: Personal preferences are hard to model perfectly and may shift over time.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171A1F"/>
                </a:solidFill>
                <a:latin typeface="Canva Sans"/>
                <a:ea typeface="Canva Sans"/>
                <a:cs typeface="Canva Sans"/>
                <a:sym typeface="Canva Sans"/>
              </a:rPr>
              <a:t>Data Bias: Ratings could be skewed by trends or dominant voices in the community.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171A1F"/>
                </a:solidFill>
                <a:latin typeface="Canva Sans"/>
                <a:ea typeface="Canva Sans"/>
                <a:cs typeface="Canva Sans"/>
                <a:sym typeface="Canva Sans"/>
              </a:rPr>
              <a:t>Technical Complexity: Building and training an effective recommendation engine requires constant tuning and validation.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672598"/>
          </a:xfrm>
          <a:custGeom>
            <a:avLst/>
            <a:gdLst/>
            <a:ahLst/>
            <a:cxnLst/>
            <a:rect l="l" t="t" r="r" b="b"/>
            <a:pathLst>
              <a:path w="18288000" h="672598">
                <a:moveTo>
                  <a:pt x="0" y="0"/>
                </a:moveTo>
                <a:lnTo>
                  <a:pt x="18288000" y="0"/>
                </a:lnTo>
                <a:lnTo>
                  <a:pt x="18288000" y="672598"/>
                </a:lnTo>
                <a:lnTo>
                  <a:pt x="0" y="672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2" t="-8533" r="-1255" b="-1411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539248"/>
            <a:ext cx="18288000" cy="2503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Functional &amp; Non-functional Requirements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96655" y="3510899"/>
            <a:ext cx="17094689" cy="5929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b="1">
                <a:solidFill>
                  <a:srgbClr val="171A1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Functional Requirements: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71A1F"/>
                </a:solidFill>
                <a:latin typeface="Canva Sans"/>
                <a:ea typeface="Canva Sans"/>
                <a:cs typeface="Canva Sans"/>
                <a:sym typeface="Canva Sans"/>
              </a:rPr>
              <a:t>Users can log in and rate movies.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71A1F"/>
                </a:solidFill>
                <a:latin typeface="Canva Sans"/>
                <a:ea typeface="Canva Sans"/>
                <a:cs typeface="Canva Sans"/>
                <a:sym typeface="Canva Sans"/>
              </a:rPr>
              <a:t>Movie listings and detailed info are displayed.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71A1F"/>
                </a:solidFill>
                <a:latin typeface="Canva Sans"/>
                <a:ea typeface="Canva Sans"/>
                <a:cs typeface="Canva Sans"/>
                <a:sym typeface="Canva Sans"/>
              </a:rPr>
              <a:t>Ratings are updated in real-time after submission.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71A1F"/>
                </a:solidFill>
                <a:latin typeface="Canva Sans"/>
                <a:ea typeface="Canva Sans"/>
                <a:cs typeface="Canva Sans"/>
                <a:sym typeface="Canva Sans"/>
              </a:rPr>
              <a:t>Social media links are clickable and accessible.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71A1F"/>
                </a:solidFill>
                <a:latin typeface="Canva Sans"/>
                <a:ea typeface="Canva Sans"/>
                <a:cs typeface="Canva Sans"/>
                <a:sym typeface="Canva Sans"/>
              </a:rPr>
              <a:t>Ratings are weighted based on user profiles.</a:t>
            </a:r>
          </a:p>
          <a:p>
            <a:pPr algn="just">
              <a:lnSpc>
                <a:spcPts val="3919"/>
              </a:lnSpc>
            </a:pPr>
            <a:r>
              <a:rPr lang="en-US" sz="2799" b="1">
                <a:solidFill>
                  <a:srgbClr val="171A1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Non-Functional Requirements: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71A1F"/>
                </a:solidFill>
                <a:latin typeface="Canva Sans"/>
                <a:ea typeface="Canva Sans"/>
                <a:cs typeface="Canva Sans"/>
                <a:sym typeface="Canva Sans"/>
              </a:rPr>
              <a:t>Responsiveness: Ratings update without refreshing the page.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71A1F"/>
                </a:solidFill>
                <a:latin typeface="Canva Sans"/>
                <a:ea typeface="Canva Sans"/>
                <a:cs typeface="Canva Sans"/>
                <a:sym typeface="Canva Sans"/>
              </a:rPr>
              <a:t>Usability: The Interface is intuitive and clear.</a:t>
            </a:r>
          </a:p>
          <a:p>
            <a:pPr marL="604519" lvl="1" indent="-302260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71A1F"/>
                </a:solidFill>
                <a:latin typeface="Canva Sans"/>
                <a:ea typeface="Canva Sans"/>
                <a:cs typeface="Canva Sans"/>
                <a:sym typeface="Canva Sans"/>
              </a:rPr>
              <a:t>User Experience: Social media links open in new tabs.</a:t>
            </a:r>
          </a:p>
          <a:p>
            <a:pPr marL="604519" lvl="1" indent="-302260" algn="just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171A1F"/>
                </a:solidFill>
                <a:latin typeface="Canva Sans"/>
                <a:ea typeface="Canva Sans"/>
                <a:cs typeface="Canva Sans"/>
                <a:sym typeface="Canva Sans"/>
              </a:rPr>
              <a:t>Performance: Pages load in under 2 seconds.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171A1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672598"/>
          </a:xfrm>
          <a:custGeom>
            <a:avLst/>
            <a:gdLst/>
            <a:ahLst/>
            <a:cxnLst/>
            <a:rect l="l" t="t" r="r" b="b"/>
            <a:pathLst>
              <a:path w="18288000" h="672598">
                <a:moveTo>
                  <a:pt x="0" y="0"/>
                </a:moveTo>
                <a:lnTo>
                  <a:pt x="18288000" y="0"/>
                </a:lnTo>
                <a:lnTo>
                  <a:pt x="18288000" y="672598"/>
                </a:lnTo>
                <a:lnTo>
                  <a:pt x="0" y="672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2" t="-8533" r="-1255" b="-1411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539248"/>
            <a:ext cx="18288000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Design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96655" y="2543906"/>
            <a:ext cx="17094689" cy="6424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171A1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Frontend (User Interface):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71A1F"/>
                </a:solidFill>
                <a:latin typeface="Canva Sans"/>
                <a:ea typeface="Canva Sans"/>
                <a:cs typeface="Canva Sans"/>
                <a:sym typeface="Canva Sans"/>
              </a:rPr>
              <a:t>Built with HTML, CSS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71A1F"/>
                </a:solidFill>
                <a:latin typeface="Canva Sans"/>
                <a:ea typeface="Canva Sans"/>
                <a:cs typeface="Canva Sans"/>
                <a:sym typeface="Canva Sans"/>
              </a:rPr>
              <a:t>Responsive layout with intuitive rating controls (e.g., stars or sliders)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71A1F"/>
                </a:solidFill>
                <a:latin typeface="Canva Sans"/>
                <a:ea typeface="Canva Sans"/>
                <a:cs typeface="Canva Sans"/>
                <a:sym typeface="Canva Sans"/>
              </a:rPr>
              <a:t>Clean typography with Anaheim (headings) and Manrope (body)</a:t>
            </a:r>
          </a:p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171A1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Backend (Logic &amp; Data Handling):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71A1F"/>
                </a:solidFill>
                <a:latin typeface="Canva Sans"/>
                <a:ea typeface="Canva Sans"/>
                <a:cs typeface="Canva Sans"/>
                <a:sym typeface="Canva Sans"/>
              </a:rPr>
              <a:t>Developed using C# ASP.NET Core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71A1F"/>
                </a:solidFill>
                <a:latin typeface="Canva Sans"/>
                <a:ea typeface="Canva Sans"/>
                <a:cs typeface="Canva Sans"/>
                <a:sym typeface="Canva Sans"/>
              </a:rPr>
              <a:t>CSV-based storage system (lightweight and easy to manage)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71A1F"/>
                </a:solidFill>
                <a:latin typeface="Canva Sans"/>
                <a:ea typeface="Canva Sans"/>
                <a:cs typeface="Canva Sans"/>
                <a:sym typeface="Canva Sans"/>
              </a:rPr>
              <a:t>User authentication system for secure access</a:t>
            </a:r>
          </a:p>
          <a:p>
            <a:pPr algn="l">
              <a:lnSpc>
                <a:spcPts val="3919"/>
              </a:lnSpc>
            </a:pPr>
            <a:r>
              <a:rPr lang="en-US" sz="2799" b="1">
                <a:solidFill>
                  <a:srgbClr val="171A1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Recommendation Engine: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71A1F"/>
                </a:solidFill>
                <a:latin typeface="Canva Sans"/>
                <a:ea typeface="Canva Sans"/>
                <a:cs typeface="Canva Sans"/>
                <a:sym typeface="Canva Sans"/>
              </a:rPr>
              <a:t>Community-driven rating inputs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71A1F"/>
                </a:solidFill>
                <a:latin typeface="Canva Sans"/>
                <a:ea typeface="Canva Sans"/>
                <a:cs typeface="Canva Sans"/>
                <a:sym typeface="Canva Sans"/>
              </a:rPr>
              <a:t>Weighted algorithm based on user profiles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71A1F"/>
                </a:solidFill>
                <a:latin typeface="Canva Sans"/>
                <a:ea typeface="Canva Sans"/>
                <a:cs typeface="Canva Sans"/>
                <a:sym typeface="Canva Sans"/>
              </a:rPr>
              <a:t>Aggregated preferences improve suggestions over time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171A1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672598"/>
          </a:xfrm>
          <a:custGeom>
            <a:avLst/>
            <a:gdLst/>
            <a:ahLst/>
            <a:cxnLst/>
            <a:rect l="l" t="t" r="r" b="b"/>
            <a:pathLst>
              <a:path w="18288000" h="672598">
                <a:moveTo>
                  <a:pt x="0" y="0"/>
                </a:moveTo>
                <a:lnTo>
                  <a:pt x="18288000" y="0"/>
                </a:lnTo>
                <a:lnTo>
                  <a:pt x="18288000" y="672598"/>
                </a:lnTo>
                <a:lnTo>
                  <a:pt x="0" y="672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2" t="-8533" r="-1255" b="-1411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539248"/>
            <a:ext cx="18288000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Architecture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96655" y="2543906"/>
            <a:ext cx="17094689" cy="1731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b="1" dirty="0" smtClean="0">
                <a:solidFill>
                  <a:srgbClr val="171A1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Event Driven Architecture:</a:t>
            </a:r>
            <a:br>
              <a:rPr lang="en-US" sz="3200" b="1" dirty="0" smtClean="0">
                <a:solidFill>
                  <a:srgbClr val="171A1F"/>
                </a:solidFill>
                <a:latin typeface="Canva Sans Bold"/>
                <a:ea typeface="Canva Sans Bold"/>
                <a:cs typeface="Canva Sans Bold"/>
                <a:sym typeface="Canva Sans Bold"/>
              </a:rPr>
            </a:br>
            <a:r>
              <a:rPr lang="en-US" sz="3200" dirty="0" smtClean="0">
                <a:solidFill>
                  <a:srgbClr val="171A1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Presentation Layer</a:t>
            </a:r>
          </a:p>
          <a:p>
            <a:pPr>
              <a:lnSpc>
                <a:spcPts val="4480"/>
              </a:lnSpc>
            </a:pPr>
            <a:r>
              <a:rPr lang="en-US" sz="3200" dirty="0" smtClean="0">
                <a:solidFill>
                  <a:srgbClr val="171A1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Application Layer</a:t>
            </a:r>
            <a:endParaRPr lang="en-US" sz="3200" dirty="0">
              <a:solidFill>
                <a:srgbClr val="171A1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672598"/>
          </a:xfrm>
          <a:custGeom>
            <a:avLst/>
            <a:gdLst/>
            <a:ahLst/>
            <a:cxnLst/>
            <a:rect l="l" t="t" r="r" b="b"/>
            <a:pathLst>
              <a:path w="18288000" h="672598">
                <a:moveTo>
                  <a:pt x="0" y="0"/>
                </a:moveTo>
                <a:lnTo>
                  <a:pt x="18288000" y="0"/>
                </a:lnTo>
                <a:lnTo>
                  <a:pt x="18288000" y="672598"/>
                </a:lnTo>
                <a:lnTo>
                  <a:pt x="0" y="672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2" t="-8533" r="-1255" b="-1411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1766068"/>
            <a:ext cx="6872035" cy="3255243"/>
          </a:xfrm>
          <a:custGeom>
            <a:avLst/>
            <a:gdLst/>
            <a:ahLst/>
            <a:cxnLst/>
            <a:rect l="l" t="t" r="r" b="b"/>
            <a:pathLst>
              <a:path w="6872035" h="3255243">
                <a:moveTo>
                  <a:pt x="0" y="0"/>
                </a:moveTo>
                <a:lnTo>
                  <a:pt x="6872035" y="0"/>
                </a:lnTo>
                <a:lnTo>
                  <a:pt x="6872035" y="3255243"/>
                </a:lnTo>
                <a:lnTo>
                  <a:pt x="0" y="32552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691" t="-19252" r="-9658" b="-8299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949349" y="1766068"/>
            <a:ext cx="6338651" cy="3255243"/>
          </a:xfrm>
          <a:custGeom>
            <a:avLst/>
            <a:gdLst/>
            <a:ahLst/>
            <a:cxnLst/>
            <a:rect l="l" t="t" r="r" b="b"/>
            <a:pathLst>
              <a:path w="6338651" h="3255243">
                <a:moveTo>
                  <a:pt x="0" y="0"/>
                </a:moveTo>
                <a:lnTo>
                  <a:pt x="6338651" y="0"/>
                </a:lnTo>
                <a:lnTo>
                  <a:pt x="6338651" y="3255243"/>
                </a:lnTo>
                <a:lnTo>
                  <a:pt x="0" y="32552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107" t="-8507" r="-10672" b="-13662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657395" y="3004998"/>
            <a:ext cx="6973210" cy="3313420"/>
          </a:xfrm>
          <a:custGeom>
            <a:avLst/>
            <a:gdLst/>
            <a:ahLst/>
            <a:cxnLst/>
            <a:rect l="l" t="t" r="r" b="b"/>
            <a:pathLst>
              <a:path w="6973210" h="3313420">
                <a:moveTo>
                  <a:pt x="0" y="0"/>
                </a:moveTo>
                <a:lnTo>
                  <a:pt x="6973210" y="0"/>
                </a:lnTo>
                <a:lnTo>
                  <a:pt x="6973210" y="3313421"/>
                </a:lnTo>
                <a:lnTo>
                  <a:pt x="0" y="33134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6673"/>
            </a:stretch>
          </a:blipFill>
          <a:ln w="38100" cap="sq">
            <a:solidFill>
              <a:srgbClr val="171A1F"/>
            </a:solidFill>
            <a:prstDash val="lgDash"/>
            <a:miter/>
          </a:ln>
        </p:spPr>
      </p:sp>
      <p:sp>
        <p:nvSpPr>
          <p:cNvPr id="6" name="Freeform 6"/>
          <p:cNvSpPr/>
          <p:nvPr/>
        </p:nvSpPr>
        <p:spPr>
          <a:xfrm>
            <a:off x="0" y="6318419"/>
            <a:ext cx="8440861" cy="3968581"/>
          </a:xfrm>
          <a:custGeom>
            <a:avLst/>
            <a:gdLst/>
            <a:ahLst/>
            <a:cxnLst/>
            <a:rect l="l" t="t" r="r" b="b"/>
            <a:pathLst>
              <a:path w="8440861" h="3968581">
                <a:moveTo>
                  <a:pt x="0" y="0"/>
                </a:moveTo>
                <a:lnTo>
                  <a:pt x="8440861" y="0"/>
                </a:lnTo>
                <a:lnTo>
                  <a:pt x="8440861" y="3968581"/>
                </a:lnTo>
                <a:lnTo>
                  <a:pt x="0" y="39685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6307" b="-7616"/>
            </a:stretch>
          </a:blipFill>
          <a:ln w="38100" cap="sq">
            <a:solidFill>
              <a:srgbClr val="171A1F"/>
            </a:solidFill>
            <a:prstDash val="lgDash"/>
            <a:miter/>
          </a:ln>
        </p:spPr>
      </p:sp>
      <p:sp>
        <p:nvSpPr>
          <p:cNvPr id="7" name="Freeform 7"/>
          <p:cNvSpPr/>
          <p:nvPr/>
        </p:nvSpPr>
        <p:spPr>
          <a:xfrm>
            <a:off x="9847139" y="6318419"/>
            <a:ext cx="8440861" cy="3968581"/>
          </a:xfrm>
          <a:custGeom>
            <a:avLst/>
            <a:gdLst/>
            <a:ahLst/>
            <a:cxnLst/>
            <a:rect l="l" t="t" r="r" b="b"/>
            <a:pathLst>
              <a:path w="8440861" h="3968581">
                <a:moveTo>
                  <a:pt x="0" y="0"/>
                </a:moveTo>
                <a:lnTo>
                  <a:pt x="8440861" y="0"/>
                </a:lnTo>
                <a:lnTo>
                  <a:pt x="8440861" y="3968581"/>
                </a:lnTo>
                <a:lnTo>
                  <a:pt x="0" y="39685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7531" b="-6525"/>
            </a:stretch>
          </a:blipFill>
          <a:ln w="38100" cap="sq">
            <a:solidFill>
              <a:srgbClr val="171A1F"/>
            </a:solidFill>
            <a:prstDash val="lgDash"/>
            <a:miter/>
          </a:ln>
        </p:spPr>
      </p:sp>
      <p:sp>
        <p:nvSpPr>
          <p:cNvPr id="8" name="TextBox 8"/>
          <p:cNvSpPr txBox="1"/>
          <p:nvPr/>
        </p:nvSpPr>
        <p:spPr>
          <a:xfrm>
            <a:off x="0" y="539248"/>
            <a:ext cx="18288000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672598"/>
          </a:xfrm>
          <a:custGeom>
            <a:avLst/>
            <a:gdLst/>
            <a:ahLst/>
            <a:cxnLst/>
            <a:rect l="l" t="t" r="r" b="b"/>
            <a:pathLst>
              <a:path w="18288000" h="672598">
                <a:moveTo>
                  <a:pt x="0" y="0"/>
                </a:moveTo>
                <a:lnTo>
                  <a:pt x="18288000" y="0"/>
                </a:lnTo>
                <a:lnTo>
                  <a:pt x="18288000" y="672598"/>
                </a:lnTo>
                <a:lnTo>
                  <a:pt x="0" y="672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2" t="-8533" r="-1255" b="-1411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753446" y="2152790"/>
            <a:ext cx="21734085" cy="8339953"/>
          </a:xfrm>
          <a:custGeom>
            <a:avLst/>
            <a:gdLst/>
            <a:ahLst/>
            <a:cxnLst/>
            <a:rect l="l" t="t" r="r" b="b"/>
            <a:pathLst>
              <a:path w="21734085" h="8339953">
                <a:moveTo>
                  <a:pt x="0" y="0"/>
                </a:moveTo>
                <a:lnTo>
                  <a:pt x="21734085" y="0"/>
                </a:lnTo>
                <a:lnTo>
                  <a:pt x="21734085" y="8339953"/>
                </a:lnTo>
                <a:lnTo>
                  <a:pt x="0" y="83399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193" r="-7145" b="-63186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1766068"/>
            <a:ext cx="18288000" cy="773444"/>
          </a:xfrm>
          <a:custGeom>
            <a:avLst/>
            <a:gdLst/>
            <a:ahLst/>
            <a:cxnLst/>
            <a:rect l="l" t="t" r="r" b="b"/>
            <a:pathLst>
              <a:path w="18288000" h="773444">
                <a:moveTo>
                  <a:pt x="0" y="0"/>
                </a:moveTo>
                <a:lnTo>
                  <a:pt x="18288000" y="0"/>
                </a:lnTo>
                <a:lnTo>
                  <a:pt x="18288000" y="773444"/>
                </a:lnTo>
                <a:lnTo>
                  <a:pt x="0" y="7734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384" r="-1334" b="-803025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08502" y="7748229"/>
            <a:ext cx="2480904" cy="2480904"/>
          </a:xfrm>
          <a:custGeom>
            <a:avLst/>
            <a:gdLst/>
            <a:ahLst/>
            <a:cxnLst/>
            <a:rect l="l" t="t" r="r" b="b"/>
            <a:pathLst>
              <a:path w="2480904" h="2480904">
                <a:moveTo>
                  <a:pt x="0" y="0"/>
                </a:moveTo>
                <a:lnTo>
                  <a:pt x="2480904" y="0"/>
                </a:lnTo>
                <a:lnTo>
                  <a:pt x="2480904" y="2480905"/>
                </a:lnTo>
                <a:lnTo>
                  <a:pt x="0" y="24809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408502" y="2539512"/>
            <a:ext cx="2480904" cy="2480904"/>
          </a:xfrm>
          <a:custGeom>
            <a:avLst/>
            <a:gdLst/>
            <a:ahLst/>
            <a:cxnLst/>
            <a:rect l="l" t="t" r="r" b="b"/>
            <a:pathLst>
              <a:path w="2480904" h="2480904">
                <a:moveTo>
                  <a:pt x="0" y="0"/>
                </a:moveTo>
                <a:lnTo>
                  <a:pt x="2480904" y="0"/>
                </a:lnTo>
                <a:lnTo>
                  <a:pt x="2480904" y="2480905"/>
                </a:lnTo>
                <a:lnTo>
                  <a:pt x="0" y="24809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08502" y="5143500"/>
            <a:ext cx="2480904" cy="2480904"/>
          </a:xfrm>
          <a:custGeom>
            <a:avLst/>
            <a:gdLst/>
            <a:ahLst/>
            <a:cxnLst/>
            <a:rect l="l" t="t" r="r" b="b"/>
            <a:pathLst>
              <a:path w="2480904" h="2480904">
                <a:moveTo>
                  <a:pt x="0" y="0"/>
                </a:moveTo>
                <a:lnTo>
                  <a:pt x="2480904" y="0"/>
                </a:lnTo>
                <a:lnTo>
                  <a:pt x="2480904" y="2480904"/>
                </a:lnTo>
                <a:lnTo>
                  <a:pt x="0" y="248090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0" y="539248"/>
            <a:ext cx="18288000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Work Division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754293" y="2482362"/>
            <a:ext cx="14308407" cy="728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b="1">
                <a:solidFill>
                  <a:srgbClr val="98DB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Ibrahim: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b="1">
                <a:solidFill>
                  <a:srgbClr val="354E0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Contributed towards making the site, proposing the idea and implementing it into what it looks like now.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sz="3200" b="1">
              <a:solidFill>
                <a:srgbClr val="354E0D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sz="3200" b="1">
              <a:solidFill>
                <a:srgbClr val="354E0D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b="1">
                <a:solidFill>
                  <a:srgbClr val="98DB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Wajahat: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b="1">
                <a:solidFill>
                  <a:srgbClr val="354E0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Took the task of making documentation for the project.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sz="3200" b="1">
              <a:solidFill>
                <a:srgbClr val="354E0D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sz="3200" b="1">
              <a:solidFill>
                <a:srgbClr val="354E0D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sz="3200" b="1">
              <a:solidFill>
                <a:srgbClr val="354E0D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b="1">
                <a:solidFill>
                  <a:srgbClr val="98DB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Saad: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b="1">
                <a:solidFill>
                  <a:srgbClr val="354E0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Put forward all User Stories, did the requirement engineering, and made all the diagrams throughout the project.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DB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672598"/>
          </a:xfrm>
          <a:custGeom>
            <a:avLst/>
            <a:gdLst/>
            <a:ahLst/>
            <a:cxnLst/>
            <a:rect l="l" t="t" r="r" b="b"/>
            <a:pathLst>
              <a:path w="18288000" h="672598">
                <a:moveTo>
                  <a:pt x="0" y="0"/>
                </a:moveTo>
                <a:lnTo>
                  <a:pt x="18288000" y="0"/>
                </a:lnTo>
                <a:lnTo>
                  <a:pt x="18288000" y="672598"/>
                </a:lnTo>
                <a:lnTo>
                  <a:pt x="0" y="672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92" t="-8533" r="-1255" b="-1411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539248"/>
            <a:ext cx="18288000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Lessons Learnt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96655" y="2543906"/>
            <a:ext cx="17094689" cy="6157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171A1F"/>
                </a:solidFill>
                <a:latin typeface="Canva Sans"/>
                <a:ea typeface="Canva Sans"/>
                <a:cs typeface="Canva Sans"/>
                <a:sym typeface="Canva Sans"/>
              </a:rPr>
              <a:t>Web development is significantly more challenging than conventional programming — it requires integration of design, logic, and user experience.</a:t>
            </a:r>
          </a:p>
          <a:p>
            <a:pPr marL="690881" lvl="1" indent="-345440" algn="l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171A1F"/>
                </a:solidFill>
                <a:latin typeface="Canva Sans"/>
                <a:ea typeface="Canva Sans"/>
                <a:cs typeface="Canva Sans"/>
                <a:sym typeface="Canva Sans"/>
              </a:rPr>
              <a:t>Working with C# and ASP.NET presented unexpected complexity, highlighting both the power and rigidity of the language.</a:t>
            </a:r>
          </a:p>
          <a:p>
            <a:pPr marL="690881" lvl="1" indent="-345440" algn="l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171A1F"/>
                </a:solidFill>
                <a:latin typeface="Canva Sans"/>
                <a:ea typeface="Canva Sans"/>
                <a:cs typeface="Canva Sans"/>
                <a:sym typeface="Canva Sans"/>
              </a:rPr>
              <a:t>Collaborative group work demands effective communication, coordination, and compromise — far from easy.</a:t>
            </a:r>
          </a:p>
          <a:p>
            <a:pPr marL="690881" lvl="1" indent="-345440" algn="l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171A1F"/>
                </a:solidFill>
                <a:latin typeface="Canva Sans"/>
                <a:ea typeface="Canva Sans"/>
                <a:cs typeface="Canva Sans"/>
                <a:sym typeface="Canva Sans"/>
              </a:rPr>
              <a:t>Even implementing a simple recommendation algorithm revealed the need for a large and well-structured dataset.</a:t>
            </a:r>
          </a:p>
          <a:p>
            <a:pPr marL="690881" lvl="1" indent="-345440" algn="l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171A1F"/>
                </a:solidFill>
                <a:latin typeface="Canva Sans"/>
                <a:ea typeface="Canva Sans"/>
                <a:cs typeface="Canva Sans"/>
                <a:sym typeface="Canva Sans"/>
              </a:rPr>
              <a:t>UI/UX design is a fascinating but demanding field — balancing aesthetics, functionality, and usability is no small task.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sz="3200">
              <a:solidFill>
                <a:srgbClr val="171A1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570</Words>
  <Application>Microsoft Office PowerPoint</Application>
  <PresentationFormat>Custom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Canva Sans</vt:lpstr>
      <vt:lpstr>Canva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FSE Presentation</dc:title>
  <cp:lastModifiedBy>Hussain Ibrahim</cp:lastModifiedBy>
  <cp:revision>2</cp:revision>
  <dcterms:created xsi:type="dcterms:W3CDTF">2006-08-16T00:00:00Z</dcterms:created>
  <dcterms:modified xsi:type="dcterms:W3CDTF">2025-05-03T08:00:52Z</dcterms:modified>
  <dc:identifier>DAGmVdEZAU8</dc:identifier>
</cp:coreProperties>
</file>