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17"/>
  </p:notesMasterIdLst>
  <p:handoutMasterIdLst>
    <p:handoutMasterId r:id="rId18"/>
  </p:handoutMasterIdLst>
  <p:sldIdLst>
    <p:sldId id="358" r:id="rId2"/>
    <p:sldId id="445" r:id="rId3"/>
    <p:sldId id="492" r:id="rId4"/>
    <p:sldId id="503" r:id="rId5"/>
    <p:sldId id="516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4" r:id="rId14"/>
    <p:sldId id="525" r:id="rId15"/>
    <p:sldId id="366" r:id="rId16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68D2"/>
    <a:srgbClr val="C5C5C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3" d="100"/>
          <a:sy n="113" d="100"/>
        </p:scale>
        <p:origin x="72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IPM Summer School on Game Theory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D37600-342F-4A05-B1DA-A2CFDE05C23B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92913C-5176-47BF-ACFF-413596309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11690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IPM Summer School on Game Theory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31F15-962A-423B-BF42-D19883161FC9}" type="datetimeFigureOut">
              <a:rPr lang="en-US" smtClean="0"/>
              <a:t>6/26/2020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1E697-6CFA-4DFB-BE6E-54ABCDE39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3079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/>
                </a:solidFill>
              </a:rPr>
              <a:t>IPM Summer School on Game Theory</a:t>
            </a:r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780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5002B-2491-4A45-B378-7B685E14A98C}" type="datetime1">
              <a:rPr lang="en-US" smtClean="0"/>
              <a:t>6/26/2020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112DA-2D2C-4B22-A4B4-CB5359199DA5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218BE-AE0D-422E-9DCD-024AE190B2D7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44E29-49E9-4C70-9C09-164BE78CD915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847C0-76EC-4D09-8798-FA46F3055793}" type="datetime1">
              <a:rPr lang="en-US" smtClean="0"/>
              <a:t>6/26/2020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B40FB-883D-4904-9D34-8B8694DA069E}" type="datetime1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EA348-4EFD-4E95-8976-9CB8F8D1AEA0}" type="datetime1">
              <a:rPr lang="en-US" smtClean="0"/>
              <a:t>6/26/2020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C1B56-9DBE-4C9D-9A05-044AD65C7E6D}" type="datetime1">
              <a:rPr lang="en-US" smtClean="0"/>
              <a:t>6/26/2020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31169-CF3F-432C-B237-79429B82F60D}" type="datetime1">
              <a:rPr lang="en-US" smtClean="0"/>
              <a:t>6/26/2020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C246-E0D9-4127-BD6C-454D68478B5B}" type="datetime1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921BA-DB7C-4E9D-B47D-CDFFDAF63582}" type="datetime1">
              <a:rPr lang="en-US" smtClean="0"/>
              <a:t>6/26/2020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F5C6C57A-B7AD-4E86-B60B-E38E61EF6096}" type="datetime1">
              <a:rPr lang="en-US" smtClean="0"/>
              <a:t>6/26/2020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F49A065-8151-4F45-B403-06189971DF7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2514600"/>
            <a:ext cx="6553200" cy="3429000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/>
              <a:t>Mehran S. </a:t>
            </a:r>
            <a:r>
              <a:rPr lang="en-US" sz="2400" dirty="0" err="1" smtClean="0"/>
              <a:t>Fallah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June 2020</a:t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609600"/>
            <a:ext cx="8458200" cy="2286000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Programming Languages</a:t>
            </a:r>
          </a:p>
          <a:p>
            <a:pPr algn="ctr"/>
            <a:r>
              <a:rPr lang="en-US" sz="2400" dirty="0" smtClean="0"/>
              <a:t>Session </a:t>
            </a:r>
            <a:r>
              <a:rPr lang="en-US" sz="2400" dirty="0" smtClean="0"/>
              <a:t>X</a:t>
            </a:r>
            <a:endParaRPr lang="en-US" sz="2400" dirty="0" smtClean="0"/>
          </a:p>
          <a:p>
            <a:pPr algn="ctr"/>
            <a:endParaRPr lang="en-US" sz="3400" dirty="0"/>
          </a:p>
          <a:p>
            <a:pPr algn="ctr"/>
            <a:r>
              <a:rPr lang="en-US" sz="3400" dirty="0" smtClean="0"/>
              <a:t>The Algol Family</a:t>
            </a:r>
            <a:endParaRPr lang="en-US" sz="3400" dirty="0" smtClean="0"/>
          </a:p>
        </p:txBody>
      </p:sp>
    </p:spTree>
    <p:extLst>
      <p:ext uri="{BB962C8B-B14F-4D97-AF65-F5344CB8AC3E}">
        <p14:creationId xmlns:p14="http://schemas.microsoft.com/office/powerpoint/2010/main" val="428627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Pascal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One place where Wirth’s focus on teaching and on systematic language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design caused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small problem was in the typing of array parameters. In Pascal, the type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of an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array has the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form 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often a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subrange type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definition of array type allows a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procedure declaration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such as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4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argument to the procedure is an array of some array type, but does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 allow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array [1..n] of integer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not considered a legal type in Pascal.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 unfortunate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limitation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If we want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sort arrays of several different lengths, then Pascal (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as originally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designed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 would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make it necessary to copy over the procedure several times, changing the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array length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each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copy. 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only is this awkward, it is also unnecessary because the memory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associated with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 array is already allocated before it is passed to any procedure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 Therefore there is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no reason, other than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type checking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for a procedure to allow array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parameters of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only a fixed length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10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7" name="TextBox 6"/>
          <p:cNvSpPr txBox="1"/>
          <p:nvPr/>
        </p:nvSpPr>
        <p:spPr>
          <a:xfrm>
            <a:off x="3355848" y="1981200"/>
            <a:ext cx="3657600" cy="307777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&lt;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indexType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of &lt;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entryType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860548" y="3049984"/>
            <a:ext cx="4648200" cy="307777"/>
          </a:xfrm>
          <a:prstGeom prst="rect">
            <a:avLst/>
          </a:prstGeom>
          <a:solidFill>
            <a:schemeClr val="accent4">
              <a:lumMod val="50000"/>
            </a:schemeClr>
          </a:solidFill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 p(a : array [1..10] of integer)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56282" y="3764934"/>
            <a:ext cx="5856732" cy="307777"/>
          </a:xfrm>
          <a:prstGeom prst="rect">
            <a:avLst/>
          </a:prstGeom>
          <a:solidFill>
            <a:schemeClr val="accent3">
              <a:lumMod val="50000"/>
            </a:schemeClr>
          </a:solidFill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 p(n: integer, a : array [1..n] of integer)</a:t>
            </a: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16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Although Pascal was a successful academic and teaching language, C eventually eclipsed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Pascal as a production programming language.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1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are several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reasons for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success of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C: </a:t>
            </a:r>
          </a:p>
          <a:p>
            <a:pPr marL="548640" algn="just">
              <a:spcBef>
                <a:spcPts val="0"/>
              </a:spcBef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One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reason, which is unrelated to the design of the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language itself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is the popularity of the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Unix operating system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which was written in C.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programs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are written to run under Unix, all of the basic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system calls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immediately available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C.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algn="just">
              <a:spcBef>
                <a:spcPts val="0"/>
              </a:spcBef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Another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reason for the popularity of C is that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it has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distinctive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memory model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that is close to the underlying hardware.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algn="just">
              <a:spcBef>
                <a:spcPts val="0"/>
              </a:spcBef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Although C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has many of the same concepts as Pascal, C is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less rigid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its enforcement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of basic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principles and restrictions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2296" indent="0" algn="just">
              <a:spcBef>
                <a:spcPts val="11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 was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originally designed and implemented from 1969 to 1973, as part of the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Unix operating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system project at Bell Laboratories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 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design evolved from Ritchie’s and Thompson’s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 language,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which was in turn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based on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language called BCPL.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1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Significant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changes in C occurred from 1977 to 1979,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as part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of a push to achieve portability of the Unix system, and in the mid-1980s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when committee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of the American National Standards Institute (ANSI) standardized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language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1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main difference between B and C is that B was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untyped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whereas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C language has types and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type-checking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rules.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11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434573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C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One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characteristic that distinguishes C from other popular languages is the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treatment of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memory locations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arrays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pointers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part of C is inherited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from BCPL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and B.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only data type in B is the “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word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,” or “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cell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,” a fixed-length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bit pattern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Memory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BCPL and B is presented to the programmer as a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linear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array of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words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Pointers are treated as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integer indices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into this array, and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programmer-declared arrays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are treated as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contiguous words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drawn from the larger array of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all memory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words.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view has several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consequences: </a:t>
            </a:r>
          </a:p>
          <a:p>
            <a:pPr marL="548640" algn="just">
              <a:spcBef>
                <a:spcPts val="0"/>
              </a:spcBef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One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that arrays and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pointers are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largely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equivalent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48640" algn="just">
              <a:spcBef>
                <a:spcPts val="0"/>
              </a:spcBef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Another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consequence is that,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because pointers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are integer indices in the memory array,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pointer arithmetic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considered meaningful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 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is the address of a memory location, then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p+1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is the address of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next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location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48640" algn="just">
              <a:spcBef>
                <a:spcPts val="0"/>
              </a:spcBef>
              <a:buClr>
                <a:schemeClr val="accent2">
                  <a:lumMod val="50000"/>
                </a:schemeClr>
              </a:buClr>
              <a:buSzPct val="100000"/>
              <a:buFont typeface="Wingdings" panose="05000000000000000000" pitchFamily="2" charset="2"/>
              <a:buChar char="q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C, pointers and arrays are declared differently, as if pointers and arrays are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different types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of values. For example, the following code declares a pointer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to an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integer location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and an array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of integers: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12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" name="TextBox 4"/>
          <p:cNvSpPr txBox="1"/>
          <p:nvPr/>
        </p:nvSpPr>
        <p:spPr>
          <a:xfrm>
            <a:off x="4536948" y="5953780"/>
            <a:ext cx="1295400" cy="52322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82296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* p;</a:t>
            </a:r>
          </a:p>
          <a:p>
            <a:pPr marL="82296" indent="0"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A[5];</a:t>
            </a: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89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C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most languages, there is some operation for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dereferencing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pointer. Dereferencing is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operation that returns the location pointed to by the pointer.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most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languages with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arrays, there is an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indexing operation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that can be used to find one of the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locations within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array.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There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are some similarities between these two operations, but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most typed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languages (including others in the Algol family) would consider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dereferencing an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array name or indexing a pointer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illegal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C, however, arrays are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effectively treated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as pointers. To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quote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Dennis Ritchie’s 1975 C Reference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Manual,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13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6" name="TextBox 5"/>
          <p:cNvSpPr txBox="1"/>
          <p:nvPr/>
        </p:nvSpPr>
        <p:spPr>
          <a:xfrm>
            <a:off x="2220468" y="4419600"/>
            <a:ext cx="5928360" cy="15544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2225">
            <a:solidFill>
              <a:schemeClr val="accent5">
                <a:lumMod val="50000"/>
              </a:schemeClr>
            </a:solidFill>
          </a:ln>
          <a:effectLst/>
        </p:spPr>
        <p:txBody>
          <a:bodyPr wrap="square" rtlCol="0" anchor="ctr">
            <a:spAutoFit/>
          </a:bodyPr>
          <a:lstStyle/>
          <a:p>
            <a:pPr algn="just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“Every time an identifier of array type appears in an expression, it is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converted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into a pointer to the first member of the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array …</a:t>
            </a:r>
            <a:r>
              <a:rPr lang="en-US" sz="1600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By definition, the subscript operator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 ]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is interpreted in such a way that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E1[E2]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is identical to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∗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((E1)+(E2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Because of the conversion rules which apply to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if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E1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is an array and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E2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is an integer, then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E1[E2]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refers to the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E2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-th member of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E1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.”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29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C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An important feature of C has been the tolerance of C compilers to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errors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 This is partly because C evolved from untyped languages. 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Although some C programmers have liked the ability to write and compile programs with type errors, most C programmers have eventually come to consider the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weak type checking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of many C compilers to be a disadvantage. 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fact, one of the most commonly cited advantages of C++ over C is the fact that C++ provides better type checking. 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As Dennis Ritchie says, 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Although accidents of history surely helped, C evidently satisfied a need for a system implementation language efficient enough to displace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assembly language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yet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sufficiently abstract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fluent to describe algorithms and interactions in a wide variety of environments. 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14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" name="TextBox 4"/>
          <p:cNvSpPr txBox="1"/>
          <p:nvPr/>
        </p:nvSpPr>
        <p:spPr>
          <a:xfrm>
            <a:off x="3089148" y="4572000"/>
            <a:ext cx="4191000" cy="3385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 </a:t>
            </a:r>
            <a:r>
              <a:rPr lang="en-US" sz="16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quirky, flawed, and an enormous success</a:t>
            </a:r>
            <a:r>
              <a:rPr lang="en-US" sz="1600" i="1" dirty="0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55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304800"/>
            <a:ext cx="7498080" cy="4800600"/>
          </a:xfrm>
        </p:spPr>
        <p:txBody>
          <a:bodyPr>
            <a:noAutofit/>
          </a:bodyPr>
          <a:lstStyle/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15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spcBef>
                <a:spcPts val="0"/>
              </a:spcBef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spcBef>
                <a:spcPts val="0"/>
              </a:spcBef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spcBef>
                <a:spcPts val="0"/>
              </a:spcBef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spcBef>
                <a:spcPts val="0"/>
              </a:spcBef>
              <a:buNone/>
            </a:pP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Concepts in Programming Languages (Chapter </a:t>
            </a:r>
            <a:r>
              <a:rPr lang="en-US" sz="20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5)</a:t>
            </a: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spcBef>
                <a:spcPts val="0"/>
              </a:spcBef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spcBef>
                <a:spcPts val="0"/>
              </a:spcBef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spcBef>
                <a:spcPts val="0"/>
              </a:spcBef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spcBef>
                <a:spcPts val="0"/>
              </a:spcBef>
              <a:buNone/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ctr">
              <a:buNone/>
            </a:pPr>
            <a:endParaRPr lang="en-US" sz="20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15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89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Algol-like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programming languages evolved in parallel with the Lisp family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of languages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beginning with Algol 58 and Algol 60 in the late 1950s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most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prominent Algol-like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programming languages are Pascal and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number of important language ideas were developed in the Algol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family.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main characteristics of the Algol family are the familiar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colon-separated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sequence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of statements used in most languages today,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block structure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functions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procedures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static typing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this session, we look at some of the historically important languages from the Algol family, including Algol 60, Pascal, and C. 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2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46250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Algol 60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Algol 60 was designed between 1958 and 1963 by a committee that included many important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computer pioneers, such as John Backus (designer of Fortran),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John McCarthy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(designer of Lisp), and Alan Perlis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Algol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60 was intended to be a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general-purpose language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which at the time meant there was emphasis on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scientific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numerical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applications. </a:t>
                </a: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Compared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 Fortran, Algol 60 provided better ways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to represent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data structures and, like LISP, allowed functions to be called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recursively. 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Until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development of Pascal, Algol 60 was the academic standard for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describing complex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algorithms in scientific and engineering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publications. 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following characteristics are some important features of Algol 60:</a:t>
                </a:r>
              </a:p>
              <a:p>
                <a:pPr marL="550926" indent="-285750" algn="just">
                  <a:spcBef>
                    <a:spcPts val="0"/>
                  </a:spcBef>
                  <a:buClr>
                    <a:schemeClr val="accent2">
                      <a:lumMod val="50000"/>
                    </a:schemeClr>
                  </a:buClr>
                  <a:buSzPct val="100000"/>
                  <a:buFont typeface="Wingdings" panose="05000000000000000000" pitchFamily="2" charset="2"/>
                  <a:buChar char="q"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simple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statement-oriented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syntax, involving colon-separated sequences of statements</a:t>
                </a:r>
              </a:p>
              <a:p>
                <a:pPr marL="550926" indent="-285750" algn="just">
                  <a:spcBef>
                    <a:spcPts val="0"/>
                  </a:spcBef>
                  <a:buClr>
                    <a:schemeClr val="accent2">
                      <a:lumMod val="50000"/>
                    </a:schemeClr>
                  </a:buClr>
                  <a:buSzPct val="100000"/>
                  <a:buFont typeface="Wingdings" panose="05000000000000000000" pitchFamily="2" charset="2"/>
                  <a:buChar char="q"/>
                </a:pP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blocks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indicated by </a:t>
                </a:r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begin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⋯</m:t>
                    </m:r>
                  </m:oMath>
                </a14:m>
                <a:r>
                  <a:rPr lang="en-US" sz="14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end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(corresponding to curly braces </a:t>
                </a:r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⋯</m:t>
                    </m:r>
                  </m:oMath>
                </a14:m>
                <a:r>
                  <a:rPr lang="en-US" sz="1600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r>
                  <a:rPr lang="en-US" sz="1600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C)</a:t>
                </a:r>
              </a:p>
              <a:p>
                <a:pPr marL="550926" indent="-285750" algn="just">
                  <a:spcBef>
                    <a:spcPts val="0"/>
                  </a:spcBef>
                  <a:buClr>
                    <a:schemeClr val="accent2">
                      <a:lumMod val="50000"/>
                    </a:schemeClr>
                  </a:buClr>
                  <a:buSzPct val="100000"/>
                  <a:buFont typeface="Wingdings" panose="05000000000000000000" pitchFamily="2" charset="2"/>
                  <a:buChar char="q"/>
                </a:pP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recursive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functions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stack storage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allocation</a:t>
                </a:r>
              </a:p>
              <a:p>
                <a:pPr marL="550926" indent="-285750" algn="just">
                  <a:spcBef>
                    <a:spcPts val="0"/>
                  </a:spcBef>
                  <a:buClr>
                    <a:schemeClr val="accent2">
                      <a:lumMod val="50000"/>
                    </a:schemeClr>
                  </a:buClr>
                  <a:buSzPct val="100000"/>
                  <a:buFont typeface="Wingdings" panose="05000000000000000000" pitchFamily="2" charset="2"/>
                  <a:buChar char="q"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fewer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 hoc restrictions than previous languages. For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example, </a:t>
                </a:r>
              </a:p>
              <a:p>
                <a:pPr marL="914400" indent="-285750" algn="just">
                  <a:spcBef>
                    <a:spcPts val="0"/>
                  </a:spcBef>
                  <a:buClr>
                    <a:schemeClr val="accent2">
                      <a:lumMod val="50000"/>
                    </a:schemeClr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general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expressions inside array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indices</a:t>
                </a:r>
              </a:p>
              <a:p>
                <a:pPr marL="914400" indent="-285750" algn="just">
                  <a:spcBef>
                    <a:spcPts val="0"/>
                  </a:spcBef>
                  <a:buClr>
                    <a:schemeClr val="accent2">
                      <a:lumMod val="50000"/>
                    </a:schemeClr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procedures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that could be called with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procedure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parameters</a:t>
                </a:r>
              </a:p>
              <a:p>
                <a:pPr marL="550926" indent="-285750" algn="just">
                  <a:spcBef>
                    <a:spcPts val="0"/>
                  </a:spcBef>
                  <a:buClr>
                    <a:schemeClr val="accent2">
                      <a:lumMod val="50000"/>
                    </a:schemeClr>
                  </a:buClr>
                  <a:buSzPct val="100000"/>
                  <a:buFont typeface="Wingdings" panose="05000000000000000000" pitchFamily="2" charset="2"/>
                  <a:buChar char="q"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primitive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static type system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later improved on in Algol 68 and Pascal.</a:t>
                </a:r>
                <a:endParaRPr lang="en-US" sz="1600" b="1" i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3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495982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Algol 60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Here is an example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 of Algol 60.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300"/>
              </a:spcBef>
              <a:buClr>
                <a:schemeClr val="accent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two-character sequence := is used for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assignment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and the single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character = for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test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for equality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300"/>
              </a:spcBef>
              <a:buClr>
                <a:schemeClr val="accent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types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of the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parameters to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procedure (function) are declared in the line following the procedure name.</a:t>
            </a:r>
          </a:p>
          <a:p>
            <a:pPr algn="just">
              <a:spcBef>
                <a:spcPts val="300"/>
              </a:spcBef>
              <a:buClr>
                <a:schemeClr val="accent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Although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declared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to be a real array, no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array bounds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are given as part of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declaration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300"/>
              </a:spcBef>
              <a:buClr>
                <a:schemeClr val="accent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return value of the procedure is given when a value is assigned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name of the procedure.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300"/>
              </a:spcBef>
              <a:buClr>
                <a:schemeClr val="accent2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An irritating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syntactic peculiarity of Algol 60 is the way that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semicolons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must be (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must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not be) used between statements. In particular, it would be a syntactic error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place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semicolon after the last assignment and before the keyword end. 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4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" name="TextBox 4"/>
          <p:cNvSpPr txBox="1"/>
          <p:nvPr/>
        </p:nvSpPr>
        <p:spPr>
          <a:xfrm>
            <a:off x="2642195" y="1676400"/>
            <a:ext cx="5084906" cy="181588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real procedure average(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A,n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pt-BR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real </a:t>
            </a:r>
            <a:r>
              <a:rPr lang="pt-BR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A; integer n;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begin</a:t>
            </a: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real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sum; sum := 0;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 step 1 until n do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sum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 sum + A[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average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 sum/n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end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24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Algol 60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</p:spPr>
            <p:txBody>
              <a:bodyPr>
                <a:noAutofit/>
              </a:bodyPr>
              <a:lstStyle/>
              <a:p>
                <a:pPr marL="82296" indent="0" algn="just">
                  <a:spcBef>
                    <a:spcPts val="0"/>
                  </a:spcBef>
                  <a:buNone/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There were a number of trouble spots in Algol 60 that motivated computer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scientists to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develop better programming languages:</a:t>
                </a:r>
              </a:p>
              <a:p>
                <a:pPr marL="548640" algn="just">
                  <a:spcBef>
                    <a:spcPts val="0"/>
                  </a:spcBef>
                  <a:buClr>
                    <a:schemeClr val="accent2">
                      <a:lumMod val="50000"/>
                    </a:schemeClr>
                  </a:buClr>
                  <a:buSzPct val="100000"/>
                  <a:buFont typeface="Wingdings" panose="05000000000000000000" pitchFamily="2" charset="2"/>
                  <a:buChar char="q"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Algol 60 type discipline had some shortcomings.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example, </a:t>
                </a:r>
              </a:p>
              <a:p>
                <a:pPr marL="914400" algn="just">
                  <a:spcBef>
                    <a:spcPts val="0"/>
                  </a:spcBef>
                  <a:buClr>
                    <a:schemeClr val="accent2">
                      <a:lumMod val="50000"/>
                    </a:schemeClr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type of a procedure parameter to a procedure does not include the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types of parameters. </a:t>
                </a:r>
              </a:p>
              <a:p>
                <a:pPr marL="914400" algn="just">
                  <a:spcBef>
                    <a:spcPts val="0"/>
                  </a:spcBef>
                  <a:buClr>
                    <a:schemeClr val="accent2">
                      <a:lumMod val="50000"/>
                    </a:schemeClr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An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array parameter to a procedure is given type array, without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array bounds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</a:p>
              <a:p>
                <a:pPr marL="548640" algn="just">
                  <a:spcBef>
                    <a:spcPts val="0"/>
                  </a:spcBef>
                  <a:buClr>
                    <a:schemeClr val="accent2">
                      <a:lumMod val="50000"/>
                    </a:schemeClr>
                  </a:buClr>
                  <a:buSzPct val="100000"/>
                  <a:buFont typeface="Wingdings" panose="05000000000000000000" pitchFamily="2" charset="2"/>
                  <a:buChar char="q"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Algol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60 was designed around two parameter-passing mechanisms,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pass-by-value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pass-by-name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</a:p>
              <a:p>
                <a:pPr marL="914400" algn="just">
                  <a:spcBef>
                    <a:spcPts val="0"/>
                  </a:spcBef>
                  <a:buClr>
                    <a:schemeClr val="accent2">
                      <a:lumMod val="50000"/>
                    </a:schemeClr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Pass-by-name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interacts badly with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side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effects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 marL="914400" algn="just">
                  <a:spcBef>
                    <a:spcPts val="0"/>
                  </a:spcBef>
                  <a:buClr>
                    <a:schemeClr val="accent2">
                      <a:lumMod val="50000"/>
                    </a:schemeClr>
                  </a:buClr>
                  <a:buSzPct val="100000"/>
                  <a:buFont typeface="Wingdings" panose="05000000000000000000" pitchFamily="2" charset="2"/>
                  <a:buChar char="Ø"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Pass-by-value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expensive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arrays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</a:p>
              <a:p>
                <a:pPr marL="548640" algn="just">
                  <a:spcBef>
                    <a:spcPts val="0"/>
                  </a:spcBef>
                  <a:buClr>
                    <a:schemeClr val="accent2">
                      <a:lumMod val="50000"/>
                    </a:schemeClr>
                  </a:buClr>
                  <a:buSzPct val="100000"/>
                  <a:buFont typeface="Wingdings" panose="05000000000000000000" pitchFamily="2" charset="2"/>
                  <a:buChar char="q"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There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are some awkward issues related to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control flow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such as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memory </a:t>
                </a:r>
                <a:r>
                  <a:rPr lang="en-US" sz="1600" b="1" i="1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management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,  when a program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jumps out of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 nested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block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pass-by-name, the result of a procedure call is the same as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if the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formal parameter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were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substituted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into the body of the procedure. </a:t>
                </a: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This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rule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defining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result of a procedure call by copying the procedure and substituting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for 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formal parameters is called the Algol 60 </a:t>
                </a:r>
                <a:r>
                  <a:rPr lang="en-US" sz="1600" b="1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copy rule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lang="en-US" sz="1600" dirty="0" smtClean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2296" indent="0" algn="just">
                  <a:spcBef>
                    <a:spcPts val="1200"/>
                  </a:spcBef>
                  <a:buNone/>
                </a:pP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Although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copy rule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works well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pure functional programs, as illustrated by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</m:oMath>
                </a14:m>
                <a:r>
                  <a:rPr lang="en-US" sz="16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reduction </a:t>
                </a:r>
                <a:r>
                  <a:rPr lang="en-US" sz="1600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in the lambda-calculus, the </a:t>
                </a: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interaction with side effects to the formal parameter are a bit strange. </a:t>
                </a:r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295400"/>
                <a:ext cx="7498080" cy="5181600"/>
              </a:xfrm>
              <a:blipFill rotWithShape="0">
                <a:blip r:embed="rId2"/>
                <a:stretch>
                  <a:fillRect t="-353" r="-407" b="-1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5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94215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Algol 60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Here is an example program showing a technique referred to as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Jensen’s device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: passing an expression and a variable it contains to a procedure so that the procedure can use one parameter to change the location referred to by the other: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procedure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adds up the values of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goes from 1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to 100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procedure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makes no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sense unless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changes to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cause some change in the value of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; otherwise, the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procedure just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computes 100∗j.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call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sum(i,i∗10)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shown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here, the for loop in the body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of procedure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sum adds up the value of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i∗10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goes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from 1 to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100, that is 10∗50∗101.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6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" name="TextBox 4"/>
          <p:cNvSpPr txBox="1"/>
          <p:nvPr/>
        </p:nvSpPr>
        <p:spPr>
          <a:xfrm>
            <a:off x="1836081" y="2133600"/>
            <a:ext cx="6697133" cy="224676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 integer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integer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 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integer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j;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comment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 passed by name;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begin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0;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for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step 1 until 100 do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j;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sum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:=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sm</a:t>
            </a: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end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print(sum(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*10 ))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67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Algol 68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Algol 68 was intended to remove some of the difficulties found in Algol 60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and to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improve the expressiveness of the language.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However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in the end, the Algol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68 committee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produced a design that was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more problematic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than that of Algol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60. 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One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main problem is that, although programming in Algol 68 appears no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more difficult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than that of Algol 60, some features of Algol 68 made it difficult to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compile efficiently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One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source of difficulty was the combination of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procedure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parameters and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procedure return values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which was not well understood at the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time (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higher-order functions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.) 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Another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reason that Algol 68 was not entirely successful was that the authors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chose to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define entirely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new terminology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for the language and its documentation.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This made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it difficult for programmers to move from Algol 60 to Algol 68.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One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contribution of Algol 68 was its regular,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systematic type system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For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some reason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the Algol 68 designers chose to call types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modes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The modes of Algol 68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are either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primitive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compound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modes. The primitive modes included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bits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semaphore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(for input and output), and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 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compound modes include modes formed with the forms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structure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procedure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7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750331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Algol 68 (</a:t>
            </a:r>
            <a:r>
              <a:rPr lang="en-US" sz="3000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Ctd</a:t>
            </a:r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.)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3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Algol 68,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type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constructions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can be combined without restriction, so that a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programmer can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build an array of pointers to procedures, for example.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30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3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decision to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allow unrestricted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combinations of the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mode constructors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made the type system seem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more systematic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than previous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languages. </a:t>
            </a:r>
          </a:p>
          <a:p>
            <a:pPr marL="82296" indent="0" algn="just">
              <a:spcBef>
                <a:spcPts val="30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3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Some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other advances in Algol 68 were in the areas of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memory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management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parameter passing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Algol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68 memory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management involves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stack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for local variables and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heap storage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 data that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are intended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to live beyond the current function call.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30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3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C, Algol 68 data on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heap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explicitly allocated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but unlike C, heap data are reclaimed by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garbage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collection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 This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combination of explicit allocation and garbage collection carried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over into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Pascal.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30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3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Algol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68 parameter passing is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pass-by-value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with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pass-by-reference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accomplished by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pointer types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This is essentially the same design as that adopted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 C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some years later.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300"/>
              </a:spcBef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3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decision to allow independent constructs to be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combined without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restriction also led to some complex features, such as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assignable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procedure variables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8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27162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 smtClean="0">
                <a:latin typeface="Calibri" panose="020F0502020204030204" pitchFamily="34" charset="0"/>
                <a:cs typeface="Calibri" panose="020F0502020204030204" pitchFamily="34" charset="0"/>
              </a:rPr>
              <a:t>Pascal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5181600"/>
          </a:xfrm>
        </p:spPr>
        <p:txBody>
          <a:bodyPr>
            <a:noAutofit/>
          </a:bodyPr>
          <a:lstStyle/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Pascal was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designed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 the 1970s by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Niklaus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Wirth, who used the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data-structuring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 ideas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advanced by C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 A. R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(Tony) Hoare.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Pascal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was significantly simpler than Algol 68 and achieved more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widespread acceptance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than either Algol 60 or Algol 68.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Pascal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was one of the most widely used programming languages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over approximately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 20-year period. </a:t>
            </a:r>
            <a:endParaRPr lang="en-US" sz="16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Pascal was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also used for a significant number of production programming projects,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including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operating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systems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and applications for the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Apple Macintosh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Pascal type system is more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expressive than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the Algol 60 type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system and simpler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and more limited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than that of Algol 68 eliminating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some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of its compilation difficulties.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2296" indent="0" algn="just">
              <a:spcBef>
                <a:spcPts val="1200"/>
              </a:spcBef>
              <a:buNone/>
            </a:pP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important contribution of the Pascal type system is the rich set of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data structuring concepts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These include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records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(similar to C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structs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variant </a:t>
            </a:r>
            <a:r>
              <a:rPr lang="en-US" sz="1600" b="1" i="1" dirty="0" smtClean="0">
                <a:latin typeface="Calibri" panose="020F0502020204030204" pitchFamily="34" charset="0"/>
                <a:cs typeface="Calibri" panose="020F0502020204030204" pitchFamily="34" charset="0"/>
              </a:rPr>
              <a:t>records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(a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form of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union type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), and </a:t>
            </a:r>
            <a:r>
              <a:rPr lang="en-US" sz="1600" b="1" i="1" dirty="0">
                <a:latin typeface="Calibri" panose="020F0502020204030204" pitchFamily="34" charset="0"/>
                <a:cs typeface="Calibri" panose="020F0502020204030204" pitchFamily="34" charset="0"/>
              </a:rPr>
              <a:t>subranges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restriction that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made Pascal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simpler than Algol 68 was that procedure parameters could not be 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procedures with 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procedure parameters</a:t>
            </a:r>
            <a:r>
              <a:rPr lang="en-US" sz="1600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9A065-8151-4F45-B403-06189971DF72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9</a:t>
            </a:fld>
            <a:endParaRPr lang="en-US" dirty="0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pic>
        <p:nvPicPr>
          <p:cNvPr id="9" name="Picture 8">
            <a:hlinkClick r:id="" action="ppaction://hlinkshowjump?jump=previousslid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506" y="6585231"/>
            <a:ext cx="280440" cy="188992"/>
          </a:xfrm>
          <a:prstGeom prst="rect">
            <a:avLst/>
          </a:prstGeom>
        </p:spPr>
      </p:pic>
      <p:pic>
        <p:nvPicPr>
          <p:cNvPr id="10" name="Picture 9">
            <a:hlinkClick r:id="" action="ppaction://hlinkshowjump?jump=nextslid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09" y="6585231"/>
            <a:ext cx="286537" cy="188992"/>
          </a:xfrm>
          <a:prstGeom prst="rect">
            <a:avLst/>
          </a:prstGeom>
          <a:scene3d>
            <a:camera prst="orthographicFront">
              <a:rot lat="0" lon="10800000" rev="0"/>
            </a:camera>
            <a:lightRig rig="threePt" dir="t"/>
          </a:scene3d>
        </p:spPr>
      </p:pic>
      <p:sp>
        <p:nvSpPr>
          <p:cNvPr id="5" name="TextBox 4"/>
          <p:cNvSpPr txBox="1"/>
          <p:nvPr/>
        </p:nvSpPr>
        <p:spPr>
          <a:xfrm>
            <a:off x="1603248" y="5379670"/>
            <a:ext cx="7162800" cy="523220"/>
          </a:xfrm>
          <a:prstGeom prst="rect">
            <a:avLst/>
          </a:prstGeom>
          <a:solidFill>
            <a:schemeClr val="accent4">
              <a:lumMod val="50000"/>
            </a:schemeClr>
          </a:solidFill>
          <a:effectLst>
            <a:softEdge rad="38100"/>
          </a:effectLst>
        </p:spPr>
        <p:txBody>
          <a:bodyPr wrap="square" rtlCol="0">
            <a:sp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 DoSomething( </a:t>
            </a:r>
            <a:r>
              <a:rPr lang="en-US" sz="1400" dirty="0" err="1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j,k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);</a:t>
            </a:r>
          </a:p>
          <a:p>
            <a:pPr marL="82296" indent="0" algn="just"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 DoSomething( procedure P(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i:integer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sz="1400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j, k : integer);</a:t>
            </a: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1957" y="6240098"/>
            <a:ext cx="7186750" cy="307777"/>
          </a:xfrm>
          <a:prstGeom prst="rect">
            <a:avLst/>
          </a:prstGeom>
          <a:solidFill>
            <a:schemeClr val="accent3">
              <a:lumMod val="50000"/>
            </a:schemeClr>
          </a:solidFill>
          <a:effectLst>
            <a:softEdge rad="50800"/>
          </a:effectLst>
        </p:spPr>
        <p:txBody>
          <a:bodyPr wrap="square" rtlCol="0">
            <a:spAutoFit/>
          </a:bodyPr>
          <a:lstStyle/>
          <a:p>
            <a:pPr marL="82296" indent="0" algn="just">
              <a:spcBef>
                <a:spcPts val="0"/>
              </a:spcBef>
              <a:buNone/>
            </a:pP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procedure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NotAllowed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procedure 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MyProc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procedure P(</a:t>
            </a:r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i:integer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)));</a:t>
            </a:r>
            <a:endParaRPr lang="en-US" sz="1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48600" y="5099169"/>
            <a:ext cx="838200" cy="30777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llowed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335884" y="5965839"/>
            <a:ext cx="1371600" cy="30777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latin typeface="Calibri" panose="020F0502020204030204" pitchFamily="34" charset="0"/>
                <a:cs typeface="Calibri" panose="020F0502020204030204" pitchFamily="34" charset="0"/>
              </a:rPr>
              <a:t>Not Allowed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90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8" grpId="0" animBg="1"/>
      <p:bldP spid="6" grpId="0" animBg="1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17049</TotalTime>
  <Words>2342</Words>
  <Application>Microsoft Office PowerPoint</Application>
  <PresentationFormat>On-screen Show (4:3)</PresentationFormat>
  <Paragraphs>225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Cambria Math</vt:lpstr>
      <vt:lpstr>Courier New</vt:lpstr>
      <vt:lpstr>Gill Sans MT</vt:lpstr>
      <vt:lpstr>Verdana</vt:lpstr>
      <vt:lpstr>Wingdings</vt:lpstr>
      <vt:lpstr>Wingdings 2</vt:lpstr>
      <vt:lpstr>Solstice</vt:lpstr>
      <vt:lpstr>Mehran S. Fallah    June 2020 </vt:lpstr>
      <vt:lpstr>Introduction</vt:lpstr>
      <vt:lpstr>Algol 60</vt:lpstr>
      <vt:lpstr>Algol 60 (Ctd.)</vt:lpstr>
      <vt:lpstr>Algol 60 (Ctd.)</vt:lpstr>
      <vt:lpstr>Algol 60 (Ctd.)</vt:lpstr>
      <vt:lpstr>Algol 68</vt:lpstr>
      <vt:lpstr>Algol 68 (Ctd.)</vt:lpstr>
      <vt:lpstr>Pascal</vt:lpstr>
      <vt:lpstr>Pascal (Ctd.)</vt:lpstr>
      <vt:lpstr>C</vt:lpstr>
      <vt:lpstr>C (Ctd.)</vt:lpstr>
      <vt:lpstr>C (Ctd.)</vt:lpstr>
      <vt:lpstr>C (Ctd.)</vt:lpstr>
      <vt:lpstr>PowerPoint Presentation</vt:lpstr>
    </vt:vector>
  </TitlesOfParts>
  <Company>ISE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</dc:creator>
  <cp:lastModifiedBy>msfallah@outlook.com</cp:lastModifiedBy>
  <cp:revision>1243</cp:revision>
  <dcterms:created xsi:type="dcterms:W3CDTF">2009-10-14T10:18:00Z</dcterms:created>
  <dcterms:modified xsi:type="dcterms:W3CDTF">2020-06-26T15:49:36Z</dcterms:modified>
</cp:coreProperties>
</file>