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23"/>
  </p:notesMasterIdLst>
  <p:handoutMasterIdLst>
    <p:handoutMasterId r:id="rId24"/>
  </p:handoutMasterIdLst>
  <p:sldIdLst>
    <p:sldId id="358" r:id="rId2"/>
    <p:sldId id="445" r:id="rId3"/>
    <p:sldId id="548" r:id="rId4"/>
    <p:sldId id="551" r:id="rId5"/>
    <p:sldId id="549" r:id="rId6"/>
    <p:sldId id="550" r:id="rId7"/>
    <p:sldId id="526" r:id="rId8"/>
    <p:sldId id="527" r:id="rId9"/>
    <p:sldId id="552" r:id="rId10"/>
    <p:sldId id="553" r:id="rId11"/>
    <p:sldId id="554" r:id="rId12"/>
    <p:sldId id="555" r:id="rId13"/>
    <p:sldId id="528" r:id="rId14"/>
    <p:sldId id="556" r:id="rId15"/>
    <p:sldId id="557" r:id="rId16"/>
    <p:sldId id="562" r:id="rId17"/>
    <p:sldId id="558" r:id="rId18"/>
    <p:sldId id="559" r:id="rId19"/>
    <p:sldId id="529" r:id="rId20"/>
    <p:sldId id="561" r:id="rId21"/>
    <p:sldId id="36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7/25/2020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7/25/2020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7/25/2020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7/25/2020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7/25/2020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7/25/2020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7/25/2020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7/25/2020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July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XII</a:t>
            </a:r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and Language Safety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term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safe language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is, unfortunately, even more contentious than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system. </a:t>
            </a: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Informally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though,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safe languages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can be defined as ones that make it impossible to shoot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yourself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foot while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programming. Refining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intuition a little, we could say that a safe language is one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protects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its own abstractions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high-level language provides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abstractions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machine services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Safety refers to the language’s ability to guarantee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integrity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these abstractions and of higher-level abstractions introduced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programmer using the definitional facilities of the language.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example,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 may provide arrays, with access and update operations, 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abstraction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underlying memory. A programmer using this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then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expects that an array can be changed only by using the update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explicitly—and not, for example, by writing past the end of some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other data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structure.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one expects that lexically scoped variables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 accessed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 from within their scopes, that the call stack truly behaves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like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stack, etc.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safety is not the same thing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static type safety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safety can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 achieved by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static checking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but also by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run-time checks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trap nonsensical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operations just at the moment when they are attempted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stop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 or raise an exception. For example, Scheme is a safe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language, even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though it has no static type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2477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and Language Safety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Unsafe languages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often provide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best effort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static type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checkers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help programmers eliminate at least the most obvious sorts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slips, but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such languages do not qualify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type-safe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either, according to our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definition, since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are generally not capable of offering any sort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guarantees that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well-typed programs are well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behaved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—type checkers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these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 can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suggest the presence of run-time type errors (which is certainly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better than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nothing) but not prove their absence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indeed type-safe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if no program is allowed to violate its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distinctions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Sometimes it is not completely clear what the type distinctions are in a specific programming language. However, there are some type distinctions that are meaningful and important in all languages.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example, a function has a different type from an integer. Therefore, any language that allows integers to be used as functions is not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Another action that we always consider a type error is to access memory that is not allocated to the program.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table on the next slide characterizes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safety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some common programming languages.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3184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and Language Safety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buNone/>
            </a:pPr>
            <a:endParaRPr lang="en-US" sz="16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800"/>
              </a:spcBef>
              <a:buNone/>
            </a:pP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casts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allow a value of one type to be used as another type.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particular, an integer can be cast to a function, allowing a jump to a location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does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contain the correct form of instructions to be a C function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pointer arithmetic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not type safe. The expression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defined to have type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A*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Because the value stored in location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might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have any type, an assignment like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*(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store a value of one type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into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variable of another type and therefore may cause a type error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Pascal, C, and some other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languages,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location reached through a pointer may be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deallocated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(freed) by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programmer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creates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dangling pointer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 pointer that points to a location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allocated to the program. 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 pointer to an integer, for example, then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after we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deallocate the memory referenced by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program can allocate new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store another type of value.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old pointer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allows us to treat the new memory as an integer value, as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still has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int.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91179"/>
              </p:ext>
            </p:extLst>
          </p:nvPr>
        </p:nvGraphicFramePr>
        <p:xfrm>
          <a:off x="2055009" y="1828800"/>
          <a:ext cx="609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152"/>
                <a:gridCol w="2590800"/>
                <a:gridCol w="2670048"/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Statically Checked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Dynamically Checked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Safe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ML, Haskell, Java, etc.</a:t>
                      </a:r>
                      <a:endParaRPr lang="en-US" sz="14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fr-FR" sz="1400" b="0" i="0" u="none" strike="noStrike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Lisp, Scheme, Perl, etc.</a:t>
                      </a:r>
                      <a:endParaRPr lang="en-US" sz="14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cap="none" spc="0" dirty="0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Unsafe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0" i="0" u="none" strike="noStrike" kern="1200" baseline="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C, C++, Pascal, etc.</a:t>
                      </a:r>
                      <a:endParaRPr lang="en-US" sz="14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417261" y="2484123"/>
            <a:ext cx="574623" cy="228600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7" name="Oval Callout 6"/>
          <p:cNvSpPr/>
          <p:nvPr/>
        </p:nvSpPr>
        <p:spPr>
          <a:xfrm flipH="1">
            <a:off x="1947535" y="1364512"/>
            <a:ext cx="2774474" cy="987772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02845" y="1364512"/>
            <a:ext cx="157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casts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pointer </a:t>
            </a:r>
            <a:r>
              <a:rPr 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arithmetic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36209" y="2477172"/>
            <a:ext cx="498422" cy="235551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flipH="1">
            <a:off x="2532590" y="1828800"/>
            <a:ext cx="2365925" cy="566295"/>
          </a:xfrm>
          <a:prstGeom prst="wedgeEllipseCallout">
            <a:avLst/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2845" y="1845721"/>
            <a:ext cx="167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Explicit Deallocation</a:t>
            </a:r>
          </a:p>
          <a:p>
            <a:r>
              <a:rPr lang="en-US" sz="14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Dangling Pointers</a:t>
            </a:r>
            <a:endParaRPr lang="en-US" sz="1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72594" y="2794800"/>
            <a:ext cx="1025652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almost safe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Straight Connector 16"/>
          <p:cNvCxnSpPr>
            <a:stCxn id="13" idx="0"/>
          </p:cNvCxnSpPr>
          <p:nvPr/>
        </p:nvCxnSpPr>
        <p:spPr>
          <a:xfrm flipV="1">
            <a:off x="4285420" y="2712723"/>
            <a:ext cx="0" cy="82077"/>
          </a:xfrm>
          <a:prstGeom prst="line">
            <a:avLst/>
          </a:prstGeom>
          <a:ln w="190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036209" y="2477172"/>
            <a:ext cx="498422" cy="235551"/>
          </a:xfrm>
          <a:prstGeom prst="rect">
            <a:avLst/>
          </a:prstGeom>
          <a:solidFill>
            <a:schemeClr val="accent5">
              <a:lumMod val="60000"/>
              <a:lumOff val="40000"/>
              <a:alpha val="22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1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12" grpId="0" animBg="1"/>
      <p:bldP spid="11" grpId="0" animBg="1"/>
      <p:bldP spid="15" grpId="0"/>
      <p:bldP spid="13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example, just to give you an idea of what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type-safe language looks like.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summarizes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abstract and concrete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syntax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language </a:t>
                </a:r>
                <a:r>
                  <a:rPr lang="en-US" sz="1600" dirty="0" smtClean="0">
                    <a:latin typeface="ArkansasDB" panose="00000400000000000000" pitchFamily="2" charset="0"/>
                    <a:cs typeface="Calibri" panose="020F0502020204030204" pitchFamily="34" charset="0"/>
                  </a:rPr>
                  <a:t>NumStr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numbers 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strings: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	           	       	         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pt-BR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role of a type system is to impose constraints on the formations of phrases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sensitive to the context in which they occur. For example, whether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 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plus(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;num[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  <a:r>
                  <a:rPr lang="en-US" sz="14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sensible depends on whether the variable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</m:oMath>
                </a14:m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restricted to 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 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surrounding context of the expression.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is, in fact, illustrative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case, in that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only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required about the context of an expression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 of the variables within whose scope the expression lies. </a:t>
                </a:r>
                <a:endParaRPr lang="pt-B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676289"/>
                  </p:ext>
                </p:extLst>
              </p:nvPr>
            </p:nvGraphicFramePr>
            <p:xfrm>
              <a:off x="1793748" y="2209800"/>
              <a:ext cx="6781799" cy="242775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5496"/>
                    <a:gridCol w="609974"/>
                    <a:gridCol w="1993530"/>
                    <a:gridCol w="1993887"/>
                    <a:gridCol w="1358912"/>
                  </a:tblGrid>
                  <a:tr h="328448"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Sort</a:t>
                          </a:r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Abstract Form</a:t>
                          </a:r>
                          <a:endParaRPr lang="en-US" sz="1400" b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Concrete Form</a:t>
                          </a:r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07276">
                    <a:tc>
                      <a:txBody>
                        <a:bodyPr/>
                        <a:lstStyle/>
                        <a:p>
                          <a:r>
                            <a:rPr lang="pt-BR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</a:t>
                          </a:r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str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500"/>
                            </a:lnSpc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</a:t>
                          </a: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str</a:t>
                          </a:r>
                          <a:endParaRPr lang="en-US" sz="14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strings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7882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80"/>
                            </a:lnSpc>
                          </a:pPr>
                          <a:r>
                            <a:rPr lang="en-US" sz="1400" b="0" dirty="0" err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</a:t>
                          </a:r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68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str[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]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plus(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times(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cat(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len(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let(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.</m:t>
                              </m:r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sz="1400" b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b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“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”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+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∗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="0" baseline="-2500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1 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^ 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baseline="-25000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|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𝑒</m:t>
                                </m:r>
                                <m:r>
                                  <a:rPr lang="en-US" sz="1400" b="0" i="1" dirty="0" smtClean="0">
                                    <a:latin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400" b="0" dirty="0" smtClean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let</a:t>
                          </a:r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be</a:t>
                          </a:r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</a:t>
                          </a:r>
                          <a:r>
                            <a:rPr lang="en-US" sz="1400" b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  <m:r>
                                <a:rPr lang="en-US" sz="1400" b="0" i="1" baseline="-25000" dirty="0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oMath>
                          </a14:m>
                          <a:endParaRPr lang="en-US" sz="1400" b="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numeral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literal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addition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multiplication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concatenation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length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definition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676289"/>
                  </p:ext>
                </p:extLst>
              </p:nvPr>
            </p:nvGraphicFramePr>
            <p:xfrm>
              <a:off x="1793748" y="2209800"/>
              <a:ext cx="6781799" cy="242775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825496"/>
                    <a:gridCol w="609974"/>
                    <a:gridCol w="1993530"/>
                    <a:gridCol w="1993887"/>
                    <a:gridCol w="1358912"/>
                  </a:tblGrid>
                  <a:tr h="328448"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Sort</a:t>
                          </a:r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Abstract Form</a:t>
                          </a:r>
                          <a:endParaRPr lang="en-US" sz="1400" b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Concrete Form</a:t>
                          </a:r>
                          <a:endParaRPr lang="en-US" sz="1400" b="1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Description</a:t>
                          </a:r>
                        </a:p>
                      </a:txBody>
                      <a:tcPr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478155">
                    <a:tc>
                      <a:txBody>
                        <a:bodyPr/>
                        <a:lstStyle/>
                        <a:p>
                          <a:r>
                            <a:rPr lang="pt-BR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Typ</a:t>
                          </a:r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3663" t="-68354" r="-868317" b="-3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str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500"/>
                            </a:lnSpc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num</a:t>
                          </a:r>
                        </a:p>
                        <a:p>
                          <a:pPr>
                            <a:lnSpc>
                              <a:spcPts val="1500"/>
                            </a:lnSpc>
                          </a:pPr>
                          <a:r>
                            <a:rPr lang="en-US" sz="1400" b="1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str</a:t>
                          </a:r>
                          <a:endParaRPr lang="en-US" sz="14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numbers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strings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1621155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680"/>
                            </a:lnSpc>
                          </a:pPr>
                          <a:r>
                            <a:rPr lang="en-US" sz="1400" b="0" dirty="0" err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Exp</a:t>
                          </a:r>
                          <a:endParaRPr lang="en-US" sz="1400" b="0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33663" t="-50000" r="-868317" b="-4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72171" t="-50000" r="-168196" b="-4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5"/>
                          <a:stretch>
                            <a:fillRect l="-172171" t="-50000" r="-68196" b="-41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variable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numeral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literal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addition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multiplication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concatenation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length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ts val="15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="0" dirty="0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definition</a:t>
                          </a:r>
                        </a:p>
                      </a:txBody>
                      <a:tcPr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19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Consequently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statics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static semantics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of </a:t>
                </a:r>
                <a:r>
                  <a:rPr lang="en-US" sz="1600" dirty="0" smtClean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consists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an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 definition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judgments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Γ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𝜏</m:t>
                      </m:r>
                    </m:oMath>
                  </m:oMathPara>
                </a14:m>
                <a:endParaRPr lang="el-GR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so-called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typing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context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consisting of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hypotheses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form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rules defining the statics of </a:t>
                </a:r>
                <a:r>
                  <a:rPr lang="en-US" sz="1600" dirty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follows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Lemma 1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Unicity of Typing).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typing context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exists at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most one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spcAft>
                    <a:spcPts val="600"/>
                  </a:spcAft>
                  <a:buNone/>
                </a:pPr>
                <a:endParaRPr lang="en-US" sz="14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471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69267" y="2928010"/>
                <a:ext cx="1630761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7" y="2928010"/>
                <a:ext cx="1630761" cy="538481"/>
              </a:xfrm>
              <a:prstGeom prst="rect">
                <a:avLst/>
              </a:prstGeom>
              <a:blipFill rotWithShape="0">
                <a:blip r:embed="rId5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494991" y="2926303"/>
                <a:ext cx="1659765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𝜏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991" y="2926303"/>
                <a:ext cx="1659765" cy="53848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214540" y="2926303"/>
                <a:ext cx="1690277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540" y="2926303"/>
                <a:ext cx="1690277" cy="538481"/>
              </a:xfrm>
              <a:prstGeom prst="rect">
                <a:avLst/>
              </a:prstGeom>
              <a:blipFill rotWithShape="0">
                <a:blip r:embed="rId7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710043" y="3645080"/>
                <a:ext cx="2362200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43" y="3645080"/>
                <a:ext cx="2362200" cy="538481"/>
              </a:xfrm>
              <a:prstGeom prst="rect">
                <a:avLst/>
              </a:prstGeom>
              <a:blipFill rotWithShape="0">
                <a:blip r:embed="rId8"/>
                <a:stretch>
                  <a:fillRect b="-1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95469" y="3645080"/>
                <a:ext cx="2362200" cy="5227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9" y="3645080"/>
                <a:ext cx="2362200" cy="522707"/>
              </a:xfrm>
              <a:prstGeom prst="rect">
                <a:avLst/>
              </a:prstGeom>
              <a:blipFill rotWithShape="0"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710043" y="4333657"/>
                <a:ext cx="2362200" cy="5227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043" y="4333657"/>
                <a:ext cx="2362200" cy="522707"/>
              </a:xfrm>
              <a:prstGeom prst="rect">
                <a:avLst/>
              </a:prstGeom>
              <a:blipFill rotWithShape="0"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295469" y="4333658"/>
                <a:ext cx="2362200" cy="5227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len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469" y="4333658"/>
                <a:ext cx="2362200" cy="522707"/>
              </a:xfrm>
              <a:prstGeom prst="rect">
                <a:avLst/>
              </a:prstGeom>
              <a:blipFill rotWithShape="0"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752717" y="5029695"/>
                <a:ext cx="2863862" cy="53129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    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 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let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717" y="5029695"/>
                <a:ext cx="2863862" cy="531299"/>
              </a:xfrm>
              <a:prstGeom prst="rect">
                <a:avLst/>
              </a:prstGeom>
              <a:blipFill rotWithShape="0">
                <a:blip r:embed="rId12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08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Lemma 2 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Inversion for Typing).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Suppose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</m:oMath>
                </a14:m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plus</a:t>
                </a:r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r>
                  <a:rPr lang="en-US" sz="16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</m:oMath>
                </a14:m>
                <a:r>
                  <a:rPr lang="en-US" sz="16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  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num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Γ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: </m:t>
                    </m:r>
                    <m:r>
                      <m:rPr>
                        <m:nor/>
                      </m:rPr>
                      <a:rPr lang="en-US" sz="14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Γ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⊢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: </m:t>
                    </m:r>
                    <m:r>
                      <m:rPr>
                        <m:nor/>
                      </m:rPr>
                      <a: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similarly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the other constructs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language.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Lemma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3 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Weakening).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𝑑𝑜𝑚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any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 </a:t>
                </a:r>
                <a14:m>
                  <m:oMath xmlns:m="http://schemas.openxmlformats.org/officeDocument/2006/math">
                    <m:r>
                      <a:rPr lang="el-GR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Lemma 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4 (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Substitution).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l-G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Γ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⊢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↦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l-GR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You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can derive the type of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ctr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let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plus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];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]);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times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;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])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400" b="1" dirty="0" smtClean="0">
                  <a:solidFill>
                    <a:schemeClr val="tx1"/>
                  </a:solidFill>
                  <a:cs typeface="Courier New" panose="02070309020205020404" pitchFamily="49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an empty typing context using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given typing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rules as follows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well-typed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1600" b="1" i="1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typable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):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you cannot derive any type for the expression</a:t>
                </a:r>
              </a:p>
              <a:p>
                <a:pPr marL="82296" lvl="0" indent="0" algn="ctr">
                  <a:spcBef>
                    <a:spcPts val="0"/>
                  </a:spcBef>
                  <a:buClr>
                    <a:srgbClr val="3891A7"/>
                  </a:buClr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let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plus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];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2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]);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  <m:r>
                      <m:rPr>
                        <m:nor/>
                      </m:rPr>
                      <a:rPr lang="en-US" sz="1400" b="1" i="0" dirty="0" smtClean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len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1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1400" b="1" dirty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dirty="0">
                        <a:solidFill>
                          <a:prstClr val="black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1400" dirty="0" smtClean="0">
                    <a:solidFill>
                      <a:prstClr val="black"/>
                    </a:solidFill>
                    <a:cs typeface="Courier New" panose="02070309020205020404" pitchFamily="49" charset="0"/>
                  </a:rPr>
                  <a:t>.</a:t>
                </a:r>
              </a:p>
              <a:p>
                <a:pPr marL="82296" lvl="0" indent="0">
                  <a:spcBef>
                    <a:spcPts val="0"/>
                  </a:spcBef>
                  <a:buClr>
                    <a:srgbClr val="3891A7"/>
                  </a:buClr>
                  <a:buNone/>
                </a:pP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said to be </a:t>
                </a:r>
                <a:r>
                  <a:rPr lang="en-US" sz="1600" b="1" i="1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ill-typed</a:t>
                </a:r>
                <a:r>
                  <a:rPr lang="en-US" sz="1600" dirty="0" smtClean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471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514431" y="4191000"/>
                <a:ext cx="1690277" cy="551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∅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31" y="4191000"/>
                <a:ext cx="1690277" cy="5519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3100754" y="4191000"/>
                <a:ext cx="1690277" cy="551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∅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754" y="4191000"/>
                <a:ext cx="1690277" cy="5519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1632300" y="4742946"/>
            <a:ext cx="306865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1632300" y="4742946"/>
                <a:ext cx="31269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∅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plus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];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</m:oMath>
                  </m:oMathPara>
                </a14:m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300" y="4742946"/>
                <a:ext cx="3126907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748506" y="4191000"/>
                <a:ext cx="1690277" cy="551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∅,  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06" y="4191000"/>
                <a:ext cx="1690277" cy="551946"/>
              </a:xfrm>
              <a:prstGeom prst="rect">
                <a:avLst/>
              </a:prstGeom>
              <a:blipFill rotWithShape="0">
                <a:blip r:embed="rId8"/>
                <a:stretch>
                  <a:fillRect r="-5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6443549" y="4191000"/>
                <a:ext cx="2291581" cy="551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∅,  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: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a:rPr lang="en-US" sz="1400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b="0" i="1" dirty="0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549" y="4191000"/>
                <a:ext cx="2291581" cy="5519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/>
          <p:cNvCxnSpPr/>
          <p:nvPr/>
        </p:nvCxnSpPr>
        <p:spPr>
          <a:xfrm>
            <a:off x="4772730" y="4742946"/>
            <a:ext cx="396240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109737" y="4740954"/>
                <a:ext cx="33111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∅, 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sz="1400" b="1" i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times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b="0" i="1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])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</m:oMath>
                  </m:oMathPara>
                </a14:m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737" y="4740954"/>
                <a:ext cx="3311148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2405390" y="5071192"/>
                <a:ext cx="53747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∅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let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plus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];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]);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times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sz="1400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en-US" sz="1400" b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]))</m:t>
                      </m:r>
                      <m:r>
                        <a:rPr lang="en-US" sz="1400" i="1" dirty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:</m:t>
                      </m:r>
                      <m:r>
                        <m:rPr>
                          <m:nor/>
                        </m:rPr>
                        <a:rPr lang="en-US" sz="1400" b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num</m:t>
                      </m:r>
                    </m:oMath>
                  </m:oMathPara>
                </a14:m>
                <a:endParaRPr lang="en-US" sz="1400" b="1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90" y="5071192"/>
                <a:ext cx="5374759" cy="307777"/>
              </a:xfrm>
              <a:prstGeom prst="rect">
                <a:avLst/>
              </a:prstGeom>
              <a:blipFill rotWithShape="0"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/>
          <p:cNvCxnSpPr/>
          <p:nvPr/>
        </p:nvCxnSpPr>
        <p:spPr>
          <a:xfrm>
            <a:off x="1632300" y="5071192"/>
            <a:ext cx="7102830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547088" y="4299926"/>
            <a:ext cx="7290963" cy="1123550"/>
          </a:xfrm>
          <a:prstGeom prst="rect">
            <a:avLst/>
          </a:prstGeom>
          <a:noFill/>
          <a:ln w="222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19" grpId="0"/>
      <p:bldP spid="21" grpId="0"/>
      <p:bldP spid="22" grpId="0"/>
      <p:bldP spid="23" grpId="0"/>
      <p:bldP spid="25" grpId="0"/>
      <p:bldP spid="30" grpId="0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operational semantics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by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transition system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whose states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are closed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expressions. All states are initial. The final states are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represent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completed computations. The judgment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“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val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,”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states that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value,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inductively defined by the following rules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transition judgment,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between states is inductively defined by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rules: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471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2515049" y="2438400"/>
                <a:ext cx="1659765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val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49" y="2438400"/>
                <a:ext cx="1659765" cy="538481"/>
              </a:xfrm>
              <a:prstGeom prst="rect">
                <a:avLst/>
              </a:prstGeom>
              <a:blipFill rotWithShape="0">
                <a:blip r:embed="rId5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973253" y="2438400"/>
                <a:ext cx="1659765" cy="538481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val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253" y="2438400"/>
                <a:ext cx="1659765" cy="538481"/>
              </a:xfrm>
              <a:prstGeom prst="rect">
                <a:avLst/>
              </a:prstGeom>
              <a:blipFill rotWithShape="0">
                <a:blip r:embed="rId6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536849" y="3823900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at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];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])</m:t>
                          </m:r>
                          <m:r>
                            <a:rPr lang="en-US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49" y="3823900"/>
                <a:ext cx="3566160" cy="548640"/>
              </a:xfrm>
              <a:prstGeom prst="rect">
                <a:avLst/>
              </a:prstGeom>
              <a:blipFill rotWithShape="0">
                <a:blip r:embed="rId7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14423" y="3823900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23" y="3823900"/>
                <a:ext cx="3566160" cy="548640"/>
              </a:xfrm>
              <a:prstGeom prst="rect">
                <a:avLst/>
              </a:prstGeom>
              <a:blipFill rotWithShape="0"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539959" y="5759871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let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 smtClean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let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sz="1400" i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59" y="5759871"/>
                <a:ext cx="3566160" cy="548640"/>
              </a:xfrm>
              <a:prstGeom prst="rect">
                <a:avLst/>
              </a:prstGeom>
              <a:blipFill rotWithShape="0">
                <a:blip r:embed="rId9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1536849" y="4464565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val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          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849" y="4464565"/>
                <a:ext cx="3566160" cy="548640"/>
              </a:xfrm>
              <a:prstGeom prst="rect">
                <a:avLst/>
              </a:prstGeom>
              <a:blipFill rotWithShape="0">
                <a:blip r:embed="rId1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5214423" y="4461887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^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str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];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])</m:t>
                          </m:r>
                          <m:r>
                            <a:rPr lang="en-US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str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𝑠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23" y="4461887"/>
                <a:ext cx="3566160" cy="54864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539959" y="5100003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959" y="5100003"/>
                <a:ext cx="3566160" cy="54864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214423" y="5100003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val</m:t>
                          </m:r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           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⟶</m:t>
                          </m:r>
                          <m:sSubSup>
                            <m:sSubSupPr>
                              <m:ctrlP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r>
                            <m:rPr>
                              <m:nor/>
                            </m:rPr>
                            <a:rPr lang="en-US" sz="1400" b="1" dirty="0" smtClean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cat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23" y="5100003"/>
                <a:ext cx="3566160" cy="54864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214423" y="5756969"/>
                <a:ext cx="3566160" cy="54864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32D2E">
                                      <a:lumMod val="75000"/>
                                    </a:srgb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solidFill>
                                <a:srgbClr val="C32D2E">
                                  <a:lumMod val="75000"/>
                                </a:srgb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val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let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.</m:t>
                          </m:r>
                          <m:r>
                            <a:rPr lang="en-US" sz="1400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prstClr val="black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↦</m:t>
                              </m:r>
                              <m:sSub>
                                <m:sSubPr>
                                  <m:ctrlPr>
                                    <a:rPr lang="en-US" sz="14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 dirty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423" y="5756969"/>
                <a:ext cx="3566160" cy="548640"/>
              </a:xfrm>
              <a:prstGeom prst="rect">
                <a:avLst/>
              </a:prstGeom>
              <a:blipFill rotWithShape="0">
                <a:blip r:embed="rId14"/>
                <a:stretch>
                  <a:fillRect b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4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contemporary programming languages are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strongly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Informally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this means that certain kinds of mismatches cannot arise during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execution.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safety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>
                <a:latin typeface="ArkansasDB" panose="00000400000000000000" pitchFamily="2" charset="0"/>
                <a:cs typeface="Calibri" panose="020F0502020204030204" pitchFamily="34" charset="0"/>
              </a:rPr>
              <a:t>NumStr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it will never arise that a number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 added to a string, or that two numbers are to be concatenated, neither of which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meaningful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general,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safety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expresses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coherence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between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statics (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 semantics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dynamics (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of the language.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statics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may be seen as predicting that the value of an expression will have a certain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so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the dynamics of that expression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well-defined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Consequently, evaluation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cannot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get stuck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state for which no transition is possible, corresponding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implementation terms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the absence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illegal instruction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errors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run time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proved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showing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each step of transition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preserves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typability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and by showing that </a:t>
            </a:r>
            <a:r>
              <a:rPr lang="en-US" sz="1600" b="1" i="1" dirty="0" err="1">
                <a:latin typeface="Calibri" panose="020F0502020204030204" pitchFamily="34" charset="0"/>
                <a:cs typeface="Calibri" panose="020F0502020204030204" pitchFamily="34" charset="0"/>
              </a:rPr>
              <a:t>typable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states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well-defined.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Consequently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evaluation can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never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go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off into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weeds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hence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 never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encounter an illegal instruction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28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More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precisely, type safety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stated as follows: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1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(Type Safety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 </a:t>
                </a:r>
                <a:r>
                  <a:rPr lang="en-US" sz="1600" dirty="0" smtClean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type-safe, that is,</a:t>
                </a:r>
                <a:endParaRPr lang="en-US" sz="16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16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p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  <a:endParaRPr lang="el-GR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  <m:r>
                      <a:rPr lang="el-GR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either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val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there exists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first part,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preservation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says that the steps of evaluation preserve typing;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second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called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progress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ensures that well-typed expressions are either values or can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be further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evaluated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say that an expression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stuck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iff it is not a value, yet there is no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that 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follows from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 safety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 that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stuck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necessarily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ill-typed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putting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 way around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well-typed states do not get stuck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471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3497366" y="3608765"/>
            <a:ext cx="3374564" cy="338554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Safety = Preservation + Progress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6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that we wish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extend </a:t>
                </a:r>
                <a:r>
                  <a:rPr lang="en-US" sz="1600" dirty="0" smtClean="0">
                    <a:latin typeface="ArkansasDB" panose="00000400000000000000" pitchFamily="2" charset="0"/>
                    <a:cs typeface="Calibri" panose="020F0502020204030204" pitchFamily="34" charset="0"/>
                  </a:rPr>
                  <a:t>NumStr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say,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quotient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 that is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undefined for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zero divisor. The natural typing rule for quotients is given by the following rule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But,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expression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400" b="1" i="0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div</m:t>
                    </m:r>
                    <m:r>
                      <m:rPr>
                        <m:nor/>
                      </m:rPr>
                      <a: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3</m:t>
                    </m:r>
                    <m:r>
                      <m:rPr>
                        <m:nor/>
                      </m:rPr>
                      <a: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];</m:t>
                    </m:r>
                    <m:r>
                      <m:rPr>
                        <m:nor/>
                      </m:rPr>
                      <a:rPr lang="en-US" sz="1400" b="1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num</m:t>
                    </m:r>
                    <m:r>
                      <m:rPr>
                        <m:nor/>
                      </m:rPr>
                      <a: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</m:t>
                    </m:r>
                    <m:r>
                      <m:rPr>
                        <m:nor/>
                      </m:rPr>
                      <a: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])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well-typed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yet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stuck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two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options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correct this situation:</a:t>
                </a: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Enhance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type system, so that no well-typed program may divide by zero.</a:t>
                </a:r>
              </a:p>
              <a:p>
                <a:pPr marL="548640" indent="-274320" algn="just">
                  <a:spcBef>
                    <a:spcPts val="0"/>
                  </a:spcBef>
                  <a:buClrTx/>
                  <a:buSzPct val="100000"/>
                  <a:buFont typeface="+mj-lt"/>
                  <a:buAutoNum type="arabicPeriod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Add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dynamic checks, so that division by zero signals an error as the outcome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evaluation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most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common approach is the second.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first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requires that the type checker prove that an expression is nonzero before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permitting it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be used in the denominator of a quotient. It is difficult to do this without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ruling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out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many programs as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ill-formed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idea is to distinguish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checked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unchecked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errors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An unchecked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error 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that is ruled out by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 system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No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run-time checking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performed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ensure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such an error does not occur, because the type system rules out the possibility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it arising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dynamics for quotient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 for a zero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divisor, because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type system does not rule out the possibility.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471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003548" y="1981200"/>
                <a:ext cx="2362200" cy="522707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div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𝑒</m:t>
                          </m:r>
                          <m:r>
                            <a:rPr lang="en-US" sz="1400" i="1" baseline="-250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548" y="1981200"/>
                <a:ext cx="2362200" cy="522707"/>
              </a:xfrm>
              <a:prstGeom prst="rect">
                <a:avLst/>
              </a:prstGeom>
              <a:blipFill rotWithShape="0"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14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engineering recognizes a broad range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methods for helping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ensure that a system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behaves correctly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with respect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specification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its desired behavior.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software systems (components) are indeed programs written in a programming language, it would be a good idea to add processes to the language so that it can be assured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certainly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well-behaved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 programming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languages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help programmers organize computational constructs and use them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correctly. </a:t>
            </a: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languages organize data and computations into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which represent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kinds of values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may be computed. </a:t>
            </a: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 programming language is then defined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be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tractable syntactic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method for proving the absence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certain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 behaviors by classifying phrases according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types.</a:t>
            </a:r>
            <a:endParaRPr lang="en-US" sz="1600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are by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far the most popular and best established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instance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lightweight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formal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methods for guaranteeing the correct behavior of programs.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session,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we look at the reasons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using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type systems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languages. We also introduce the concept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safety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illustrate it by an example.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Type-Safe Languages (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One approach to modeling checked errors is to give an inductive definition of the judgment “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err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” stating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the expression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incurs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checked run-time error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as division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by zero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Here are some representative rules that would appear in a full inductive definition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judgment: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Once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error judgment is available, we may also consider an expression 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error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which forcibly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induces an error, with the following static and dynamic semantics: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preservation theorem is not affected by the presence of checked errors.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statement (and proof) of progress is modified to account for checked errors.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Theorem </a:t>
                </a:r>
                <a:r>
                  <a:rPr lang="en-US" sz="16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(Progress With Error).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: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𝜏</m:t>
                    </m:r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then either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err</a:t>
                </a:r>
                <a:r>
                  <a:rPr lang="en-US" sz="16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val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 there exists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⟶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</m:oMath>
                </a14:m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20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966179" y="2367128"/>
                <a:ext cx="2011680" cy="53662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val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div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r>
                            <m:rPr>
                              <m:nor/>
                            </m:rPr>
                            <a:rPr lang="en-US" sz="1400" b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num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[</m:t>
                          </m:r>
                          <m:r>
                            <a:rPr lang="en-US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])</m:t>
                          </m:r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179" y="2367128"/>
                <a:ext cx="2011680" cy="536622"/>
              </a:xfrm>
              <a:prstGeom prst="rect">
                <a:avLst/>
              </a:prstGeom>
              <a:blipFill rotWithShape="0">
                <a:blip r:embed="rId5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191000" y="2386589"/>
                <a:ext cx="2011680" cy="496483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2386589"/>
                <a:ext cx="2011680" cy="496483"/>
              </a:xfrm>
              <a:prstGeom prst="rect">
                <a:avLst/>
              </a:prstGeom>
              <a:blipFill rotWithShape="0">
                <a:blip r:embed="rId6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6415821" y="2359298"/>
                <a:ext cx="2011680" cy="53860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val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plus</m:t>
                          </m:r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1400" b="1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)</m:t>
                          </m:r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821" y="2359298"/>
                <a:ext cx="2011680" cy="538609"/>
              </a:xfrm>
              <a:prstGeom prst="rect">
                <a:avLst/>
              </a:prstGeom>
              <a:blipFill rotWithShape="0">
                <a:blip r:embed="rId7"/>
                <a:stretch>
                  <a:fillRect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01313" y="3646216"/>
                <a:ext cx="1463040" cy="5171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sty m:val="p"/>
                            </m:rPr>
                            <a:rPr lang="en-US" sz="1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Γ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error</m:t>
                          </m:r>
                          <m:r>
                            <m:rPr>
                              <m:nor/>
                            </m:rPr>
                            <a:rPr lang="en-US" sz="1400" b="0" i="0" dirty="0" smtClean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: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τ</m:t>
                          </m:r>
                          <m:r>
                            <m:rPr>
                              <m:nor/>
                            </m:rPr>
                            <a:rPr lang="en-US" sz="140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313" y="3646216"/>
                <a:ext cx="1463040" cy="517129"/>
              </a:xfrm>
              <a:prstGeom prst="rect">
                <a:avLst/>
              </a:prstGeom>
              <a:blipFill rotWithShape="0">
                <a:blip r:embed="rId8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617574" y="3653979"/>
                <a:ext cx="1463040" cy="51712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/>
                        <m:den>
                          <m:r>
                            <m:rPr>
                              <m:nor/>
                            </m:rPr>
                            <a:rPr lang="en-US" sz="1400" b="1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error</m:t>
                          </m:r>
                          <m:r>
                            <m:rPr>
                              <m:nor/>
                            </m:rPr>
                            <a:rPr lang="en-US" sz="1400" b="1" i="0" dirty="0" smtClean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m:t>  </m:t>
                          </m:r>
                          <m:r>
                            <m:rPr>
                              <m:nor/>
                            </m:rPr>
                            <a:rPr lang="en-US" sz="14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err</m:t>
                          </m:r>
                        </m:den>
                      </m:f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574" y="3653979"/>
                <a:ext cx="1463040" cy="51712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6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Concepts in Programming Languages by John Mitchell (Chapter 6)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1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Types and Programming Languages by Benjamin Pierce (Chapter 1)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1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Practical Foundations for Programming Languages by Robert Harper (Chapters 4, 5, and 6)</a:t>
            </a: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21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Types and Type 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a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collection of computational entities that share some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common property.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Some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examples of types are the type </a:t>
                </a:r>
                <a:r>
                  <a:rPr lang="en-US" sz="14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integers, the type </a:t>
                </a:r>
                <a:r>
                  <a:rPr lang="en-US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14:m>
                  <m:oMath xmlns:m="http://schemas.openxmlformats.org/officeDocument/2006/math">
                    <m:r>
                      <a:rPr lang="en-US" sz="14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  <a:sym typeface="Wingdings" panose="05000000000000000000" pitchFamily="2" charset="2"/>
                      </a:rPr>
                      <m:t>⟶ </m:t>
                    </m:r>
                  </m:oMath>
                </a14:m>
                <a:r>
                  <a:rPr lang="en-US" sz="14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int</a:t>
                </a:r>
                <a:r>
                  <a:rPr lang="en-US" sz="1600" b="1" dirty="0" smtClean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functions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integers to integers, and the Pascal subrange type </a:t>
                </a:r>
                <a:r>
                  <a:rPr lang="en-US" sz="14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14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1..100]</a:t>
                </a:r>
                <a:r>
                  <a:rPr lang="en-US" sz="14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integers between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and 100. In concurrent ML there is the type </a:t>
                </a:r>
                <a:r>
                  <a:rPr lang="en-US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lang="en-US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channel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communication channels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carrying integer values and, in Java, a hierarchy of types of exceptions.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three main uses of types in programming languages:</a:t>
                </a:r>
              </a:p>
              <a:p>
                <a:pPr marL="548640" algn="just">
                  <a:spcBef>
                    <a:spcPts val="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naming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organizing concepts,</a:t>
                </a:r>
              </a:p>
              <a:p>
                <a:pPr marL="548640" algn="just">
                  <a:spcBef>
                    <a:spcPts val="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making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sure that bit sequences in computer memory are interpreted consistently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and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48640" algn="just">
                  <a:spcBef>
                    <a:spcPts val="0"/>
                  </a:spcBef>
                  <a:buClr>
                    <a:schemeClr val="tx1"/>
                  </a:buClr>
                  <a:buSzPct val="100000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providing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information to the compiler about data manipulated by the program.</a:t>
                </a:r>
              </a:p>
              <a:p>
                <a:pPr marL="82296" indent="0" algn="just">
                  <a:spcBef>
                    <a:spcPts val="0"/>
                  </a:spcBef>
                  <a:buNone/>
                </a:pP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many terms shared by large communities, it is difficult to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 system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a way that covers its informal usage by programming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language designers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implementers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 is still specific enough to have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any bite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One plausible definition is this:</a:t>
                </a:r>
              </a:p>
              <a:p>
                <a:pPr marL="82296" indent="0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1997635" y="5562600"/>
            <a:ext cx="6246009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type system is a tractable syntactic method for proving the absence of certain program behaviors by classifying phrases according to the kinds of values they compute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66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Types and Type Systems (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number of points deserve comment. First, this definition identifies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reasoning about programs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generally, the term type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theory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 refers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much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broader field of study in logic, mathematics, and philosophy.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sense were first formalized in the early 1900s as ways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avoiding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logical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paradoxes. </a:t>
            </a: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 element in the above definition is its emphasis on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terms—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syntactic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phrases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—according to the properties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that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they will compute when executed. A type system can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regarded 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calculating a kind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static approximation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the run-time behaviors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terms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program.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sometimes added explicitly—we speak of 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statically typed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example—to distinguish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sorts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compile-time analyses we are considering here from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latent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found in languages such 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Scheme,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run-time type tags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used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distinguish different kinds of structures in the heap.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static, type systems are necessarily also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conservative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they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categorically prove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absence of some bad program behaviors, but they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cannot prove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their presence, and hence they must also sometimes reject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actually behave well at run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88440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Types and Type Systems (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related point is that the relatively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straightforward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analyses embodied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most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systems 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not capable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proscribing arbitrary undesired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behaviors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they can only guarantee that well-typed programs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free from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certain kinds of misbehavior.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example, most type systems can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 statically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the arguments to primitive arithmetic operations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always numbers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that the receiver object in a method invocation always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provides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requested method, etc., but not that the second argument to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division operation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non-zero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or that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array accesses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always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within bounds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bad behaviors that can be eliminated by the type system in a given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often called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run-time type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errors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for short.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error occurs when a computational entity, such as a function or a data value, is used in a manner that is inconsistent with the concept it represents.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important to keep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mind that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bad behaviors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a per-language choice: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type system comes with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definition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behaviors it aims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prevent.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soundness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each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system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must be judged with respect to its own set of run-time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errors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8134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and Type Systems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sorts of bad behaviors detected by type analysis are not restricted to low-level faults like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invoking non-existent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an integer value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systems are also used to enforce higher-level modularity properties and to protect the integrity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user-defined abstractions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Violations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information hiding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such as directly accessing the fields of a data value whose representation is supposed to be abstract, are run-time type errors in exactly the same way as, for example,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treating an integer as a pointer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using it to crash the machine.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simplest kind of type error to understand is a machine instruction that results in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hardware error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example, executing a function call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x()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type error 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not a function.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an integer variable with value 256, for example, then executing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x()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cause a hardware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interrupt. 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example of a hardware type error occurs in executing 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float_add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(3,4.5)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hardware floating-point unit is invoked on an integer argument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type errors do not cause a hardware fault or interrupt, but they reflect an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unintended meaning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semantics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). For example, an operation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int_add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(3,4.5)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 type error, as 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an integer operation and is applied here to a floating-point number. Most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hardware would perform this operation. Because the bits used to represent the floating-point number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represent an integer that is not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mathematic-ally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related to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3461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Types and Type Systems (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reason why many people find the concept of type error confusing is that type errors generally depend on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concepts defined in a program or programming language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not the way that programs are executed on the underlying hardware. 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just as much of a type error to apply an integer operation to a floating-point argument as it is to apply a floating-point operation to an integer argument. It does not matter which causes a hardware interrupt on any particular computer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checkers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which are implementations of type systems,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typically built into compilers or linkers. This implies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that they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do their job automatically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that is, they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must embody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computationally tractable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analyses.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there is still plenty of room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requiring guidance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 programmer, in the form of explicit type annotations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programs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Usually, these annotations are kept fairly light, to make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programs easier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write and read.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in principle, a full proof that the program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meets some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arbitrary specification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could be encoded in type annotations;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case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would effectively become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proof checker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same token, we are most interested in methods that are not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just automatable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principle, but that actually come with efficient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algorithms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checking types. However, exactly what counts as efficient is a matter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debate.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80767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of Type Systems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obvious benefit of static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that it allows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early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detection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some programming errors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Errors that are detected early can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fixed immediately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rather than lurking in the code to be discovered much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later, when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programmer is in the middle of something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else, 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even after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program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been deployed.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Moreover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errors can often be pinpointed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accurately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during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 at run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practice, static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exposes a surprisingly broad range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errors. Programmers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working in richly typed languages often remark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their programs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tend to “just work” once they pass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checker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much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often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 they feel they have a right to expect.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possible explanation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 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that not only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trivial mental slips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forgetting to convert a string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before taking its square root), but also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deeper conceptual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errors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(e.g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., neglecting a boundary condition in a complex case analysis, 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confusing units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a scientific calculation), will often manifest as inconsistencies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at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level of types.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strength of this effect depends on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expressiveness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type system and on the programming task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9239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Uses of Type Systems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Another important way in which type systems support the programming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enforcing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disciplined programming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particular, in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context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large-scale software composition, type systems form the backbone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module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languages used to package and tie together the components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large systems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show up in the interfaces of modules (and related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structures such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classes); indeed, an interface itself can be viewed as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 module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providing a summary of the facilities provided by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module—a kind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partial contract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between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implementers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users.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Structuring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large systems in terms of modules with clear interfaces leads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style of design, where interfaces are designed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discussed independently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their eventual implementations.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abstract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thinking about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interfaces generally leads to better design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also useful when reading programs. The type declarations in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 headers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module interfaces constitute a form of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giving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useful hints about behavior. Moreover, unlike descriptions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embedded 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comments, this form of documentation cannot become outdated, since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checked during every run of the compiler. This role of types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particularly important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module signatures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9388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18372</TotalTime>
  <Words>3598</Words>
  <Application>Microsoft Office PowerPoint</Application>
  <PresentationFormat>On-screen Show (4:3)</PresentationFormat>
  <Paragraphs>323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ArkansasDB</vt:lpstr>
      <vt:lpstr>Calibri</vt:lpstr>
      <vt:lpstr>Cambria Math</vt:lpstr>
      <vt:lpstr>Courier New</vt:lpstr>
      <vt:lpstr>Gill Sans MT</vt:lpstr>
      <vt:lpstr>Verdana</vt:lpstr>
      <vt:lpstr>Wingdings</vt:lpstr>
      <vt:lpstr>Wingdings 2</vt:lpstr>
      <vt:lpstr>Solstice</vt:lpstr>
      <vt:lpstr>Mehran S. Fallah    July 2020 </vt:lpstr>
      <vt:lpstr>Introduction</vt:lpstr>
      <vt:lpstr>Types and Type Systems</vt:lpstr>
      <vt:lpstr>Types and Type Systems (Ctd.)</vt:lpstr>
      <vt:lpstr>Types and Type Systems (Ctd.)</vt:lpstr>
      <vt:lpstr>Types and Type Systems (Ctd.)</vt:lpstr>
      <vt:lpstr>Types and Type Systems (Ctd.)</vt:lpstr>
      <vt:lpstr>Uses of Type Systems</vt:lpstr>
      <vt:lpstr>Uses of Type Systems (Ctd.)</vt:lpstr>
      <vt:lpstr>Type Systems and Language Safety</vt:lpstr>
      <vt:lpstr>Type Systems and Language Safety (Ctd.)</vt:lpstr>
      <vt:lpstr>Type Systems and Language Safety (Ctd.)</vt:lpstr>
      <vt:lpstr>Type-Safe Languages</vt:lpstr>
      <vt:lpstr>Type-Safe Languages (Ctd.)</vt:lpstr>
      <vt:lpstr>Type-Safe Languages (Ctd.)</vt:lpstr>
      <vt:lpstr>Type-Safe Languages (Ctd.)</vt:lpstr>
      <vt:lpstr>Type-Safe Languages (Ctd.)</vt:lpstr>
      <vt:lpstr>Type-Safe Languages (Ctd.)</vt:lpstr>
      <vt:lpstr>Type-Safe Languages (Ctd.)</vt:lpstr>
      <vt:lpstr>Type-Safe Languages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1378</cp:revision>
  <dcterms:created xsi:type="dcterms:W3CDTF">2009-10-14T10:18:00Z</dcterms:created>
  <dcterms:modified xsi:type="dcterms:W3CDTF">2020-07-25T12:59:06Z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