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358" r:id="rId2"/>
    <p:sldId id="410" r:id="rId3"/>
    <p:sldId id="444" r:id="rId4"/>
    <p:sldId id="445" r:id="rId5"/>
    <p:sldId id="446" r:id="rId6"/>
    <p:sldId id="447" r:id="rId7"/>
    <p:sldId id="448" r:id="rId8"/>
    <p:sldId id="449" r:id="rId9"/>
    <p:sldId id="429" r:id="rId10"/>
    <p:sldId id="430" r:id="rId11"/>
    <p:sldId id="450" r:id="rId12"/>
    <p:sldId id="431" r:id="rId13"/>
    <p:sldId id="452" r:id="rId14"/>
    <p:sldId id="453" r:id="rId15"/>
    <p:sldId id="454" r:id="rId16"/>
    <p:sldId id="455" r:id="rId17"/>
    <p:sldId id="366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10/19/2021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10/19/2021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IV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fontScale="47500" lnSpcReduction="20000"/>
              </a:bodyPr>
              <a:lstStyle/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Having formulated the syntax of our language rigorously, we next need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similarly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precise definition of how terms are </a:t>
                </a:r>
                <a:r>
                  <a:rPr lang="en-US" sz="3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evaluated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—i.e., the semantics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language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Here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some examples of programs, along with the results of evaluating them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	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29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9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9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7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three basic approaches to formalizing semantics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operational semantics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3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denotational semantics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en-US" sz="34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axiomatic semantics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3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give a description of each approach and then elaborates on the operational semantics of the language of arithmetic expressions.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Operational semantics specifies the behavior of a programming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 by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defining a simple </a:t>
                </a:r>
                <a:r>
                  <a:rPr lang="en-US" sz="3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abstract machine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it. This machine is “abstract”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sense that it uses the terms of the language as its machine code,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rather than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 low-level microprocessor instruction set. </a:t>
                </a:r>
                <a:endParaRPr lang="en-US" sz="3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3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languages, a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the machine is just a term, and the machine’s behavior is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defined by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transition function that, for each state, either gives the next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 by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performing a step of simplification on the term or declares that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machine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halted. The meaning of a term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taken to be the 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final state </a:t>
                </a:r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the machine reaches when started with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3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its initial state</a:t>
                </a:r>
                <a:r>
                  <a:rPr lang="en-US" sz="3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17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676400" y="1980816"/>
            <a:ext cx="273100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false then 0 else 1;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2253734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53734"/>
                <a:ext cx="685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84648" y="2002359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iszero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0));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20877" y="2233701"/>
                <a:ext cx="804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877" y="2233701"/>
                <a:ext cx="80433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 fontScale="55000" lnSpcReduction="20000"/>
          </a:bodyPr>
          <a:lstStyle/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Strictly speaking, what we are describing here is the so-called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small-step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style of operational semantics, sometimes called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structural operational semantics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Plotkin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, 1981)	</a:t>
            </a: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semantics takes a more abstract view of meaning: instead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just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 sequence of machine states, the meaning of a term is taken to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some </a:t>
            </a:r>
            <a:r>
              <a:rPr lang="en-US" sz="27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mathematical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, such as a number or a function. Giving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denotational semantics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for a language consists of finding a collection of </a:t>
            </a:r>
            <a:r>
              <a:rPr lang="en-US" sz="27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 domains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and then defining an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interpretation function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mapping terms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into elements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of these domains. The search for appropriate semantic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domains for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modeling various language features has given rise to a rich and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elegant research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area known as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domain theory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Axiomatic semantics takes a more direct approach to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7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laws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for proving that two programs have exactly the same behavior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: instead of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first defining the behaviors of programs (by giving some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operational or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denotational semantics) and then deriving laws from this definition,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axiomatic methods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take the laws themselves as the definition of the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language. The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meaning of a term is just what can be proved about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it.  </a:t>
            </a: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beauty of axiomatic methods is that they focus attention on the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of </a:t>
            </a:r>
            <a:r>
              <a:rPr lang="en-US" sz="2700" b="1" i="1" dirty="0">
                <a:latin typeface="Calibri" panose="020F0502020204030204" pitchFamily="34" charset="0"/>
                <a:cs typeface="Calibri" panose="020F0502020204030204" pitchFamily="34" charset="0"/>
              </a:rPr>
              <a:t>reasoning about programs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7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Operational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semantics has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become an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energetic research area in its own right and is often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method of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choice for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defining 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 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languages and studying their properties</a:t>
            </a:r>
            <a:r>
              <a:rPr lang="en-US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400" dirty="0" smtClean="0">
                <a:latin typeface="Bookman Old Style" panose="02050604050505020204" pitchFamily="18" charset="0"/>
              </a:rPr>
              <a:t>	</a:t>
            </a: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5622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Leaving numbers aside for the moment, let us begin with the operational semantics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just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Boolean expressions.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left-hand column of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figure is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grammar defining two sets of expressions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 is just a repetition (for convenience) of the syntax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terms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second defines a subset of terms, called </a:t>
                </a:r>
                <a:r>
                  <a:rPr lang="en-US" sz="21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that are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possible final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results of evaluation. Here, the values are just the constants </a:t>
                </a:r>
                <a:r>
                  <a:rPr lang="en-US" sz="2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1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metavariable v is used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stand for values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right-hand column defines an </a:t>
                </a:r>
                <a:r>
                  <a:rPr lang="en-US" sz="21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 </a:t>
                </a:r>
                <a:r>
                  <a:rPr lang="en-US" sz="21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1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reduction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terms,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written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pronounced “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evaluates to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step.” The intuition is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that, if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state of the abstract machine at a given moment, then the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machine can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make a step of computation and change its state to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1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This relation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defined </a:t>
                </a:r>
                <a:r>
                  <a:rPr lang="en-US" sz="2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three inference </a:t>
                </a:r>
                <a:r>
                  <a:rPr lang="en-US" sz="21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rules.</a:t>
                </a: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b="1" dirty="0" smtClean="0">
                  <a:latin typeface="Bookman Old Style" panose="02050604050505020204" pitchFamily="18" charset="0"/>
                </a:endParaRPr>
              </a:p>
              <a:p>
                <a:pPr marL="82296" indent="0" algn="just">
                  <a:buNone/>
                </a:pPr>
                <a:endParaRPr lang="en-US" sz="1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1059" r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1828799" y="2971801"/>
            <a:ext cx="6588909" cy="2158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1200" y="3048000"/>
            <a:ext cx="6248400" cy="2057400"/>
          </a:xfrm>
          <a:prstGeom prst="rect">
            <a:avLst/>
          </a:prstGeom>
          <a:solidFill>
            <a:schemeClr val="accent2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3365421"/>
            <a:ext cx="2209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86984" y="2505313"/>
            <a:ext cx="1551432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computation rules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486400" y="4089321"/>
            <a:ext cx="1752600" cy="63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49916" y="5060169"/>
            <a:ext cx="2117684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</a:t>
            </a:r>
            <a:r>
              <a:rPr lang="en-US" sz="1400" dirty="0" smtClean="0"/>
              <a:t>ongruence (search) rule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62700" y="2813090"/>
            <a:ext cx="0" cy="55233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2"/>
          </p:cNvCxnSpPr>
          <p:nvPr/>
        </p:nvCxnSpPr>
        <p:spPr>
          <a:xfrm flipV="1">
            <a:off x="6362700" y="4724400"/>
            <a:ext cx="0" cy="3368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7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instance of an inference rule is obtained by consistently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replacing each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metavariable by the same term in the rule’s conclusion 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 its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premises (if any). </a:t>
                </a:r>
              </a:p>
              <a:p>
                <a:pPr marL="82296" indent="0" algn="just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</a:p>
              <a:p>
                <a:pPr marL="82296" indent="0" algn="ctr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 then true else (if false then false else false)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2296" indent="0" algn="just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instance of </a:t>
                </a:r>
                <a:r>
                  <a:rPr lang="en-US" sz="1600" cap="small" dirty="0">
                    <a:latin typeface="Calibri" panose="020F0502020204030204" pitchFamily="34" charset="0"/>
                    <a:cs typeface="Calibri" panose="020F0502020204030204" pitchFamily="34" charset="0"/>
                  </a:rPr>
                  <a:t>E-</a:t>
                </a:r>
                <a:r>
                  <a:rPr lang="en-US" sz="1600" cap="small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IfTrue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both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have been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replaced by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been replaced by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false then false else false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rule is satisfied by a relation if, for each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instance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rule, either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conclusion is in the relation or one of the premises is not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one-step evaluation relation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smallest binary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relation 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terms satisfying the three rules </a:t>
                </a:r>
                <a:r>
                  <a:rPr lang="en-US" sz="1600" cap="small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E-</a:t>
                </a:r>
                <a:r>
                  <a:rPr lang="en-US" sz="1600" cap="small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IfTrue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cap="small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E-</a:t>
                </a:r>
                <a:r>
                  <a:rPr lang="en-US" sz="1600" cap="small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IfFalse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en-US" sz="1600" cap="small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E-If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When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pair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evaluation 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elation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say that “the evaluation statement (or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derivable</a:t>
                </a:r>
                <a:r>
                  <a:rPr lang="en-US" sz="17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</a:t>
                </a:r>
              </a:p>
              <a:p>
                <a:pPr marL="82296" indent="0" algn="just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derivability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statement </a:t>
                </a:r>
              </a:p>
              <a:p>
                <a:pPr marL="82296" indent="0" algn="ctr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 then false else false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⟶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 u then false else false</a:t>
                </a:r>
              </a:p>
              <a:p>
                <a:pPr marL="82296" indent="0" algn="just">
                  <a:lnSpc>
                    <a:spcPct val="9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witnessed by the following derivation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tree.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b="1" dirty="0" smtClean="0">
                  <a:latin typeface="Bookman Old Style" panose="02050604050505020204" pitchFamily="18" charset="0"/>
                </a:endParaRPr>
              </a:p>
              <a:p>
                <a:pPr marL="82296" indent="0" algn="just">
                  <a:buNone/>
                </a:pPr>
                <a:endParaRPr lang="en-US" sz="1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8" name="Group 7"/>
          <p:cNvGrpSpPr/>
          <p:nvPr/>
        </p:nvGrpSpPr>
        <p:grpSpPr>
          <a:xfrm>
            <a:off x="5638799" y="-42782"/>
            <a:ext cx="3595277" cy="1414382"/>
            <a:chOff x="1828799" y="2971801"/>
            <a:chExt cx="6588909" cy="21588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lum bright="-30000" contrast="50000"/>
            </a:blip>
            <a:stretch>
              <a:fillRect/>
            </a:stretch>
          </p:blipFill>
          <p:spPr>
            <a:xfrm>
              <a:off x="1828799" y="2971801"/>
              <a:ext cx="6588909" cy="21588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81200" y="3048000"/>
              <a:ext cx="6248400" cy="2057400"/>
            </a:xfrm>
            <a:prstGeom prst="rect">
              <a:avLst/>
            </a:prstGeom>
            <a:solidFill>
              <a:schemeClr val="accent2">
                <a:lumMod val="75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1664547" y="5451504"/>
            <a:ext cx="2509428" cy="6813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4268124" y="5314526"/>
            <a:ext cx="4665564" cy="83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6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fontScale="25000" lnSpcReduction="20000"/>
              </a:bodyPr>
              <a:lstStyle/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(Determinacy of one-step evaluation)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6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6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induction on a derivation of </a:t>
                </a:r>
                <a14:m>
                  <m:oMath xmlns:m="http://schemas.openxmlformats.org/officeDocument/2006/math">
                    <m:r>
                      <a:rPr lang="en-US" sz="6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6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(to the reader.)</a:t>
                </a:r>
                <a:endParaRPr lang="en-US" sz="6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term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in </a:t>
                </a:r>
                <a:r>
                  <a:rPr lang="en-US" sz="64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normal form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no evaluation rule applies to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it—i.e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., if there is no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(We sometimes say “t is a normal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form” as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shorthand for “t is a term in normal form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.”)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Theorem.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value is in normal form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Theorem.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normal form, then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value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a value. It is easy to show,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structural induction on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that it is not a normal form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multi-step evaluation relation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reflexive and transitive closure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one-step evaluation. That is, it is the smallest relation such that (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1) if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(3) if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6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(Uniqueness </a:t>
                </a:r>
                <a:r>
                  <a:rPr lang="en-US" sz="6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normal </a:t>
                </a: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forms).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both normal forms, then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 of the determinacy of single-step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</a:p>
              <a:p>
                <a:pPr marL="82296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(Termination </a:t>
                </a:r>
                <a:r>
                  <a:rPr lang="en-US" sz="6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6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Evaluation).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term </a:t>
                </a:r>
                <a14:m>
                  <m:oMath xmlns:m="http://schemas.openxmlformats.org/officeDocument/2006/math">
                    <m:r>
                      <a:rPr lang="en-US" sz="6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there is </a:t>
                </a:r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normal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6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6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⟶</m:t>
                        </m:r>
                      </m:e>
                      <m:sup>
                        <m:r>
                          <a:rPr lang="en-US" sz="6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6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6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6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b="1" dirty="0" smtClean="0">
                  <a:latin typeface="Bookman Old Style" panose="02050604050505020204" pitchFamily="18" charset="0"/>
                </a:endParaRPr>
              </a:p>
              <a:p>
                <a:pPr marL="82296" indent="0" algn="just">
                  <a:buNone/>
                </a:pPr>
                <a:endParaRPr lang="en-US" sz="1400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296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we extend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definition of evaluation to arithmetic expressions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2325707" y="3601374"/>
            <a:ext cx="5410200" cy="28394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2370280" y="1883329"/>
            <a:ext cx="5317331" cy="16098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57400" y="1752600"/>
            <a:ext cx="5943600" cy="4724400"/>
          </a:xfrm>
          <a:prstGeom prst="rect">
            <a:avLst/>
          </a:prstGeom>
          <a:solidFill>
            <a:schemeClr val="accent2">
              <a:lumMod val="60000"/>
              <a:lumOff val="40000"/>
              <a:alpha val="22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closed term 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stuck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it is in normal form but not a value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terms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succ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false 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stuck.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alternative style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called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big-step semantics (or sometimes natural semantics), directly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formulates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notion of “this term evaluates to that final value,” written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⇓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big-step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evaluation rules for our language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Boolean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arithmetic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expressions look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like this: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3362057" y="3101726"/>
            <a:ext cx="3333777" cy="32965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01924" y="3062386"/>
            <a:ext cx="3581400" cy="3375274"/>
          </a:xfrm>
          <a:prstGeom prst="rect">
            <a:avLst/>
          </a:prstGeom>
          <a:solidFill>
            <a:schemeClr val="accent2">
              <a:lumMod val="75000"/>
              <a:alpha val="18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Essentials of Programming Languages by Daniel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P. Friedman and Mitchell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Wand (Chapter 1)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and Programming Languages by Benjamin Pierce (Chapter 3)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have seen some syntactic processes of a program.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AST satisfying context conditions is now ready to be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translated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into a machine-level language, or to be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interpreted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doing so, we need to know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programs. That is, the computation a program specifies, or the actions taken in the run-time system when a program executes.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meaning of programs is given by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the language. There are different methods (styles) for specifying the semantics of a language.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formalize the semantics of a language, we usually use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definitions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8" name="Group 7"/>
          <p:cNvGrpSpPr/>
          <p:nvPr/>
        </p:nvGrpSpPr>
        <p:grpSpPr>
          <a:xfrm>
            <a:off x="1196598" y="1422298"/>
            <a:ext cx="7875899" cy="2311907"/>
            <a:chOff x="1147551" y="2157818"/>
            <a:chExt cx="7875899" cy="2614907"/>
          </a:xfrm>
        </p:grpSpPr>
        <p:sp>
          <p:nvSpPr>
            <p:cNvPr id="12" name="TextBox 11"/>
            <p:cNvSpPr txBox="1"/>
            <p:nvPr/>
          </p:nvSpPr>
          <p:spPr>
            <a:xfrm>
              <a:off x="2590800" y="2799591"/>
              <a:ext cx="1316511" cy="4525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000" b="1" dirty="0" smtClean="0">
                  <a:latin typeface="Bookman Old Style" panose="02050604050505020204" pitchFamily="18" charset="0"/>
                </a:rPr>
                <a:t>Lexical Analyzer</a:t>
              </a:r>
            </a:p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(Scanner)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9442" y="2713610"/>
              <a:ext cx="1085737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Syntactic Analyzer</a:t>
              </a:r>
            </a:p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(Parser)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2327836" y="3036775"/>
              <a:ext cx="262964" cy="7311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3"/>
              <a:endCxn id="13" idx="1"/>
            </p:cNvCxnSpPr>
            <p:nvPr/>
          </p:nvCxnSpPr>
          <p:spPr>
            <a:xfrm>
              <a:off x="3907311" y="3025865"/>
              <a:ext cx="1202131" cy="1091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47551" y="2563670"/>
              <a:ext cx="1242082" cy="80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P</a:t>
              </a:r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rogram as Text</a:t>
              </a:r>
            </a:p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(A Sequence of Characters)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2143" y="2573317"/>
              <a:ext cx="1353546" cy="452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A Sequence of Tokens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194703" y="3044087"/>
              <a:ext cx="906776" cy="0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17177" y="2522062"/>
              <a:ext cx="1060438" cy="452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Abstract Syntax Tree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90800" y="3991809"/>
              <a:ext cx="1316511" cy="27849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Lexical Syntax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6590" y="3941728"/>
              <a:ext cx="1722782" cy="8309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Phrase-Structure Syntax (BNF)</a:t>
              </a:r>
            </a:p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and</a:t>
              </a:r>
            </a:p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Abstract Syntax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12" idx="2"/>
              <a:endCxn id="20" idx="0"/>
            </p:cNvCxnSpPr>
            <p:nvPr/>
          </p:nvCxnSpPr>
          <p:spPr>
            <a:xfrm>
              <a:off x="3249056" y="3252140"/>
              <a:ext cx="0" cy="739669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21" idx="0"/>
            </p:cNvCxnSpPr>
            <p:nvPr/>
          </p:nvCxnSpPr>
          <p:spPr>
            <a:xfrm>
              <a:off x="5652311" y="3359941"/>
              <a:ext cx="15670" cy="581787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01479" y="2813254"/>
              <a:ext cx="985838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000" b="1" dirty="0" smtClean="0">
                  <a:latin typeface="Bookman Old Style" panose="02050604050505020204" pitchFamily="18" charset="0"/>
                </a:rPr>
                <a:t>Semantic Analyzer)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704158" y="3207769"/>
              <a:ext cx="0" cy="733959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101479" y="3934634"/>
              <a:ext cx="1268630" cy="6266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00" b="1" dirty="0" smtClean="0">
                  <a:latin typeface="Bookman Old Style" panose="02050604050505020204" pitchFamily="18" charset="0"/>
                </a:rPr>
                <a:t>Attribute Grammar, Type System, …</a:t>
              </a:r>
              <a:endParaRPr lang="en-US" sz="10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084011" y="3018956"/>
              <a:ext cx="763575" cy="3656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963012" y="2157818"/>
              <a:ext cx="10604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AST Satisfying Context Conditions 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4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 lnSpcReduction="10000"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 specification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powerful method of specifying a set of values.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illustrate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method, we use it to describe a certain subset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natural numbers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{0, 1, 2, . . .}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	</a:t>
                </a: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1. 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number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and only if</a:t>
                </a:r>
              </a:p>
              <a:p>
                <a:pPr marL="822960" indent="-342900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or</a:t>
                </a:r>
              </a:p>
              <a:p>
                <a:pPr marL="822960" indent="-342900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−3</m:t>
                    </m:r>
                    <m:r>
                      <a:rPr lang="en-US" sz="1600" i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 see how we can use this definition to determine what natural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numbers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know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Therefore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(3 − 3) = 0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Similarly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(6−3) = 3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Continuing in this way,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conclude that all multiples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about other natural numbers? 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We know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first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 is not satisfied. Furthermore,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(1−3) = −2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not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natural number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thus is not a member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Therefore the second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satisfied.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satisfies neither condition,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Similarly,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about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But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well.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Similarly, 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conclude that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natural number and is not a multiple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argument, we conclude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set of natural numbers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multiples of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824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804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use this definition to write a procedure to decide whether a natural number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alternative way of writing down the definition of 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the set S to be the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smallest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set contained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satisfying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two properties:</a:t>
                </a:r>
              </a:p>
              <a:p>
                <a:pPr marL="640080" indent="-342900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640080" indent="-342900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+3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8738" indent="0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8738" indent="0">
                  <a:spcBef>
                    <a:spcPts val="0"/>
                  </a:spcBef>
                  <a:buClrTx/>
                  <a:buSzPct val="100000"/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yet another way of writing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definition:</a:t>
                </a:r>
              </a:p>
              <a:p>
                <a:pPr marL="58738" indent="0">
                  <a:spcBef>
                    <a:spcPts val="0"/>
                  </a:spcBef>
                  <a:buClrTx/>
                  <a:buSzPct val="100000"/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2666746" y="1828800"/>
            <a:ext cx="5029454" cy="16927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in-S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(in-S? n) = #t if n is in S, #f otherwise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in-S?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(n)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(if (zero? n) #t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(if (&gt;= (- n 3) 0)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(in-S? (- n 3))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#f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78297" y="5700611"/>
                <a:ext cx="1143000" cy="61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+3)∈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97" y="5700611"/>
                <a:ext cx="1143000" cy="6198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2686" y="5666744"/>
                <a:ext cx="770467" cy="57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686" y="5666744"/>
                <a:ext cx="770467" cy="5762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81200" y="5785591"/>
            <a:ext cx="14478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inference rules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5638800"/>
            <a:ext cx="3564572" cy="68166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23610" y="6247454"/>
            <a:ext cx="685800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axiom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9713" y="6247454"/>
            <a:ext cx="1204209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proper rule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These definitions all say the same thing. We call the first version a 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top-down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second version a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bottom-up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definition, and the third version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rules-of-inference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version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list of integers, top-down)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list is a list of integers if and only if either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4008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is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empty list, or</a:t>
                </a:r>
              </a:p>
              <a:p>
                <a:pPr marL="64008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pair whose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first element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integer and whose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second element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list of integers.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denote the set of all integers,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denote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set of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lists of integers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list of integers, bottom-up)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smallest set satisfying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following two properties:</a:t>
                </a:r>
              </a:p>
              <a:p>
                <a:pPr marL="64008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</a:p>
              <a:p>
                <a:pPr marL="640080" indent="-34290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. 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∈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the infix “.” to denote the result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concatenation operation.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phrase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denotes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pair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whose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first element 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whose second element is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767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(list of integers, rules of inference)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three definitions are equivalent. We can show how to use them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generate so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 elements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𝐼𝑛𝑡𝐿𝑖𝑠𝑡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list of integers, because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first rule.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14 . ( ))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list of integers, because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 rule, 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14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integer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list of integers. We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write this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instance of the second rule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 . (14 . ( )))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list of integers, because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 rule,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integer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(14 . ( ))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list of integers.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write this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another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instance of the second rule for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1784198"/>
                <a:ext cx="1905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𝐼𝑛𝑡𝐿𝑖𝑠𝑡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84198"/>
                <a:ext cx="1905000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9600" y="1651725"/>
                <a:ext cx="2209800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. 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651725"/>
                <a:ext cx="2209800" cy="6034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8109" y="4006593"/>
                <a:ext cx="2209800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      ( )∈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0" smtClean="0">
                              <a:latin typeface="Cambria Math" panose="02040503050406030204" pitchFamily="18" charset="0"/>
                            </a:rPr>
                            <m:t>(14</m:t>
                          </m:r>
                          <m:r>
                            <m:rPr>
                              <m:nor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.  ( )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09" y="4006593"/>
                <a:ext cx="2209800" cy="603499"/>
              </a:xfrm>
              <a:prstGeom prst="rect">
                <a:avLst/>
              </a:prstGeom>
              <a:blipFill rotWithShape="0">
                <a:blip r:embed="rId7"/>
                <a:stretch>
                  <a:fillRect r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03100" y="5562600"/>
                <a:ext cx="3086354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m:rPr>
                              <m:nor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(14</m:t>
                          </m:r>
                          <m:r>
                            <m:rPr>
                              <m:nor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.  ( )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3  .  (</m:t>
                          </m:r>
                          <m:r>
                            <m:rPr>
                              <m:nor/>
                            </m:rPr>
                            <a:rPr lang="en-US" sz="1600" b="0" smtClean="0"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m:rPr>
                              <m:nor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.  ( )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0" y="5562600"/>
                <a:ext cx="3086354" cy="6034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8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can also combine the rules to get a picture of the entire chain of reasoning that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shows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(−7 . (3 . (14 . ( ))))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𝐼𝑛𝑡𝐿𝑖𝑠𝑡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tree-like picture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below is called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derivation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deduction tree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Grammars written in BNF can also be thought of as inductive definitions.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binary tree with numeric leaves and interior nodes labeled with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symbols may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represented using three-element lists for the interior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nodes by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grammar:</a:t>
                </a:r>
              </a:p>
              <a:p>
                <a:pPr marL="82296" indent="0" algn="ctr">
                  <a:buNone/>
                </a:pPr>
                <a:r>
                  <a:rPr lang="en-US" sz="1600" i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Bintree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::= </a:t>
                </a:r>
                <a:r>
                  <a:rPr lang="en-US" sz="1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| (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Symbol </a:t>
                </a:r>
                <a:r>
                  <a:rPr lang="en-US" sz="1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Bintree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Bintree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6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Equivalently, the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binary trees can be defined by the following inference rules.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61763" y="2418528"/>
                <a:ext cx="971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3∈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63" y="2418528"/>
                <a:ext cx="971235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99131" y="2136650"/>
                <a:ext cx="2209800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  ( )∈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(14</m:t>
                          </m:r>
                          <m:r>
                            <m:rPr>
                              <m:nor/>
                            </m:r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.  ( )</m:t>
                          </m:r>
                          <m:r>
                            <a:rPr lang="en-US" sz="1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𝐼𝑛𝑡𝐿𝑖𝑠𝑡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1" y="2136650"/>
                <a:ext cx="2209800" cy="603499"/>
              </a:xfrm>
              <a:prstGeom prst="rect">
                <a:avLst/>
              </a:prstGeom>
              <a:blipFill rotWithShape="0">
                <a:blip r:embed="rId6"/>
                <a:stretch>
                  <a:fillRect r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59279" y="2774015"/>
                <a:ext cx="30863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(3  .  (14</m:t>
                      </m:r>
                      <m:r>
                        <m:rPr>
                          <m:nor/>
                        </m:rPr>
                        <a:rPr lang="en-US" sz="1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.  ( )</m:t>
                      </m:r>
                      <m:r>
                        <a:rPr lang="en-US" sz="1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𝐼𝑛𝑡𝐿𝑖𝑠𝑡</m:t>
                      </m:r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279" y="2774015"/>
                <a:ext cx="3086354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697807" y="2757082"/>
            <a:ext cx="321427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6572" y="2774015"/>
                <a:ext cx="9712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𝐼𝑛𝑡</m:t>
                      </m:r>
                    </m:oMath>
                  </m:oMathPara>
                </a14:m>
                <a:endParaRPr 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2" y="2774015"/>
                <a:ext cx="971235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2726572" y="3112569"/>
            <a:ext cx="4185507" cy="23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158848" y="3131811"/>
                <a:ext cx="30863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(−7 . (3 . (14 . ( )))) </m:t>
                      </m:r>
                      <m:r>
                        <m:rPr>
                          <m:nor/>
                        </m:rP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∈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𝐼𝑛𝑡𝐿𝑖𝑠𝑡</m:t>
                      </m:r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48" y="3131811"/>
                <a:ext cx="3086354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09800" y="5556127"/>
                <a:ext cx="2209800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556127"/>
                <a:ext cx="2209800" cy="5533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8946" y="5539905"/>
                <a:ext cx="2209800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946" y="5539905"/>
                <a:ext cx="2209800" cy="598625"/>
              </a:xfrm>
              <a:prstGeom prst="rect">
                <a:avLst/>
              </a:prstGeom>
              <a:blipFill rotWithShape="0">
                <a:blip r:embed="rId11"/>
                <a:stretch>
                  <a:fillRect r="-8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2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  <p:bldP spid="12" grpId="0"/>
      <p:bldP spid="13" grpId="0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Inductive Specification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size (the number of nodes) of a binary tree can also be defined inductively as follows: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binary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tree. Then,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contains 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odd number of nodes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Proof.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prove that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𝑠𝑖𝑧𝑒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k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natural number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use induction on the structure of binary trees.</a:t>
                </a:r>
              </a:p>
              <a:p>
                <a:pPr marL="640080" indent="-342900">
                  <a:buClrTx/>
                  <a:buSzPct val="100000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proposition holds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because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𝑠𝑖𝑧𝑒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𝐼𝑛𝑡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640080" indent="-342900" algn="just">
                  <a:buClrTx/>
                  <a:buSzPct val="100000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must show that if the proposition holds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it also holds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induction hypothesis we have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𝑠𝑖𝑧𝑒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𝑠𝑖𝑧𝑒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some natural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Thus,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𝑠𝑖𝑧𝑒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buNone/>
                </a:pP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35608" y="2605380"/>
                <a:ext cx="7359126" cy="10772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/>
                <a:r>
                  <a:rPr lang="en-US" sz="1600" b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 by Structural Induction</a:t>
                </a:r>
              </a:p>
              <a:p>
                <a:pPr marL="82296"/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prove that a proposition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for all structures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prove the following:</a:t>
                </a:r>
              </a:p>
              <a:p>
                <a:pPr marL="82296"/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1.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on simple structures (those without substructures).</a:t>
                </a:r>
              </a:p>
              <a:p>
                <a:pPr marL="82296"/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2. If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true on the substructures of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then it is true on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itself.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08" y="2605380"/>
                <a:ext cx="7359126" cy="1077218"/>
              </a:xfrm>
              <a:prstGeom prst="rect">
                <a:avLst/>
              </a:prstGeom>
              <a:blipFill rotWithShape="0">
                <a:blip r:embed="rId5"/>
                <a:stretch>
                  <a:fillRect t="-1695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57400" y="1872930"/>
                <a:ext cx="2209800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72930"/>
                <a:ext cx="2209800" cy="5970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7200" y="1852296"/>
                <a:ext cx="3639227" cy="653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852296"/>
                <a:ext cx="3639227" cy="6533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53200" y="-14982"/>
                <a:ext cx="2590800" cy="13024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𝐼𝑛𝑡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prstClr val="black"/>
                  </a:solidFill>
                </a:endParaRPr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𝑆𝑦𝑚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-14982"/>
                <a:ext cx="2590800" cy="13024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929181" y="4998845"/>
            <a:ext cx="3733800" cy="3810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800600" y="4624248"/>
            <a:ext cx="199096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induction</a:t>
            </a:r>
            <a:r>
              <a:rPr lang="en-US" dirty="0" smtClean="0"/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hypotheses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15" grpId="0"/>
      <p:bldP spid="16" grpId="0"/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Example: Arithmetic Expressions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is the grammar of a language containing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constants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conditional expressions,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numeric constant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arithmetic operators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(successor)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(predecessor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testing operation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iszero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returns true when it is applied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false when it is applied to some other number.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 smtClean="0"/>
              <a:t>	</a:t>
            </a:r>
          </a:p>
          <a:p>
            <a:pPr marL="82296" indent="0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spcBef>
                <a:spcPts val="0"/>
              </a:spcBef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2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above grammar is actually just a compact notation for the following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inductive definition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2285746" y="2351071"/>
            <a:ext cx="5486400" cy="16927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::=				terms: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true 			constant true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false 			constant false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if t then t else t 	conditional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0 			constant zero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 			successor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t 			predecessor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iszero t 		</a:t>
            </a:r>
            <a:r>
              <a:rPr lang="en-US" sz="1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zero 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529476" y="4563967"/>
            <a:ext cx="4925943" cy="381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29476" y="5163910"/>
            <a:ext cx="4925943" cy="1346957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72352" y="4569802"/>
            <a:ext cx="9144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Axioms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8671" y="5618321"/>
            <a:ext cx="129213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Proper Rules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209546" y="4600579"/>
                <a:ext cx="5638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m:rPr>
                        <m:nor/>
                      </m:rPr>
                      <a:rPr lang="en-US" sz="1400" b="0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false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m:rPr>
                        <m:nor/>
                      </m:rPr>
                      <a:rPr lang="en-US" sz="1400" b="0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46" y="4600579"/>
                <a:ext cx="5638800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697676" y="5173618"/>
            <a:ext cx="1232673" cy="598592"/>
            <a:chOff x="-318273" y="2130623"/>
            <a:chExt cx="1232673" cy="598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-157407" y="2130623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7407" y="2130623"/>
                  <a:ext cx="99060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-318273" y="2421438"/>
                  <a:ext cx="1219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succ</a:t>
                  </a:r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18273" y="2421438"/>
                  <a:ext cx="121920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-228600" y="2438400"/>
              <a:ext cx="1143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245084" y="5165137"/>
            <a:ext cx="1219201" cy="607073"/>
            <a:chOff x="-237067" y="3276600"/>
            <a:chExt cx="1219201" cy="607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-89673" y="3276600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9673" y="3276600"/>
                  <a:ext cx="99060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37067" y="3575896"/>
                  <a:ext cx="12192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:r>
                    <a:rPr lang="en-US" sz="1400" dirty="0" err="1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pred</a:t>
                  </a:r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7067" y="3575896"/>
                  <a:ext cx="121920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-160866" y="3584377"/>
              <a:ext cx="1143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779020" y="5165137"/>
            <a:ext cx="1469740" cy="598592"/>
            <a:chOff x="-396977" y="4114800"/>
            <a:chExt cx="1469740" cy="598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-103146" y="4114800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3146" y="4114800"/>
                  <a:ext cx="99060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-396977" y="4405615"/>
                  <a:ext cx="14697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iszero</a:t>
                  </a:r>
                  <a:r>
                    <a:rPr lang="en-US" sz="1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6977" y="4405615"/>
                  <a:ext cx="1469740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-304801" y="4422577"/>
              <a:ext cx="137756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612076" y="5885376"/>
            <a:ext cx="2769186" cy="621568"/>
            <a:chOff x="-1218644" y="5070569"/>
            <a:chExt cx="2769186" cy="6215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-1165682" y="5070569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65682" y="5070569"/>
                  <a:ext cx="99060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18644" y="5384360"/>
                  <a:ext cx="266321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else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8644" y="5384360"/>
                  <a:ext cx="2663213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>
              <a:off x="-1165682" y="5392190"/>
              <a:ext cx="2651027" cy="11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297912" y="5078071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7912" y="5078071"/>
                  <a:ext cx="990601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59941" y="5070569"/>
                  <a:ext cx="990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2296" indent="0" algn="just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41" y="5070569"/>
                  <a:ext cx="990601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65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1" grpId="0" animBg="1"/>
      <p:bldP spid="12" grpId="0" animBg="1"/>
      <p:bldP spid="13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13002</TotalTime>
  <Words>1456</Words>
  <Application>Microsoft Office PowerPoint</Application>
  <PresentationFormat>On-screen Show (4:3)</PresentationFormat>
  <Paragraphs>304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Bookman Old Style</vt:lpstr>
      <vt:lpstr>Calibri</vt:lpstr>
      <vt:lpstr>Cambria Math</vt:lpstr>
      <vt:lpstr>Courier New</vt:lpstr>
      <vt:lpstr>Gill Sans MT</vt:lpstr>
      <vt:lpstr>Verdana</vt:lpstr>
      <vt:lpstr>Wingdings 2</vt:lpstr>
      <vt:lpstr>Solstice</vt:lpstr>
      <vt:lpstr>Mehran S. Fallah    May 2020 </vt:lpstr>
      <vt:lpstr>Introduction</vt:lpstr>
      <vt:lpstr>Inductive Specification</vt:lpstr>
      <vt:lpstr>Inductive Specification (Ctd.)</vt:lpstr>
      <vt:lpstr>Inductive Specification (Ctd.)</vt:lpstr>
      <vt:lpstr>Inductive Specification (Ctd.)</vt:lpstr>
      <vt:lpstr>Inductive Specification (Ctd.)</vt:lpstr>
      <vt:lpstr>Inductive Specification (Ctd.)</vt:lpstr>
      <vt:lpstr>An Example: Arithmetic Expressions</vt:lpstr>
      <vt:lpstr>Semantics</vt:lpstr>
      <vt:lpstr>Semantics (Ctd.)</vt:lpstr>
      <vt:lpstr>Semantics (Ctd.)</vt:lpstr>
      <vt:lpstr>Semantics (Ctd.)</vt:lpstr>
      <vt:lpstr>Semantics (Ctd.)</vt:lpstr>
      <vt:lpstr>Semantics (Ctd.)</vt:lpstr>
      <vt:lpstr>Semantics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934</cp:revision>
  <dcterms:created xsi:type="dcterms:W3CDTF">2009-10-14T10:18:00Z</dcterms:created>
  <dcterms:modified xsi:type="dcterms:W3CDTF">2021-10-19T09:52:15Z</dcterms:modified>
</cp:coreProperties>
</file>