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9"/>
  </p:notesMasterIdLst>
  <p:handoutMasterIdLst>
    <p:handoutMasterId r:id="rId20"/>
  </p:handoutMasterIdLst>
  <p:sldIdLst>
    <p:sldId id="358" r:id="rId2"/>
    <p:sldId id="445" r:id="rId3"/>
    <p:sldId id="456" r:id="rId4"/>
    <p:sldId id="457" r:id="rId5"/>
    <p:sldId id="458" r:id="rId6"/>
    <p:sldId id="459" r:id="rId7"/>
    <p:sldId id="460" r:id="rId8"/>
    <p:sldId id="461" r:id="rId9"/>
    <p:sldId id="463" r:id="rId10"/>
    <p:sldId id="464" r:id="rId11"/>
    <p:sldId id="465" r:id="rId12"/>
    <p:sldId id="467" r:id="rId13"/>
    <p:sldId id="466" r:id="rId14"/>
    <p:sldId id="468" r:id="rId15"/>
    <p:sldId id="469" r:id="rId16"/>
    <p:sldId id="470" r:id="rId17"/>
    <p:sldId id="366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>
        <p:scale>
          <a:sx n="120" d="100"/>
          <a:sy n="120" d="100"/>
        </p:scale>
        <p:origin x="4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11/2/2021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11/2/2021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aut.ac.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22.png"/><Relationship Id="rId12" Type="http://schemas.openxmlformats.org/officeDocument/2006/relationships/image" Target="../media/image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15" Type="http://schemas.openxmlformats.org/officeDocument/2006/relationships/image" Target="../media/image11.png"/><Relationship Id="rId1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May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V</a:t>
            </a:r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52600" y="3192639"/>
            <a:ext cx="6964680" cy="12390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a given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define the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pt-BR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be the same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except that it maps </a:t>
                </a:r>
                <a:r>
                  <a:rPr lang="pt-B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for a variable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       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expressions, we write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parse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tree of the program P. The semantics of programs are defined by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clauses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one for each syntactic form of program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 calculate the semantics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simple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loop-free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&gt; 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:= 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 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:= x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= 1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8557" y="3191221"/>
                <a:ext cx="3124200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pt-B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:= e</a:t>
                </a: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[[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]]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3191221"/>
                <a:ext cx="3124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48557" y="3475257"/>
                <a:ext cx="3254452" cy="37029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[[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16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]]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[[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]]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3475257"/>
                <a:ext cx="3254452" cy="370294"/>
              </a:xfrm>
              <a:prstGeom prst="rect">
                <a:avLst/>
              </a:prstGeom>
              <a:blipFill rotWithShape="0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72357" y="3791296"/>
                <a:ext cx="6248400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e then 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 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57" y="3791296"/>
                <a:ext cx="624840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61760" y="4084250"/>
                <a:ext cx="6969034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while e do P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e 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[[while e do P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0" y="4084250"/>
                <a:ext cx="6969034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81646" y="5411542"/>
                <a:ext cx="33223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[[if x &gt; 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:= 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 y := x 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46" y="5411542"/>
                <a:ext cx="3322320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59761" y="5689050"/>
                <a:ext cx="5185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&gt; 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]]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x := y ]]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y := x ]]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61" y="5689050"/>
                <a:ext cx="5185629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7688" y="5948263"/>
                <a:ext cx="17638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y := x ]]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88" y="5948263"/>
                <a:ext cx="1763831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96230" y="5965140"/>
                <a:ext cx="2057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m:rPr>
                        <m:nor/>
                      </m:rP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[[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]]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30" y="5965140"/>
                <a:ext cx="2057401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455" r="-356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38584" y="5966558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1]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84" y="5966558"/>
                <a:ext cx="20574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7" grpId="0" animBg="1"/>
      <p:bldP spid="11" grpId="0" animBg="1"/>
      <p:bldP spid="12" grpId="0" animBg="1"/>
      <p:bldP spid="13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program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:= 0; y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:= 0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while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z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)=2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[[x :=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:= 0]]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⟼0]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⟼0]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99616" y="2379603"/>
                <a:ext cx="548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[[x := 0;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:= 0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while 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16" y="2379603"/>
                <a:ext cx="54864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00784" y="2639708"/>
                <a:ext cx="607161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[[y := 0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while 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[[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:= 0 ]]</m:t>
                        </m:r>
                        <m:d>
                          <m:d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2639708"/>
                <a:ext cx="6071616" cy="370294"/>
              </a:xfrm>
              <a:prstGeom prst="rect">
                <a:avLst/>
              </a:prstGeom>
              <a:blipFill rotWithShape="0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00784" y="2882382"/>
                <a:ext cx="6071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[[y := 0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while 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2882382"/>
                <a:ext cx="6071616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727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00784" y="3118233"/>
                <a:ext cx="6071616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[[while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[[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:= 0 ]]</m:t>
                        </m:r>
                        <m:d>
                          <m:d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3118233"/>
                <a:ext cx="6071616" cy="370294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00784" y="3370583"/>
                <a:ext cx="60716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[[while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3370583"/>
                <a:ext cx="6071616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727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08329" y="3618441"/>
                <a:ext cx="74247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not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[[x &lt;= z]]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else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while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]]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29" y="3618441"/>
                <a:ext cx="7424785" cy="584775"/>
              </a:xfrm>
              <a:prstGeom prst="rect">
                <a:avLst/>
              </a:prstGeom>
              <a:blipFill rotWithShape="0">
                <a:blip r:embed="rId10"/>
                <a:stretch>
                  <a:fillRect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12698" y="4170735"/>
                <a:ext cx="41547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[[while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98" y="4170735"/>
                <a:ext cx="4154702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67400" y="4164280"/>
                <a:ext cx="2819400" cy="338554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⟼1,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y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⟼0,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z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⟼2]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164280"/>
                <a:ext cx="2819400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5085"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19215" y="4448389"/>
                <a:ext cx="74247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not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[[x &lt;= z]]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else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while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]]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15" y="4448389"/>
                <a:ext cx="7424785" cy="584775"/>
              </a:xfrm>
              <a:prstGeom prst="rect">
                <a:avLst/>
              </a:prstGeom>
              <a:blipFill rotWithShape="0">
                <a:blip r:embed="rId13"/>
                <a:stretch>
                  <a:fillRect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00784" y="4976475"/>
                <a:ext cx="41547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[[while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4976475"/>
                <a:ext cx="4154702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84757" y="4976475"/>
                <a:ext cx="2819400" cy="338554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y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z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⟼2]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7" y="4976475"/>
                <a:ext cx="2819400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5085"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08329" y="5299248"/>
                <a:ext cx="74247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not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[[x &lt;= z]]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else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while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 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]]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29" y="5299248"/>
                <a:ext cx="7424785" cy="584775"/>
              </a:xfrm>
              <a:prstGeom prst="rect">
                <a:avLst/>
              </a:prstGeom>
              <a:blipFill rotWithShape="0">
                <a:blip r:embed="rId16"/>
                <a:stretch>
                  <a:fillRect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00784" y="5841957"/>
                <a:ext cx="41547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[[while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+ 1)]]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5841957"/>
                <a:ext cx="4154702" cy="338554"/>
              </a:xfrm>
              <a:prstGeom prst="rect">
                <a:avLst/>
              </a:prstGeom>
              <a:blipFill rotWithShape="0">
                <a:blip r:embed="rId17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84757" y="5841957"/>
                <a:ext cx="2819400" cy="338554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y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z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⟼2]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7" y="5841957"/>
                <a:ext cx="2819400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5085"/>
                </a:stretch>
              </a:blip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08329" y="6172769"/>
                <a:ext cx="41547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29" y="6172769"/>
                <a:ext cx="4154702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20" grpId="0"/>
      <p:bldP spid="21" grpId="0"/>
      <p:bldP spid="23" grpId="0"/>
      <p:bldP spid="24" grpId="0"/>
      <p:bldP spid="25" grpId="0"/>
      <p:bldP spid="26" grpId="0"/>
      <p:bldP spid="5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these examples illustrate, the denotational semantics of while programs unambiguously associates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partial function from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each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happens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loop does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terminate?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meaning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= x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 x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loop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does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 terminate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any state is a partial function that is not defined on any state.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other words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any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= x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 x := x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defined.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Similarly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[[while x = 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 x := y]]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undefined otherwise.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denotational semantics is given by the association of a function with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each program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As many researchers in denotational semantics have observed,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mapping from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programs to functions must be written in some metalanguage. Because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lambda calculus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useful notation for functions, it is common to use some form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lambda calculus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a metalanguage. Thus, most denotational semantics actually have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two parts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translation of programs into a lambda calculus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semantic interpretation 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lambda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calculus expressions as mathematical objects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this reason,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denotational semantics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actually provides a general technique for translating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imperative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into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functional programs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4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Interpretation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Although the original goal of denotational semantics was to define the meanings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programs in a mathematical way, the techniques of denotational semantics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also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used to define useful “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nonstandard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semantics of programs.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useful kind of nonstandard semantics is called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abstract interpretation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abstract interpretation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programs are assigned meaning in some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simplified domain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instead of interpreting integer expressions as integers, integer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expressions could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interpreted elements of the finite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{0, 1, 2, 3, 4, 5, . . . , 100, &gt;100}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&gt;100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value used for expressions whose value might be greater than 100.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importance of using a finite set of values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 could iterate over all possible states. This is important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calculating properties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programs that hold in all states and also for calculating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semantics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loops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an example, suppose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build a program analysis tool that checks programs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make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sure that every variable is initialized before it is used. The basis for this kind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program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 can be described by denotational semantics, in which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meaning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expression is an element of a finite set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495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Interpretation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Because the halting problem is unsolvable, program analysis algorithms are usually designed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be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conservative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Conservative means that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algorithm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will output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correct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 if the program is correct, but may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sometimes output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error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even if there is no error in the program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cannot expect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computable analysis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decide correctly whether a program will ever access a variable before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describe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initialize-before-use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analysis by using an abstract representation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machine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states that keep track only of whether a variable has been initialized 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not. More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precisely, a state will either be a special error state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error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or a function from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names to the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16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𝑖𝑛𝑖𝑡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𝑢𝑛𝑖𝑛𝑖𝑡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two values, one representing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any value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initialized variable and the other an uninitialized one. The set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mathematical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abstractions of machine states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𝐒𝐭𝐚𝐭𝐞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∪ 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𝐕𝐚𝐫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𝑢𝑛𝑖𝑛𝑖𝑡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usual, the meaning of a program will be a function from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set of states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itself.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us assume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𝑒𝑟𝑟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e contains any variable y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16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𝑢𝑛𝑖𝑛𝑖𝑡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8432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6602" y="4572000"/>
            <a:ext cx="5107135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2667000"/>
            <a:ext cx="439674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Interpretation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semantics of programs is given by a set of clauses, one for each program form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usual.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any program P, we 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error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error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semantic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clause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assignment in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error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written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:= e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x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𝑖𝑛𝑖𝑡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𝐸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[[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e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]](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)=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𝑂𝑘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error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        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otherwise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state that maps any variable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𝑢𝑛𝑖𝑛𝑖𝑡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Then,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:= 0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𝑖𝑛𝑖𝑡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clauses for sequences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; P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essentially straightforward.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error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error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                   </m:t>
                              </m:r>
                            </m:e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[[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]]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s</m:t>
                                  </m:r>
                                </m:e>
                              </m:d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error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[[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]]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[[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]](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))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otherwise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clause for conditional is more complicated because our analysis tool is not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going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try to evaluate a Boolean expression. Instead, we treat conditional as if it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were possible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execute either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branch (this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conservative part of the analysis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Therefore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change a variable to initialized only if it is initialized in both branches.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055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2743200"/>
            <a:ext cx="7010400" cy="129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Interpretation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states different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error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state such that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𝑖𝑛𝑖𝑡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       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)=</m:t>
                                </m:r>
                                <m:r>
                                  <a:rPr lang="en-US" sz="1600" i="1" dirty="0" err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𝑖𝑛𝑖𝑡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𝑢𝑛𝑖𝑛𝑖𝑡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600" i="1" dirty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otherwise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the meaning of a conditional statement by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e then 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else P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error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0" i="0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                                  </m:t>
                                  </m:r>
                                </m:e>
                                <m:e/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0" i="0" dirty="0" smtClean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                                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[[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e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]]</m:t>
                                  </m:r>
                                  <m:d>
                                    <m:d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err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or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𝐶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[[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aseline="-250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]](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error</m:t>
                                  </m:r>
                                </m:e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𝐶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[[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aseline="-250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]](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error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[[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]]</m:t>
                              </m:r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⊕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[[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1600" baseline="-250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]](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otherwise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state that maps any variable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𝑢𝑛𝑖𝑛𝑖𝑡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Then,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</a:p>
              <a:p>
                <a:pPr marL="82296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0=1 then x := 0 else x := 1; y :=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𝑖𝑛𝑖𝑡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only x is initialized in both branches of the conditional.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Give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clause for while e do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 as an exercise.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7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93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Concepts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Programming Languages by John C. Mitchell (Chapter 4)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Please see Assignment 2 at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http://courses.aut.ac.ir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operational semantics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a programming language is usually given as an inductive definition of a relation on the states of an abstract machine.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simple languages, a state may be a term (an expression) and the relation on states may be an evaluation relation (reduction) defining how a term is evaluated in one step of computation.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approach to formalizing the semantics of a programming language, which is the topic of this session, is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Compared to the operational semantics, denotational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semantics takes a more abstract view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meaning. Instead of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sequence of machine states, the meaning of a term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program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taken to be some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mathematical object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such as a number or a function.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denotational semantics for a language consists of finding a collection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semantic domains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then defining an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interpretation function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mapping terms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programs into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elements of these domains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also introduce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interpretation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its application to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of programs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58738" indent="0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phrase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denotational semantics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refers to a specific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style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mathematical semantics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term denotational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suggests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a meaning 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denotation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associated with each program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phrase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(expression, statement, declaration, etc.).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denotation of a program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mathematical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typically a function, as opposed to an algorithm or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sequence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instructions to execute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denotational semantics, the meaning of a simple program like</a:t>
            </a:r>
          </a:p>
          <a:p>
            <a:pPr marL="82296" indent="0" algn="just"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mathematical function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set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itself,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which a state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mathematical function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representing the values in memory at some point in the execution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8738" indent="0">
              <a:spcBef>
                <a:spcPts val="0"/>
              </a:spcBef>
              <a:buClrTx/>
              <a:buSzPct val="1000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1435607" y="1981200"/>
            <a:ext cx="5730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approach was developed in the late 1960s and early 1970s, following the pioneering work of Christopher Strachey and Dana Scott at Oxford University.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97" y="2057400"/>
            <a:ext cx="594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586383" cy="76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11617" y="2944272"/>
                <a:ext cx="2704759" cy="184665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meaning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this program will be a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(partial) function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maps any state in which the value of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some nonnegative integer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the state in which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14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sum of all numbers up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all other locations in memory are left unchanged.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617" y="2944272"/>
                <a:ext cx="2704759" cy="1846659"/>
              </a:xfrm>
              <a:prstGeom prst="rect">
                <a:avLst/>
              </a:prstGeom>
              <a:blipFill rotWithShape="0">
                <a:blip r:embed="rId7"/>
                <a:stretch>
                  <a:fillRect l="-676" t="-660" r="-676" b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205127" y="4786818"/>
            <a:ext cx="40823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x := 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 := 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x &lt;= z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 := y + x; x := x+1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Associating mathematical functions with programs is good for some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purposes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so good for others. In many situations, we consider a program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correct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get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correct output for any possible input. This form of correctness depends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 only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denotational semantics of a program, the mathematical function from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input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associated with the program.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if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verify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the denotational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semantics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preceding program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mathematical function that returns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sum of all the nonnegative integers up to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proved that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program is correct.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disadvantages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denotational semantics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that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standard denotational semantics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not tell us anything about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running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 or storage requirements of a program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sometimes an advantage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disguise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because, by ignoring these issues, we can sometimes reason more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effectively about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correctness of programs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Forms of denotational semantics are commonly used for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reasoning about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 optimization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static analysis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methods.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are interested in analyzing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running time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operational semantics might be more useful, or we could use more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detailed denotational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semantics that also involves functions representing time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bounds.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611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important principle of denotational semantics is that the meaning of a program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from its text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compositionally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This means that the meaning of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 must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defined from the meanings of its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parts.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example,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a program such 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must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explained with only the denotations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importance of compositionality, which may seem rather subtle at first,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if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program pieces have the same denotation, then either may safely be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substituted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other in any program. More specifically,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same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denotations 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respectively, then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else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must have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denotation as “if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else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study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programming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language, we need to distinguish the programming language we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study from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language we use to describe this language and its meaning. The language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study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traditionally called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object language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this is the object of our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attention, whereas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 language is called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metalanguage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because it transcends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object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language in some way</a:t>
                </a:r>
                <a:r>
                  <a:rPr lang="en-US" sz="1600" dirty="0" smtClean="0"/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the mathematical interpretation of a simple algebraic expression such as  3 + 6 − 4 that might appear in a program written in C, Java, or ML, is the number obtained by doing the addition and subtraction, namely 5.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5"/>
                <a:stretch>
                  <a:fillRect t="-353" r="-40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5807" y="4206778"/>
            <a:ext cx="7626096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178419" y="4130459"/>
            <a:ext cx="5957594" cy="1600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Here, the symbols in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expression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+ 6 − 4 are in our object language, whereas the number 5 is meant to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in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our metalanguage.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may use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 outlined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number, such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to mean “the mathematical entity called the natural number 1.” Then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say that the meaning of the object language expression 3 + 6 − 4 is the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natural number </a:t>
            </a:r>
            <a:r>
              <a:rPr 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In this sentence, the symbol </a:t>
            </a:r>
            <a:r>
              <a:rPr 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is a symbol of the metalanguage,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whereas the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expression 3 + 6 − 4 is written with symbols of the object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language.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an example, we give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of binary expressions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 following is the grammar for binary expressions.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   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::= n |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 + 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 - 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   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::= b |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nb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   b ::=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 | 1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give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meaning of an expression as a function of its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 tree. More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specifically, we define a function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parse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trees to natural numbers, defining the function on a compound expression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referring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its value on simpler expressions.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write [[e]] for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parse tree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e. For example, by [[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]],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mean the following parse tree.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we may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 the meaning E[[e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]], a shorthand for E([[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]]),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 expression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			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43" name="Group 42"/>
          <p:cNvGrpSpPr/>
          <p:nvPr/>
        </p:nvGrpSpPr>
        <p:grpSpPr>
          <a:xfrm>
            <a:off x="4213762" y="3733801"/>
            <a:ext cx="1806037" cy="1130071"/>
            <a:chOff x="4213762" y="3733801"/>
            <a:chExt cx="1806037" cy="113007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082433" y="4002199"/>
              <a:ext cx="0" cy="557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534488" y="4002199"/>
              <a:ext cx="438308" cy="523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14109" y="4002199"/>
              <a:ext cx="354680" cy="523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62189" y="3733801"/>
              <a:ext cx="27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13762" y="4513695"/>
                  <a:ext cx="675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[[</m:t>
                      </m:r>
                    </m:oMath>
                  </a14:m>
                  <a:r>
                    <a:rPr lang="en-US" sz="16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e</a:t>
                  </a:r>
                  <a:r>
                    <a:rPr lang="en-US" sz="1600" baseline="-25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]]</m:t>
                      </m:r>
                    </m:oMath>
                  </a14:m>
                  <a:endParaRPr 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762" y="4513695"/>
                  <a:ext cx="67542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4953198" y="4525318"/>
              <a:ext cx="27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32676" y="4504092"/>
                  <a:ext cx="6871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[[</m:t>
                      </m:r>
                    </m:oMath>
                  </a14:m>
                  <a:r>
                    <a:rPr lang="en-US" sz="16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e</a:t>
                  </a:r>
                  <a:r>
                    <a:rPr lang="en-US" sz="1600" baseline="-25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]]</m:t>
                      </m:r>
                    </m:oMath>
                  </a14:m>
                  <a:endParaRPr 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676" y="4504092"/>
                  <a:ext cx="687123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7600" y="5207676"/>
                <a:ext cx="2878937" cy="1323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nb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]]=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endParaRPr lang="pt-B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 e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]] </a:t>
                </a:r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–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07676"/>
                <a:ext cx="2878937" cy="1323439"/>
              </a:xfrm>
              <a:prstGeom prst="rect">
                <a:avLst/>
              </a:prstGeom>
              <a:blipFill rotWithShape="0">
                <a:blip r:embed="rId6"/>
                <a:stretch>
                  <a:fillRect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4552023" y="5249445"/>
            <a:ext cx="228600" cy="228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51475" y="5516145"/>
            <a:ext cx="228600" cy="228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02191" y="5779698"/>
            <a:ext cx="593896" cy="228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2677" y="5996937"/>
            <a:ext cx="196689" cy="228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51895" y="6268940"/>
            <a:ext cx="194734" cy="213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4" idx="6"/>
            <a:endCxn id="68" idx="1"/>
          </p:cNvCxnSpPr>
          <p:nvPr/>
        </p:nvCxnSpPr>
        <p:spPr>
          <a:xfrm>
            <a:off x="4780623" y="5363745"/>
            <a:ext cx="2803897" cy="3855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6"/>
            <a:endCxn id="68" idx="1"/>
          </p:cNvCxnSpPr>
          <p:nvPr/>
        </p:nvCxnSpPr>
        <p:spPr>
          <a:xfrm>
            <a:off x="4780075" y="5630445"/>
            <a:ext cx="2804445" cy="11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6"/>
            <a:endCxn id="68" idx="1"/>
          </p:cNvCxnSpPr>
          <p:nvPr/>
        </p:nvCxnSpPr>
        <p:spPr>
          <a:xfrm flipV="1">
            <a:off x="5796087" y="5749266"/>
            <a:ext cx="1788433" cy="14473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68" idx="1"/>
          </p:cNvCxnSpPr>
          <p:nvPr/>
        </p:nvCxnSpPr>
        <p:spPr>
          <a:xfrm flipV="1">
            <a:off x="5810597" y="5749266"/>
            <a:ext cx="1773923" cy="38124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6"/>
            <a:endCxn id="68" idx="1"/>
          </p:cNvCxnSpPr>
          <p:nvPr/>
        </p:nvCxnSpPr>
        <p:spPr>
          <a:xfrm flipV="1">
            <a:off x="5746629" y="5749266"/>
            <a:ext cx="1837891" cy="6266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584520" y="5456878"/>
            <a:ext cx="1363161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symbols of metalanguage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example,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we consider a language of expressions with variables.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pt-BR" sz="1600" dirty="0" smtClean="0"/>
              <a:t>		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::= v | n |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 + e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 - 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::= d |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::= 0 | 1 | 2 | 3 | 4 | 5 | 6 | 7 | 8 | 9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v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::= x | y | z |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. . 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1600200"/>
                <a:ext cx="19049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[[010 + 1010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]]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00200"/>
                <a:ext cx="1904999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89888" y="1921764"/>
                <a:ext cx="4025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01]]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+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[[0]])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[[101]]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∗ 2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[[0])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88" y="1921764"/>
                <a:ext cx="4025312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r="-1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89888" y="2260318"/>
                <a:ext cx="3491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01]]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+ 0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[[101]]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∗ 2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+ 0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88" y="2260318"/>
                <a:ext cx="3491911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89887" y="2607282"/>
                <a:ext cx="4482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0]]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+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[[1]])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[[10]]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[[1]])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87" y="2607282"/>
                <a:ext cx="4482513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89887" y="2954246"/>
                <a:ext cx="3912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0]]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+ 1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∗ 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[[10]]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87" y="2954246"/>
                <a:ext cx="39127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89887" y="3301210"/>
                <a:ext cx="4482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(</a:t>
                </a:r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+ 1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[[1]]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2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[[0]]</a:t>
                </a:r>
                <a:r>
                  <a:rPr lang="pt-B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∗ 2 </a:t>
                </a:r>
                <a:r>
                  <a:rPr lang="pt-BR" sz="1600" b="1" dirty="0" smtClean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pt-BR" sz="1600" b="1" dirty="0">
                    <a:ln w="10160">
                      <a:solidFill>
                        <a:prstClr val="black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∗ 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87" y="3301210"/>
                <a:ext cx="4482513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289886" y="3639764"/>
            <a:ext cx="391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∗ 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((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∗ 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+ 0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∗ 2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∗ 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89885" y="3961328"/>
            <a:ext cx="391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 ∗ 2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BR" sz="1600" b="1" dirty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∗ 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9885" y="4280041"/>
            <a:ext cx="391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+ 10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9885" y="4598754"/>
            <a:ext cx="391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b="1" dirty="0" smtClean="0">
                <a:ln w="1016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289885" y="1600200"/>
                <a:ext cx="2348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[[010]]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[[1010]]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85" y="1600200"/>
                <a:ext cx="2348326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65063" y="0"/>
                <a:ext cx="2878937" cy="1323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nb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endParaRPr lang="pt-B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 e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]]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]] </a:t>
                </a:r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–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63" y="0"/>
                <a:ext cx="2878937" cy="1323439"/>
              </a:xfrm>
              <a:prstGeom prst="rect">
                <a:avLst/>
              </a:prstGeom>
              <a:blipFill rotWithShape="0">
                <a:blip r:embed="rId11"/>
                <a:stretch>
                  <a:fillRect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2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value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a variable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depends 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state of the machine. We model the state of the machine by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from variables to numbers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value of expression e in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value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an expression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state is defined 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follows: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syntax and semantics of Boolean expressions can be defined similarly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state mapping the variables x and y to the numbers 5 and 3, respectively. Then,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pt-BR" sz="1600" dirty="0" smtClean="0"/>
                  <a:t>		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11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2" name="TextBox 41"/>
          <p:cNvSpPr txBox="1"/>
          <p:nvPr/>
        </p:nvSpPr>
        <p:spPr>
          <a:xfrm>
            <a:off x="6324600" y="0"/>
            <a:ext cx="2819400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pt-BR" sz="1300" dirty="0">
                <a:latin typeface="Calibri" panose="020F0502020204030204" pitchFamily="34" charset="0"/>
                <a:cs typeface="Calibri" panose="020F0502020204030204" pitchFamily="34" charset="0"/>
              </a:rPr>
              <a:t>e ::= v | n | e + e | e - e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::= d |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::= 0 | 1 | 2 | 3 | 4 | 5 | 6 | 7 | 8 | 9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::= x | y | z |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  <a:r>
              <a:rPr lang="en-US" sz="13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3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2215" y="2157075"/>
                <a:ext cx="3657600" cy="20621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nd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10 +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pt-B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pt-BR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pt-B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+ e</a:t>
                </a:r>
                <a:r>
                  <a:rPr lang="pt-BR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pt-BR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pt-BR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pt-B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pt-BR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pt-B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− 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pt-BR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pt-BR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−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pt-BR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15" y="2157075"/>
                <a:ext cx="3657600" cy="2062103"/>
              </a:xfrm>
              <a:prstGeom prst="rect">
                <a:avLst/>
              </a:prstGeom>
              <a:blipFill rotWithShape="0">
                <a:blip r:embed="rId14"/>
                <a:stretch>
                  <a:fillRect t="-888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90800" y="5099315"/>
                <a:ext cx="17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+ 23 - y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099315"/>
                <a:ext cx="1735161" cy="338554"/>
              </a:xfrm>
              <a:prstGeom prst="rect">
                <a:avLst/>
              </a:prstGeom>
              <a:blipFill rotWithShape="0">
                <a:blip r:embed="rId1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79585" y="5385378"/>
                <a:ext cx="3912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23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  <m:r>
                      <a:rPr lang="pt-BR" sz="1600" b="1" i="1" dirty="0" smtClean="0">
                        <a:ln w="10160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pt-BR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85" y="5385378"/>
                <a:ext cx="3912777" cy="338554"/>
              </a:xfrm>
              <a:prstGeom prst="rect">
                <a:avLst/>
              </a:prstGeom>
              <a:blipFill rotWithShape="0">
                <a:blip r:embed="rId1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79585" y="5661336"/>
                <a:ext cx="37548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</m:oMath>
                </a14:m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∗ 10 +</a:t>
                </a:r>
                <a:r>
                  <a:rPr lang="pt-BR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)))</m:t>
                    </m:r>
                  </m:oMath>
                </a14:m>
                <a:r>
                  <a:rPr lang="pt-BR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85" y="5661336"/>
                <a:ext cx="3754846" cy="338554"/>
              </a:xfrm>
              <a:prstGeom prst="rect">
                <a:avLst/>
              </a:prstGeom>
              <a:blipFill rotWithShape="0"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85509" y="5929432"/>
                <a:ext cx="2198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</m:oMath>
                </a14:m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</m:oMath>
                </a14:m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pt-BR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∗ 10 + </a:t>
                </a:r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 smtClean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dirty="0">
                  <a:ln w="10160">
                    <a:solidFill>
                      <a:schemeClr val="tx1"/>
                    </a:solidFill>
                    <a:prstDash val="solid"/>
                  </a:ln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509" y="5929432"/>
                <a:ext cx="2198277" cy="338554"/>
              </a:xfrm>
              <a:prstGeom prst="rect">
                <a:avLst/>
              </a:prstGeom>
              <a:blipFill rotWithShape="0"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83364" y="5099315"/>
                <a:ext cx="35953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+ 23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t-BR" sz="16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[[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]](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64" y="5099315"/>
                <a:ext cx="3595395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079585" y="6203216"/>
            <a:ext cx="76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en-US" sz="1600" dirty="0">
              <a:ln w="10160">
                <a:solidFill>
                  <a:schemeClr val="tx1"/>
                </a:solidFill>
                <a:prstDash val="solid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7187" y="2476598"/>
                <a:ext cx="3039056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interpretation function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indeed a function from the set </a:t>
                </a:r>
                <a14:m>
                  <m:oMath xmlns:m="http://schemas.openxmlformats.org/officeDocument/2006/math">
                    <m:r>
                      <a:rPr lang="en-US" sz="14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𝐏𝐚𝐫𝐬𝐞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parse trees of expressions to the set of functions from the set </a:t>
                </a:r>
                <a14:m>
                  <m:oMath xmlns:m="http://schemas.openxmlformats.org/officeDocument/2006/math">
                    <m:r>
                      <a:rPr lang="en-US" sz="14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states to the set </a:t>
                </a:r>
                <a14:m>
                  <m:oMath xmlns:m="http://schemas.openxmlformats.org/officeDocument/2006/math">
                    <m:r>
                      <a:rPr lang="en-US" sz="14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𝐈𝐧𝐭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integers. That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𝐏𝐚𝐫𝐬𝐞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⟶(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𝐒𝐭𝐚𝐭𝐞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187" y="2476598"/>
                <a:ext cx="3039056" cy="1384995"/>
              </a:xfrm>
              <a:prstGeom prst="rect">
                <a:avLst/>
              </a:prstGeom>
              <a:blipFill rotWithShape="0">
                <a:blip r:embed="rId20"/>
                <a:stretch>
                  <a:fillRect l="-601" t="-441" r="-401" b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5584806" y="3188127"/>
            <a:ext cx="322381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6" grpId="0" animBg="1"/>
      <p:bldP spid="28" grpId="0"/>
      <p:bldP spid="29" grpId="0"/>
      <p:bldP spid="30" grpId="0"/>
      <p:bldP spid="31" grpId="0"/>
      <p:bldP spid="32" grpId="0"/>
      <p:bldP spid="33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language of while programs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may be defined over any class of value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expressions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Boolean expressions. Without specifying any particular basic expressions,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may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summarize the structure of while programs by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grammar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assume that 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the appropriate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assigned the value of e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assignment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:= 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that the test e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type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bool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if-then-else and while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statements. 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simple example: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:= 0;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:= 0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while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&lt;=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do (y :=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+ 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x := x+1)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may think of this program as having input z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output 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meaning of a program is a function from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each variable is given a different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location in memory. With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simplification in mind,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from the set of variables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𝐕𝐚𝐫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set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𝐕𝐚𝐥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values. That is, any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𝐕𝐚𝐫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𝐕𝐚𝐥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denotational semantics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while programs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given by the definition of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𝐏𝐚𝐫𝐬𝐞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⟶(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parsed programs to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commands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where a command is a function from </a:t>
                </a:r>
                <a14:m>
                  <m:oMath xmlns:m="http://schemas.openxmlformats.org/officeDocument/2006/math">
                    <m:r>
                      <a:rPr lang="en-US" sz="1600" b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𝐒𝐭𝐚𝐭𝐞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Unlike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themselves, which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total functions,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may be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function. The reason we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need partial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 is that a program might not terminate on an initial state.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pt-BR" sz="1600" dirty="0" smtClean="0"/>
                  <a:t>		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969409" y="2128149"/>
            <a:ext cx="426720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::= x := e | P; P | if e then P else P | while e do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14217</TotalTime>
  <Words>3072</Words>
  <Application>Microsoft Office PowerPoint</Application>
  <PresentationFormat>On-screen Show (4:3)</PresentationFormat>
  <Paragraphs>303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Bookman Old Style</vt:lpstr>
      <vt:lpstr>Calibri</vt:lpstr>
      <vt:lpstr>Cambria Math</vt:lpstr>
      <vt:lpstr>Courier New</vt:lpstr>
      <vt:lpstr>Gill Sans MT</vt:lpstr>
      <vt:lpstr>Verdana</vt:lpstr>
      <vt:lpstr>Wingdings 2</vt:lpstr>
      <vt:lpstr>Solstice</vt:lpstr>
      <vt:lpstr>Mehran S. Fallah    May 2020 </vt:lpstr>
      <vt:lpstr>Introduction</vt:lpstr>
      <vt:lpstr>Denotational Semantics</vt:lpstr>
      <vt:lpstr>Denotational Semantics (Ctd.)</vt:lpstr>
      <vt:lpstr>Denotational Semantics (Ctd.)</vt:lpstr>
      <vt:lpstr>Denotational Semantics (Ctd.)</vt:lpstr>
      <vt:lpstr>Denotational Semantics (Ctd.)</vt:lpstr>
      <vt:lpstr>Denotational Semantics (Ctd.)</vt:lpstr>
      <vt:lpstr>Denotational Semantics (Ctd.)</vt:lpstr>
      <vt:lpstr>Denotational Semantics (Ctd.)</vt:lpstr>
      <vt:lpstr>Denotational Semantics (Ctd.)</vt:lpstr>
      <vt:lpstr>Denotational Semantics (Ctd.)</vt:lpstr>
      <vt:lpstr>Abstract Interpretation</vt:lpstr>
      <vt:lpstr>Abstract Interpretation (ctd.)</vt:lpstr>
      <vt:lpstr>Abstract Interpretation (ctd.)</vt:lpstr>
      <vt:lpstr>Abstract Interpretation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1003</cp:revision>
  <dcterms:created xsi:type="dcterms:W3CDTF">2009-10-14T10:18:00Z</dcterms:created>
  <dcterms:modified xsi:type="dcterms:W3CDTF">2021-11-02T11:37:41Z</dcterms:modified>
</cp:coreProperties>
</file>