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7"/>
  </p:notesMasterIdLst>
  <p:handoutMasterIdLst>
    <p:handoutMasterId r:id="rId18"/>
  </p:handoutMasterIdLst>
  <p:sldIdLst>
    <p:sldId id="358" r:id="rId2"/>
    <p:sldId id="445" r:id="rId3"/>
    <p:sldId id="471" r:id="rId4"/>
    <p:sldId id="472" r:id="rId5"/>
    <p:sldId id="473" r:id="rId6"/>
    <p:sldId id="474" r:id="rId7"/>
    <p:sldId id="475" r:id="rId8"/>
    <p:sldId id="476" r:id="rId9"/>
    <p:sldId id="479" r:id="rId10"/>
    <p:sldId id="477" r:id="rId11"/>
    <p:sldId id="480" r:id="rId12"/>
    <p:sldId id="481" r:id="rId13"/>
    <p:sldId id="482" r:id="rId14"/>
    <p:sldId id="483" r:id="rId15"/>
    <p:sldId id="366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68D2"/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113" d="100"/>
          <a:sy n="113" d="100"/>
        </p:scale>
        <p:origin x="133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7600-342F-4A05-B1DA-A2CFDE05C23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913C-5176-47BF-ACFF-41359630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69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1F15-962A-423B-BF42-D19883161FC9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E697-6CFA-4DFB-BE6E-54ABCDE3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7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IPM Summer School on Game Theory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0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02B-2491-4A45-B378-7B685E14A98C}" type="datetime1">
              <a:rPr lang="en-US" smtClean="0"/>
              <a:t>11/17/2020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2DA-2D2C-4B22-A4B4-CB5359199DA5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8BE-AE0D-422E-9DCD-024AE190B2D7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4E29-49E9-4C70-9C09-164BE78CD915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7C0-76EC-4D09-8798-FA46F3055793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40FB-883D-4904-9D34-8B8694DA069E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A348-4EFD-4E95-8976-9CB8F8D1AEA0}" type="datetime1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B56-9DBE-4C9D-9A05-044AD65C7E6D}" type="datetime1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169-CF3F-432C-B237-79429B82F60D}" type="datetime1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C246-E0D9-4127-BD6C-454D68478B5B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BA-DB7C-4E9D-B47D-CDFFDAF63582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C6C57A-B7AD-4E86-B60B-E38E61EF6096}" type="datetime1">
              <a:rPr lang="en-US" smtClean="0"/>
              <a:t>11/17/2020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8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0.png"/><Relationship Id="rId15" Type="http://schemas.openxmlformats.org/officeDocument/2006/relationships/image" Target="../media/image8.jpg"/><Relationship Id="rId10" Type="http://schemas.openxmlformats.org/officeDocument/2006/relationships/image" Target="../media/image69.png"/><Relationship Id="rId14" Type="http://schemas.openxmlformats.org/officeDocument/2006/relationships/image" Target="../media/image4.png"/><Relationship Id="rId9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3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5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67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4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.png"/><Relationship Id="rId7" Type="http://schemas.openxmlformats.org/officeDocument/2006/relationships/image" Target="../media/image8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4.png"/><Relationship Id="rId9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3.png"/><Relationship Id="rId7" Type="http://schemas.openxmlformats.org/officeDocument/2006/relationships/image" Target="../media/image9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8.png"/><Relationship Id="rId4" Type="http://schemas.openxmlformats.org/officeDocument/2006/relationships/image" Target="../media/image4.png"/><Relationship Id="rId9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3.png"/><Relationship Id="rId7" Type="http://schemas.openxmlformats.org/officeDocument/2006/relationships/image" Target="../media/image9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4.png"/><Relationship Id="rId9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3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20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8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0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.pn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6553200" cy="3429000"/>
          </a:xfrm>
        </p:spPr>
        <p:txBody>
          <a:bodyPr>
            <a:normAutofit/>
          </a:bodyPr>
          <a:lstStyle/>
          <a:p>
            <a:pPr algn="ctr"/>
            <a:r>
              <a:rPr lang="en-US" sz="2400" err="1" smtClean="0"/>
              <a:t>Mehran</a:t>
            </a:r>
            <a:r>
              <a:rPr lang="en-US" sz="2400" smtClean="0"/>
              <a:t> S. </a:t>
            </a:r>
            <a:r>
              <a:rPr lang="en-US" sz="2400" err="1" smtClean="0"/>
              <a:t>Fallah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May 2020</a:t>
            </a:r>
            <a:br>
              <a:rPr lang="en-US" sz="2400" smtClean="0"/>
            </a:br>
            <a:endParaRPr lang="en-US" sz="240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8458200" cy="2286000"/>
          </a:xfrm>
        </p:spPr>
        <p:txBody>
          <a:bodyPr>
            <a:noAutofit/>
          </a:bodyPr>
          <a:lstStyle/>
          <a:p>
            <a:pPr algn="ctr"/>
            <a:r>
              <a:rPr lang="en-US" sz="2400" smtClean="0"/>
              <a:t>Programming Languages</a:t>
            </a:r>
          </a:p>
          <a:p>
            <a:pPr algn="ctr"/>
            <a:r>
              <a:rPr lang="en-US" sz="2400" smtClean="0"/>
              <a:t>Session VI</a:t>
            </a:r>
          </a:p>
          <a:p>
            <a:pPr algn="ctr"/>
            <a:endParaRPr lang="en-US" sz="3400"/>
          </a:p>
          <a:p>
            <a:pPr algn="ctr"/>
            <a:r>
              <a:rPr lang="en-US" sz="3400" smtClean="0"/>
              <a:t>The Lambda-Calculus</a:t>
            </a:r>
          </a:p>
        </p:txBody>
      </p:sp>
    </p:spTree>
    <p:extLst>
      <p:ext uri="{BB962C8B-B14F-4D97-AF65-F5344CB8AC3E}">
        <p14:creationId xmlns:p14="http://schemas.microsoft.com/office/powerpoint/2010/main" val="42862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Programming in the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3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-Calculus</a:t>
                </a:r>
                <a:endParaRPr lang="en-US" sz="3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-calculus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much more powerful than its tiny definition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might suggest.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what follows,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develop a number 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programming in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calculus. The examples are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 intended to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suggest that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-calculus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should be taken as 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full-fledged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programming language in its own right but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rather are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intended as exercises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develop a feel of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system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begin, observe that the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-calculus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provides no built-in support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multi-argument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functions.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Although this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would not be hard to add,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is even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easier to achieve the same effect using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higher-order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functions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s is a term involving two free variables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 and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 and that we want to write a function f that, for each pair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v,w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of arguments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yields the result of substituting v for x and w for y in s.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Instead of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writing 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x,y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). 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as we might in a richer programming language,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write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 =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y. 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apply f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its arguments one at a time, writing f v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w,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1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8" name="TextBox 7"/>
          <p:cNvSpPr txBox="1"/>
          <p:nvPr/>
        </p:nvSpPr>
        <p:spPr>
          <a:xfrm>
            <a:off x="2724852" y="5258431"/>
            <a:ext cx="721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v w</a:t>
            </a:r>
            <a:endParaRPr lang="en-US" sz="16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63319" y="5257800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19" y="5257800"/>
                <a:ext cx="365760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46768" y="5257800"/>
                <a:ext cx="1670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([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↦ 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v](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s)) w</a:t>
                </a:r>
                <a:endParaRPr lang="en-US" sz="16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768" y="5257800"/>
                <a:ext cx="1670329" cy="338554"/>
              </a:xfrm>
              <a:prstGeom prst="rect">
                <a:avLst/>
              </a:prstGeom>
              <a:blipFill rotWithShape="0">
                <a:blip r:embed="rId9"/>
                <a:stretch>
                  <a:fillRect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54752" y="526626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752" y="5266267"/>
                <a:ext cx="365760" cy="338554"/>
              </a:xfrm>
              <a:prstGeom prst="rect">
                <a:avLst/>
              </a:prstGeom>
              <a:blipFill rotWithShape="0">
                <a:blip r:embed="rId10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63032" y="5257800"/>
                <a:ext cx="17998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↦ 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w]([x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v]</a:t>
                </a:r>
                <a:r>
                  <a:rPr lang="en-US" sz="160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s)</a:t>
                </a:r>
                <a:endParaRPr lang="en-US" sz="16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32" y="5257800"/>
                <a:ext cx="1799853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43" y="5476984"/>
            <a:ext cx="744086" cy="9126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5804906"/>
            <a:ext cx="6504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This transformation of multi-argument functions into higher-order functions is called </a:t>
            </a:r>
            <a:r>
              <a:rPr lang="en-US" sz="1600" b="1" i="1">
                <a:latin typeface="Calibri" panose="020F0502020204030204" pitchFamily="34" charset="0"/>
                <a:cs typeface="Calibri" panose="020F0502020204030204" pitchFamily="34" charset="0"/>
              </a:rPr>
              <a:t>currying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in honor of </a:t>
            </a:r>
            <a:r>
              <a:rPr lang="en-US" sz="1600" b="1" i="1">
                <a:latin typeface="Calibri" panose="020F0502020204030204" pitchFamily="34" charset="0"/>
                <a:cs typeface="Calibri" panose="020F0502020204030204" pitchFamily="34" charset="0"/>
              </a:rPr>
              <a:t>Haskell Curry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, a contemporary of Church</a:t>
            </a:r>
            <a:r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3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1" grpId="0"/>
      <p:bldP spid="12" grpId="0"/>
      <p:bldP spid="14" grpId="0"/>
      <p:bldP spid="18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Programming in the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3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-Calculus (</a:t>
                </a:r>
                <a:r>
                  <a:rPr lang="en-US" sz="30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Ctd</a:t>
                </a:r>
                <a:r>
                  <a:rPr lang="en-US" sz="3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.)</a:t>
                </a: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Another language feature that can easily be encoded in the lambda-calculus is Boolean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values and conditionals. Define the terms tru and fls as follows: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terms tru and fls can be viewed as representing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Boolean values “true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 and “false,” in the sense that we can use these terms to perform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operation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testing the truth of a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Boolean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value. In particular, we can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 application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define a combinator test with the property that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“test b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w” reduces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v when b is tru and reduces to w when b is fls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24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fact,</a:t>
            </a:r>
          </a:p>
          <a:p>
            <a:pPr marL="82296" indent="0" algn="just">
              <a:spcBef>
                <a:spcPts val="12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Moreover, we can define Boolean operators like conjunction, disjunction, and negation: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92505" y="1905584"/>
                <a:ext cx="1524000" cy="58477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ctr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tru =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f. t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fls  =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t.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505" y="1905584"/>
                <a:ext cx="1524000" cy="584775"/>
              </a:xfrm>
              <a:prstGeom prst="rect">
                <a:avLst/>
              </a:prstGeom>
              <a:blipFill rotWithShape="0"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14800" y="3718904"/>
                <a:ext cx="2142401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test =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l.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m.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n. l m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718904"/>
                <a:ext cx="2142401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357" r="-28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400137" y="4246064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b v 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69547" y="4246064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547" y="4246064"/>
                <a:ext cx="381000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81400" y="4246064"/>
                <a:ext cx="22880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algn="just"/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l.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m.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n. l m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n)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 v w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246064"/>
                <a:ext cx="2288032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37397" y="4246064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397" y="4246064"/>
                <a:ext cx="381000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13550" y="4246064"/>
                <a:ext cx="22880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algn="just"/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m.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n) v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550" y="4246064"/>
                <a:ext cx="2288032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695449" y="4523572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49" y="4523572"/>
                <a:ext cx="381000" cy="33855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39452" y="4523572"/>
                <a:ext cx="1424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algn="just"/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 v n) w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452" y="4523572"/>
                <a:ext cx="1424777" cy="338554"/>
              </a:xfrm>
              <a:prstGeom prst="rect">
                <a:avLst/>
              </a:prstGeom>
              <a:blipFill rotWithShape="0"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126762" y="4523572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762" y="4523572"/>
                <a:ext cx="381000" cy="33855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389896" y="4523572"/>
            <a:ext cx="723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v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28535" y="486212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tru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 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18195" y="4862126"/>
                <a:ext cx="5105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95" y="4862126"/>
                <a:ext cx="510540" cy="3385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873795" y="4862126"/>
            <a:ext cx="903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algn="just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tru v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34095" y="4862126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095" y="4862126"/>
                <a:ext cx="381000" cy="3385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4896568" y="4862126"/>
            <a:ext cx="330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algn="just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4004" y="5272731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fls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 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23664" y="5272731"/>
                <a:ext cx="5105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664" y="5272731"/>
                <a:ext cx="510540" cy="33855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879264" y="5272731"/>
            <a:ext cx="903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algn="just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fls  v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39564" y="5272731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564" y="5272731"/>
                <a:ext cx="381000" cy="33855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4886361" y="5272731"/>
            <a:ext cx="351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algn="just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322338" y="6052165"/>
                <a:ext cx="1882819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 c fls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338" y="6052165"/>
                <a:ext cx="1882819" cy="338554"/>
              </a:xfrm>
              <a:prstGeom prst="rect">
                <a:avLst/>
              </a:prstGeom>
              <a:blipFill rotWithShape="0">
                <a:blip r:embed="rId1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71074" y="6052165"/>
                <a:ext cx="1786127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 tru c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074" y="6052165"/>
                <a:ext cx="1786127" cy="338554"/>
              </a:xfrm>
              <a:prstGeom prst="rect">
                <a:avLst/>
              </a:prstGeom>
              <a:blipFill rotWithShape="0">
                <a:blip r:embed="rId19"/>
                <a:stretch>
                  <a:fillRect t="-5455" r="-136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529533" y="6052165"/>
                <a:ext cx="1720726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neg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 fls tru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533" y="6052165"/>
                <a:ext cx="1720726" cy="338554"/>
              </a:xfrm>
              <a:prstGeom prst="rect">
                <a:avLst/>
              </a:prstGeom>
              <a:blipFill rotWithShape="0">
                <a:blip r:embed="rId20"/>
                <a:stretch>
                  <a:fillRect t="-5455" r="-1418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6651840" y="1905583"/>
            <a:ext cx="2133600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introduction (introductory forms)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9108" y="3593812"/>
            <a:ext cx="2133600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elimination (eliminatory forms)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endCxn id="13" idx="3"/>
          </p:cNvCxnSpPr>
          <p:nvPr/>
        </p:nvCxnSpPr>
        <p:spPr>
          <a:xfrm flipH="1">
            <a:off x="5916505" y="2197971"/>
            <a:ext cx="735335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257201" y="3886199"/>
            <a:ext cx="411907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140870" y="4175373"/>
            <a:ext cx="4557488" cy="188322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8" idx="0"/>
          </p:cNvCxnSpPr>
          <p:nvPr/>
        </p:nvCxnSpPr>
        <p:spPr>
          <a:xfrm flipH="1">
            <a:off x="5364138" y="4178585"/>
            <a:ext cx="2334220" cy="187358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9" idx="0"/>
          </p:cNvCxnSpPr>
          <p:nvPr/>
        </p:nvCxnSpPr>
        <p:spPr>
          <a:xfrm flipH="1">
            <a:off x="7389896" y="4181799"/>
            <a:ext cx="315105" cy="187036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25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6" grpId="0" animBg="1"/>
      <p:bldP spid="15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800" y="4275766"/>
            <a:ext cx="655320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Programming in the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3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-Calculus (</a:t>
                </a:r>
                <a:r>
                  <a:rPr lang="en-US" sz="30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Ctd</a:t>
                </a:r>
                <a:r>
                  <a:rPr lang="en-US" sz="3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.)</a:t>
                </a: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Booleans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we can encode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pairs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of values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“pair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w”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a function that, when applied to a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Boolean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value b,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applies b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v and w. By the definition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Booleans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this application yields v if b 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tru and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 if b is fls, so the first and second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projection functions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fst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snd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 implemented simply by supplying the appropriate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82296" indent="0" algn="just">
              <a:spcBef>
                <a:spcPts val="120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Representing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numbers by lambda-terms is only slightly more intricate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 what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have just seen. Define 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Church numerals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etc., as follows: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is, each number n is represented by a combinator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6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that takes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two arguments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s and z (for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successor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zero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applies s, n times, 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z.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Booleans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pairs, this encoding makes numbers into active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entities: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number n is represented by a function that does something 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94422" y="1643580"/>
                <a:ext cx="2062779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algn="just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pair =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US" sz="1600" dirty="0">
                    <a:solidFill>
                      <a:prstClr val="black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b 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422" y="1643580"/>
                <a:ext cx="2062779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359034" y="3085727"/>
                <a:ext cx="1537534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algn="just"/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fst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p. p tru</a:t>
                </a: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034" y="3085727"/>
                <a:ext cx="1537534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389546" y="3085727"/>
                <a:ext cx="1537534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algn="just"/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snd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p. p fls</a:t>
                </a: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546" y="3085727"/>
                <a:ext cx="1537534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4275766"/>
                <a:ext cx="17303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 (s z),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75766"/>
                <a:ext cx="1730339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761449" y="4277347"/>
                <a:ext cx="13909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z,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449" y="4277347"/>
                <a:ext cx="1390942" cy="338554"/>
              </a:xfrm>
              <a:prstGeom prst="rect">
                <a:avLst/>
              </a:prstGeom>
              <a:blipFill rotWithShape="0">
                <a:blip r:embed="rId9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152390" y="4275766"/>
                <a:ext cx="15738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z. s z,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90" y="4275766"/>
                <a:ext cx="1573855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234941" y="4275865"/>
                <a:ext cx="22771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 (s (s z)), …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941" y="4275865"/>
                <a:ext cx="2277199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49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/>
      <p:bldP spid="37" grpId="0" animBg="1"/>
      <p:bldP spid="40" grpId="0" animBg="1"/>
      <p:bldP spid="41" grpId="0" animBg="1"/>
      <p:bldP spid="5" grpId="0"/>
      <p:bldP spid="42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Programming in the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3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-Calculus (</a:t>
                </a:r>
                <a:r>
                  <a:rPr lang="en-US" sz="30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Ctd</a:t>
                </a:r>
                <a:r>
                  <a:rPr lang="en-US" sz="3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.)</a:t>
                </a: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can define the successor function on Church numerals as follows: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term scc is a combinator that takes a Church numeral n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returns another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Church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numeral. We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get the right number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applications of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 to z by first passing s and z as arguments to n, and then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explicitly applying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 one more time to the result.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Similarly, addition of Church numerals can be performed by a term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plus that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takes two Church numerals, m and n, as arguments, and yields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another Church.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example,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Applying “plus” to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just one argument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yields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function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that adds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whatever argument it is given. Passing this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 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first argument 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c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as the second argument means “apply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function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that adds n to its argument, iterated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times, to zero,” i.e., “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add together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 copies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n.”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94384" y="1616830"/>
                <a:ext cx="2282578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scc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z. s (n s z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384" y="1616830"/>
                <a:ext cx="2282578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750905" y="3581192"/>
                <a:ext cx="2990743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pl-PL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plus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l-PL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l-PL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l-PL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l-PL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z. m s (n s z</a:t>
                </a:r>
                <a:r>
                  <a:rPr lang="pl-PL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905" y="3581192"/>
                <a:ext cx="2990743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373411" y="4272725"/>
            <a:ext cx="1031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pl-PL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plus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en-US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88474" y="4272725"/>
                <a:ext cx="21738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l-PL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l-PL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z. 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l-PL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 (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pl-PL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 z)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74" y="4272725"/>
                <a:ext cx="2173820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57800" y="4272725"/>
                <a:ext cx="2534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l-PL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l-PL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z. 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l-PL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 </a:t>
                </a:r>
                <a:r>
                  <a:rPr lang="pl-PL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 (s (s z</a:t>
                </a:r>
                <a:r>
                  <a:rPr lang="pl-PL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272725"/>
                <a:ext cx="2534048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83200" y="4550233"/>
                <a:ext cx="27626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l-PL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l-PL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 ( </a:t>
                </a:r>
                <a:r>
                  <a:rPr lang="pl-PL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 </a:t>
                </a:r>
                <a:r>
                  <a:rPr lang="pl-PL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 (s (s z</a:t>
                </a:r>
                <a:r>
                  <a:rPr lang="pl-PL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)))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0" y="4550233"/>
                <a:ext cx="2762647" cy="338554"/>
              </a:xfrm>
              <a:prstGeom prst="rect">
                <a:avLst/>
              </a:prstGeom>
              <a:blipFill rotWithShape="0">
                <a:blip r:embed="rId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581976" y="4550233"/>
                <a:ext cx="7487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l-PL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976" y="4550233"/>
                <a:ext cx="748787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47626" y="6027518"/>
                <a:ext cx="2671148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times</a:t>
                </a:r>
                <a:r>
                  <a:rPr lang="pl-PL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l-PL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l-PL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l-PL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n. </a:t>
                </a:r>
                <a:r>
                  <a:rPr lang="pl-PL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(plus n) c</a:t>
                </a:r>
                <a:r>
                  <a:rPr lang="en-US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626" y="6027518"/>
                <a:ext cx="2671148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3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 animBg="1"/>
      <p:bldP spid="40" grpId="0" animBg="1"/>
      <p:bldP spid="15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7308870" y="4648539"/>
            <a:ext cx="340221" cy="304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Programming in the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3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-Calculus (</a:t>
                </a:r>
                <a:r>
                  <a:rPr lang="en-US" sz="30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Ctd</a:t>
                </a:r>
                <a:r>
                  <a:rPr lang="en-US" sz="3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.)</a:t>
                </a: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test whether a Church numeral is zero, we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may apply the following combinator to the numeral.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Surprisingly,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subtraction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using Church numerals is quite a bit more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difficult than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addition. It can be done using the following rather tricky “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predecessor function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,” which, given c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as argument, returns c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and, given c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returns c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implement subtraction, one may now propose the following combinator.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50225" y="1787203"/>
                <a:ext cx="2357441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algn="just"/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iszro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m. m 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fls)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tru</a:t>
                </a: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225" y="1787203"/>
                <a:ext cx="2357441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98900" y="5570545"/>
                <a:ext cx="2671148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pt-B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subtract </a:t>
                </a:r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m.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t-B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n. n prd m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900" y="5570545"/>
                <a:ext cx="2671148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333100" y="3135595"/>
            <a:ext cx="153981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zz = pair c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600" baseline="-25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524781" y="3514034"/>
                <a:ext cx="325855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ss =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p. pair (</a:t>
                </a:r>
                <a:r>
                  <a:rPr lang="fr-FR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snd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p) (plus </a:t>
                </a:r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fr-FR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fr-FR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snd</a:t>
                </a:r>
                <a:r>
                  <a:rPr lang="fr-F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</a:t>
                </a:r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</a:t>
                </a:r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781" y="3514034"/>
                <a:ext cx="3258559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00599" y="3892473"/>
                <a:ext cx="2071663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prd =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m. </a:t>
                </a:r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fst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(m </a:t>
                </a:r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zz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99" y="3892473"/>
                <a:ext cx="2071663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r="-588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192868" y="4618235"/>
            <a:ext cx="838199" cy="3385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39534" y="4787512"/>
            <a:ext cx="457200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9801" y="4618235"/>
            <a:ext cx="838199" cy="3385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318000" y="4787512"/>
            <a:ext cx="457200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58267" y="4618235"/>
            <a:ext cx="838199" cy="3385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8731" y="4784062"/>
            <a:ext cx="457200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86600" y="4614785"/>
            <a:ext cx="1001270" cy="3385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m-1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596466" y="4797545"/>
            <a:ext cx="457200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36733" y="4614785"/>
                <a:ext cx="6096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 ⋅ ⋅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33" y="4614785"/>
                <a:ext cx="609600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064934" y="445899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60501" y="445899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1930" y="444211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65467" y="445899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7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uiExpand="1" build="p"/>
      <p:bldP spid="3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9" grpId="0" animBg="1"/>
      <p:bldP spid="31" grpId="0"/>
      <p:bldP spid="8" grpId="0"/>
      <p:bldP spid="32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304800"/>
            <a:ext cx="7498080" cy="4800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and Programming Languages by Benjamin Pierce (Chapter 5)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the mid 1960s, Peter Landin observed that a complex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programming language can be understood by formulating it as a tiny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core calculus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capturing the language’s essential mechanisms, together with a collection of convenient derived forms whose behavior is understood by translating them into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core.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core language used by Landin was the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lambda-calculus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</m:oMath>
                </a14:m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-calculus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,) a formal system invented in the 1920s by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Alonzo Church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in which any computation is reduced to the basic operations of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definition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application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Following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Landin’s insight, as well as the pioneering work of John McCarthy 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Lisp,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lambda-calculus has seen widespread use in the specification of programming language features, in language design and implementation, and in the study of type systems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this session, we introduce the untyped, or pure,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lambda-calculus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</m:oMath>
                </a14:m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-calculus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and some of its basic properties.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26" y="3505200"/>
            <a:ext cx="2680054" cy="1262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440" y="3505200"/>
            <a:ext cx="874167" cy="1262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05200"/>
            <a:ext cx="2805840" cy="12723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25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Introduction (</a:t>
            </a:r>
            <a:r>
              <a:rPr lang="en-US" sz="300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15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lambda-calculus is a core calculus for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functional programming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It is just one of a large number of core calculi that have been used for similar purposes. The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pi-calculus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Milner, </a:t>
                </a:r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Parrow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  Walker has become a popular core language for defining the semantics of message-based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concurrent languages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while </a:t>
                </a:r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Abadi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Cardelli’s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object calculus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distills the core features of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object-oriented languages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5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lambda-calculus can be enriched in a variety of ways. First, it is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often convenient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add special concrete syntax for features like numbers,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tuples, records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etc., whose behavior can already be simulated in the core language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5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More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interestingly, we can add more complex features such as mutable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reference cells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 nonlocal exception handling, which can be modeled in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core language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only by using rather heavy translations. Such extensions lead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eventually to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languages such as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ML, Haskell, or Scheme. </a:t>
                </a:r>
              </a:p>
              <a:p>
                <a:pPr marL="82296" indent="0" algn="just">
                  <a:spcBef>
                    <a:spcPts val="15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Extensions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the core language often involve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extensions to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type system as well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5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shall see how one can write a program in the pure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-calculus using its tiny syntax and semantics. In particular, it is shown that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Booleans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numbers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pairs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tuples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basic functions like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addition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multiplication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translated into the core calculus. It is also shown that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recursive functions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can be specified in the calculus using so-called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fixed-point combinators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484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Basics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Procedural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(or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functional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abstraction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key feature of essentially all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programming languages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Instead of writing the same calculation over and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over, we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write a procedure or function that performs the calculation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generically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terms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one or more named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 then instantiate this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as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needed, providing values for the parameters in each case.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second nature for a programmer to take a long and repetitive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expression like (5*4*3*2*1) + (7*6*5*4*3*2*1) - (3*2*1) and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rewrite it as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factorial(5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+ factorial(7) - factorial(3),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where: </a:t>
                </a:r>
              </a:p>
              <a:p>
                <a:pPr marL="82296" indent="0" algn="just">
                  <a:spcBef>
                    <a:spcPts val="24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nonnegative number n, instantiating the function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“factorial” with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argument n yields the factorial of n as result. If we write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n. …” as a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shorthand for “the function that, for each n,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yields …,”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can restate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definition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factorial as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factorial(0) means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“factorial” applied to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argument 0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is,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value that results when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argument in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function body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replaced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by 0,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is,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1. 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lambda-calculus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embodies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kind of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application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the purest possible form. In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lambda-calculus everything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arguments accepted by functions are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themselves functions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the result returned by a function is another function</a:t>
                </a:r>
                <a:r>
                  <a:rPr lang="en-US" sz="1600" dirty="0"/>
                  <a:t>.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3141646" y="3439488"/>
            <a:ext cx="44958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82296" indent="0" algn="ctr">
              <a:spcBef>
                <a:spcPts val="0"/>
              </a:spcBef>
              <a:buNone/>
            </a:pPr>
            <a:r>
              <a:rPr lang="pt-BR" sz="1600">
                <a:latin typeface="Calibri" panose="020F0502020204030204" pitchFamily="34" charset="0"/>
                <a:cs typeface="Calibri" panose="020F0502020204030204" pitchFamily="34" charset="0"/>
              </a:rPr>
              <a:t>factorial(n)   =   if n=0 then 1 else n * factorial(n-1).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75513" y="4572000"/>
                <a:ext cx="4495800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ctr">
                  <a:spcBef>
                    <a:spcPts val="0"/>
                  </a:spcBef>
                  <a:buNone/>
                </a:pPr>
                <a:r>
                  <a:rPr lang="pt-BR" sz="1600">
                    <a:latin typeface="Calibri" panose="020F0502020204030204" pitchFamily="34" charset="0"/>
                    <a:cs typeface="Calibri" panose="020F0502020204030204" pitchFamily="34" charset="0"/>
                  </a:rPr>
                  <a:t>factorial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t-BR" sz="1600">
                    <a:latin typeface="Calibri" panose="020F0502020204030204" pitchFamily="34" charset="0"/>
                    <a:cs typeface="Calibri" panose="020F0502020204030204" pitchFamily="34" charset="0"/>
                  </a:rPr>
                  <a:t>n. if n=0 then 1 else n * factorial(n-1</a:t>
                </a:r>
                <a:r>
                  <a:rPr lang="pt-BR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  <a:endParaRPr lang="pt-BR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13" y="4572000"/>
                <a:ext cx="4495800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39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syntax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the lambda-calculus comprises just three sorts of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terms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ways of forming terms are summarized in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following grammar.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adopt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conventions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when writing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lambda-terms in linear form. First, application associates to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left, that is, “s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u”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stands for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same AST as “(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 t)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u”. Second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bodies of abstractions are taken to extend as far to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right as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possible, so that, for example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“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x y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x”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stands for the same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AST as “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E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((x y) x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)).”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s-E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occurrence of the variable x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a term 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said to be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bound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when it occurs in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body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 of an abstraction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x. t” (indeed, it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bound by this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abstraction, and we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say that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x”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binder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whose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scope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t.) An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occurrence of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is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free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it appears in a position where it is not bound by an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enclosing abstraction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x. For example, the occurrences of x in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“x y”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x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y” are free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while the ones in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x. x”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y. x (y z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)”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bound. In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“(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x. x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x”,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first occurrence of x is bound and the second is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free.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term with no free variables is said to be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closed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closed terms are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also called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combinators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simplest combinator, called the identity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function, id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x. x, does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nothing but return its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argument.</a:t>
                </a: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15468" y="1905000"/>
                <a:ext cx="3505200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t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::=        x         |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        |        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t </a:t>
                </a:r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endParaRPr lang="en-US" sz="16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468" y="1905000"/>
                <a:ext cx="3505200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870" t="-5455" r="-52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302205" y="2249265"/>
            <a:ext cx="539161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Calibri" panose="020F0502020204030204" pitchFamily="34" charset="0"/>
                <a:cs typeface="Calibri" panose="020F0502020204030204" pitchFamily="34" charset="0"/>
              </a:rPr>
              <a:t>term</a:t>
            </a: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4936" y="2249265"/>
            <a:ext cx="762000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0199" y="2249265"/>
            <a:ext cx="1066800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Calibri" panose="020F0502020204030204" pitchFamily="34" charset="0"/>
                <a:cs typeface="Calibri" panose="020F0502020204030204" pitchFamily="34" charset="0"/>
              </a:rPr>
              <a:t>abstraction</a:t>
            </a: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9630" y="2249265"/>
            <a:ext cx="1044608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5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Semantics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its pure form, the lambda-calculus has no built-in constants or primitive operators—no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numbers, arithmetic operations, conditionals, records,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loops, sequencing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I/O, etc.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sole means by which terms “compute” is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application of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functions to arguments (which themselves are functions).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Each step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the computation consists of rewriting an application whose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left-hand component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an abstraction, by substituting the right-hand component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the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bound variable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the abstraction’s body.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write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[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↦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s]t, also written [s/x]t, means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term obtained by replacing all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free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occurrences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in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s.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example,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Following Church, a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term of the form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“(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t)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s”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called a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redex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(reducible expression), and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operation of rewriting a redex according to the above rule is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called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beta-reduction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-reduction.)</a:t>
                </a: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1000" y="3608765"/>
                <a:ext cx="2209800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t) s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[x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↦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s]t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608765"/>
                <a:ext cx="2209800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00400" y="4953000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x. x) y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953000"/>
                <a:ext cx="838200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2899" t="-5455" r="-2899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17676" y="4953000"/>
                <a:ext cx="121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 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 [x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↦ 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y]x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676" y="4953000"/>
                <a:ext cx="1219200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5455" r="-500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008860" y="4953000"/>
            <a:ext cx="516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t>=  y</a:t>
            </a: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195300" y="5274677"/>
                <a:ext cx="16123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x. x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x.x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)) (u r)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300" y="5274677"/>
                <a:ext cx="1612392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1132" t="-5357" r="-113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40039" y="5257800"/>
                <a:ext cx="21777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  <m:r>
                        <m:rPr>
                          <m:nor/>
                        </m:rP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↦ </m:t>
                      </m:r>
                      <m:r>
                        <m:rPr>
                          <m:nor/>
                        </m:rP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)] (</m:t>
                      </m:r>
                      <m:r>
                        <m:rPr>
                          <m:nor/>
                        </m:rP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(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m:rPr>
                          <m:nor/>
                        </m:rPr>
                        <a:rPr lang="en-US" sz="16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6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16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6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))</m:t>
                      </m:r>
                    </m:oMath>
                  </m:oMathPara>
                </a14:m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039" y="5257800"/>
                <a:ext cx="2177796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15482" y="5257800"/>
                <a:ext cx="13617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u r)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err="1">
                    <a:latin typeface="Calibri" panose="020F0502020204030204" pitchFamily="34" charset="0"/>
                    <a:cs typeface="Calibri" panose="020F0502020204030204" pitchFamily="34" charset="0"/>
                  </a:rPr>
                  <a:t>x.x</a:t>
                </a:r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482" y="5257800"/>
                <a:ext cx="1361718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545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1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Semantics (</a:t>
            </a:r>
            <a:r>
              <a:rPr lang="en-US" sz="300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Several different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evaluation strategies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the lambda-calculus have been studied over the years by programming language designers and theorists. Each strategy defines which redex or redexes in a term can fire on the next step 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evaluation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(recall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congruence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or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rules in the operational semantics of a language.)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example, consider the term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y. x y)(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z. z)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Under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full beta-reduction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redex may be reduced at any time. At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each step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pick some redex, anywhere inside the term we are evaluating,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reduce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it.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example, consider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term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x. x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((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x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z.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x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z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)), which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can write more readably as id (id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z. id z)). This term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contains three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redexes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 </a:t>
                </a:r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(id 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z. id z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))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 (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 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z. id z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), and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 (id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z. </a:t>
                </a:r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 z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Under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full beta-reduction, we might choose, for example, to begin with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innermost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redex, then do the one in the middle, then the outermost: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55836" y="2819400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y. y)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836" y="2819400"/>
                <a:ext cx="838200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2190" t="-5455" r="-1460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70061" y="3356538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z) t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061" y="3356538"/>
                <a:ext cx="838200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730" t="-5455" r="-146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17604" y="3098913"/>
                <a:ext cx="17388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y. x y)(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z. z) t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604" y="3098913"/>
                <a:ext cx="1738884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1404" t="-5357" r="-140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74589" y="3098913"/>
                <a:ext cx="1371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y.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z. z) y) t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589" y="3098913"/>
                <a:ext cx="1371600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1778" t="-5357" r="-222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12461" y="3098913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461" y="3098913"/>
                <a:ext cx="365760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9477479">
                <a:off x="6112564" y="2988676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</m:oMath>
                  </m:oMathPara>
                </a14:m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77479">
                <a:off x="6112564" y="2988676"/>
                <a:ext cx="365760" cy="3385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875203">
                <a:off x="6124418" y="3259108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203">
                <a:off x="6124418" y="3259108"/>
                <a:ext cx="365760" cy="33855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34571" y="5973943"/>
                <a:ext cx="144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id (id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z. </a:t>
                </a:r>
                <a:r>
                  <a:rPr lang="en-US" sz="160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 z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</a:t>
                </a: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571" y="5973943"/>
                <a:ext cx="1447800" cy="338554"/>
              </a:xfrm>
              <a:prstGeom prst="rect">
                <a:avLst/>
              </a:prstGeom>
              <a:blipFill rotWithShape="0">
                <a:blip r:embed="rId12"/>
                <a:stretch>
                  <a:fillRect l="-420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00075" y="5973943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</m:oMath>
                  </m:oMathPara>
                </a14:m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075" y="5973943"/>
                <a:ext cx="365760" cy="338554"/>
              </a:xfrm>
              <a:prstGeom prst="rect">
                <a:avLst/>
              </a:prstGeom>
              <a:blipFill rotWithShape="0">
                <a:blip r:embed="rId13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68359" y="5973943"/>
                <a:ext cx="12131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latin typeface="Calibri" panose="020F0502020204030204" pitchFamily="34" charset="0"/>
                    <a:cs typeface="Calibri" panose="020F0502020204030204" pitchFamily="34" charset="0"/>
                  </a:rPr>
                  <a:t>id (</a:t>
                </a:r>
                <a:r>
                  <a:rPr lang="en-US" sz="160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 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z. </a:t>
                </a:r>
                <a:r>
                  <a:rPr lang="en-US" sz="160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z)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359" y="5973943"/>
                <a:ext cx="1213104" cy="338554"/>
              </a:xfrm>
              <a:prstGeom prst="rect">
                <a:avLst/>
              </a:prstGeom>
              <a:blipFill rotWithShape="0">
                <a:blip r:embed="rId14"/>
                <a:stretch>
                  <a:fillRect l="-2010" t="-5357" r="-201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714575" y="5973943"/>
                <a:ext cx="958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 (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z.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z)</a:t>
                </a:r>
                <a:endParaRPr lang="en-US" sz="16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75" y="5973943"/>
                <a:ext cx="958596" cy="338554"/>
              </a:xfrm>
              <a:prstGeom prst="rect">
                <a:avLst/>
              </a:prstGeom>
              <a:blipFill rotWithShape="0">
                <a:blip r:embed="rId1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47875" y="5973943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</m:oMath>
                  </m:oMathPara>
                </a14:m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75" y="5973943"/>
                <a:ext cx="365760" cy="338554"/>
              </a:xfrm>
              <a:prstGeom prst="rect">
                <a:avLst/>
              </a:prstGeom>
              <a:blipFill rotWithShape="0">
                <a:blip r:embed="rId16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810331" y="5973312"/>
                <a:ext cx="6065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z. </a:t>
                </a:r>
                <a:r>
                  <a:rPr lang="en-US" sz="160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31" y="5973312"/>
                <a:ext cx="606552" cy="338554"/>
              </a:xfrm>
              <a:prstGeom prst="rect">
                <a:avLst/>
              </a:prstGeom>
              <a:blipFill rotWithShape="0">
                <a:blip r:embed="rId1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567489" y="5973729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</m:oMath>
                  </m:oMathPara>
                </a14:m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489" y="5973729"/>
                <a:ext cx="365760" cy="338554"/>
              </a:xfrm>
              <a:prstGeom prst="rect">
                <a:avLst/>
              </a:prstGeom>
              <a:blipFill rotWithShape="0">
                <a:blip r:embed="rId18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30490" y="5973729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↛</m:t>
                      </m:r>
                    </m:oMath>
                  </m:oMathPara>
                </a14:m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490" y="5973729"/>
                <a:ext cx="365760" cy="33855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376115" y="2819400"/>
            <a:ext cx="381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157480" y="2819400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480" y="2819400"/>
                <a:ext cx="365760" cy="338554"/>
              </a:xfrm>
              <a:prstGeom prst="rect">
                <a:avLst/>
              </a:prstGeom>
              <a:blipFill rotWithShape="0">
                <a:blip r:embed="rId20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401551" y="3371804"/>
            <a:ext cx="381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82916" y="3371804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916" y="3371804"/>
                <a:ext cx="365760" cy="338554"/>
              </a:xfrm>
              <a:prstGeom prst="rect">
                <a:avLst/>
              </a:prstGeom>
              <a:blipFill rotWithShape="0">
                <a:blip r:embed="rId21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9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7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Semantics (</a:t>
            </a:r>
            <a:r>
              <a:rPr lang="en-US" sz="300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Under the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normal order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strategy,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leftmost, outermost redex is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always reduced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first. Under this strategy, the term above would be reduced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follows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call-by-name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strategy is yet more restrictive, allowing no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reductions inside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abstractions. Starting from the same term, we would perform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first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reductions as under normal-order, but then stop before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last and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regard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id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z”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a normal form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Variants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call by name have been used in some well-known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programming languages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notably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Algol-60 and Haskell.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Haskell actually uses an optimized version known as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call by need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that, instead 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re-evaluating an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argument each time it is used, overwrites all occurrences of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argument with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its value the first time it is evaluated, avoiding the need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subsequent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re-evaluation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Most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languages use 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call-by-value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strategy, in which only outermost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redexes are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reduced and where a redex is reduced only when its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right-hand side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has already been reduced to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value—a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term that is finished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computing and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cannot be reduced any further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s-E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58796" y="1828800"/>
                <a:ext cx="144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 (id 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z. id z</a:t>
                </a:r>
                <a:r>
                  <a:rPr lang="en-US" sz="160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))</a:t>
                </a:r>
                <a:endParaRPr lang="en-US" sz="160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796" y="1828800"/>
                <a:ext cx="1447800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84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24300" y="1828800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</m:oMath>
                  </m:oMathPara>
                </a14:m>
                <a:endParaRPr lang="en-US" sz="160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1828800"/>
                <a:ext cx="365760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92584" y="1828800"/>
                <a:ext cx="10941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 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z. </a:t>
                </a:r>
                <a:r>
                  <a:rPr lang="en-US" sz="160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 z)</a:t>
                </a:r>
                <a:endParaRPr lang="en-US" sz="160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84" y="1828800"/>
                <a:ext cx="1094172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2235" t="-5357" r="-167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72744" y="1828169"/>
                <a:ext cx="8178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z.</a:t>
                </a:r>
                <a:r>
                  <a:rPr lang="en-US" sz="160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 z</a:t>
                </a:r>
                <a:endParaRPr lang="en-US" sz="160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744" y="1828169"/>
                <a:ext cx="817802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27471" y="1828169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</m:oMath>
                  </m:oMathPara>
                </a14:m>
                <a:endParaRPr lang="en-US" sz="160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471" y="1828169"/>
                <a:ext cx="365760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499350" y="1828169"/>
                <a:ext cx="6065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z. </a:t>
                </a:r>
                <a:r>
                  <a:rPr lang="en-US" sz="160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endParaRPr lang="en-US" sz="160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350" y="1828169"/>
                <a:ext cx="606552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237155" y="1828169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</m:oMath>
                  </m:oMathPara>
                </a14:m>
                <a:endParaRPr lang="en-US" sz="160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155" y="1828169"/>
                <a:ext cx="365760" cy="338554"/>
              </a:xfrm>
              <a:prstGeom prst="rect">
                <a:avLst/>
              </a:prstGeom>
              <a:blipFill rotWithShape="0">
                <a:blip r:embed="rId11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89555" y="1828169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↛</m:t>
                      </m:r>
                    </m:oMath>
                  </m:oMathPara>
                </a14:m>
                <a:endParaRPr lang="en-US" sz="160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555" y="1828169"/>
                <a:ext cx="365760" cy="3385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58796" y="3187485"/>
                <a:ext cx="144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 (id 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z. id z</a:t>
                </a:r>
                <a:r>
                  <a:rPr lang="en-US" sz="160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))</a:t>
                </a:r>
                <a:endParaRPr lang="en-US" sz="160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796" y="3187485"/>
                <a:ext cx="1447800" cy="338554"/>
              </a:xfrm>
              <a:prstGeom prst="rect">
                <a:avLst/>
              </a:prstGeom>
              <a:blipFill rotWithShape="0">
                <a:blip r:embed="rId13"/>
                <a:stretch>
                  <a:fillRect l="-844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24300" y="3187485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</m:oMath>
                  </m:oMathPara>
                </a14:m>
                <a:endParaRPr lang="en-US" sz="160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3187485"/>
                <a:ext cx="365760" cy="338554"/>
              </a:xfrm>
              <a:prstGeom prst="rect">
                <a:avLst/>
              </a:prstGeom>
              <a:blipFill rotWithShape="0">
                <a:blip r:embed="rId14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92584" y="3187485"/>
                <a:ext cx="10941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 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z. </a:t>
                </a:r>
                <a:r>
                  <a:rPr lang="en-US" sz="160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 z)</a:t>
                </a:r>
                <a:endParaRPr lang="en-US" sz="160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84" y="3187485"/>
                <a:ext cx="1094172" cy="338554"/>
              </a:xfrm>
              <a:prstGeom prst="rect">
                <a:avLst/>
              </a:prstGeom>
              <a:blipFill rotWithShape="0">
                <a:blip r:embed="rId15"/>
                <a:stretch>
                  <a:fillRect l="-2235" t="-5455" r="-1676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72744" y="3186854"/>
                <a:ext cx="8178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z.</a:t>
                </a:r>
                <a:r>
                  <a:rPr lang="en-US" sz="160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id z</a:t>
                </a: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744" y="3186854"/>
                <a:ext cx="817802" cy="338554"/>
              </a:xfrm>
              <a:prstGeom prst="rect">
                <a:avLst/>
              </a:prstGeom>
              <a:blipFill rotWithShape="0">
                <a:blip r:embed="rId1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27471" y="3186854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</m:oMath>
                  </m:oMathPara>
                </a14:m>
                <a:endParaRPr lang="en-US" sz="160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471" y="3186854"/>
                <a:ext cx="365760" cy="338554"/>
              </a:xfrm>
              <a:prstGeom prst="rect">
                <a:avLst/>
              </a:prstGeom>
              <a:blipFill rotWithShape="0">
                <a:blip r:embed="rId17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74383" y="3186854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↛</m:t>
                      </m:r>
                    </m:oMath>
                  </m:oMathPara>
                </a14:m>
                <a:endParaRPr lang="en-US" sz="160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383" y="3186854"/>
                <a:ext cx="365760" cy="33855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58994" y="5950063"/>
                <a:ext cx="144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 (</a:t>
                </a:r>
                <a:r>
                  <a:rPr lang="en-US" sz="160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 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z. id z</a:t>
                </a:r>
                <a:r>
                  <a:rPr lang="en-US" sz="160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160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sz="16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994" y="5950063"/>
                <a:ext cx="1447800" cy="338554"/>
              </a:xfrm>
              <a:prstGeom prst="rect">
                <a:avLst/>
              </a:prstGeom>
              <a:blipFill rotWithShape="0">
                <a:blip r:embed="rId19"/>
                <a:stretch>
                  <a:fillRect l="-84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24498" y="5950063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</m:oMath>
                  </m:oMathPara>
                </a14:m>
                <a:endParaRPr lang="en-US" sz="160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498" y="5950063"/>
                <a:ext cx="365760" cy="338554"/>
              </a:xfrm>
              <a:prstGeom prst="rect">
                <a:avLst/>
              </a:prstGeom>
              <a:blipFill rotWithShape="0">
                <a:blip r:embed="rId20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192782" y="5950063"/>
                <a:ext cx="10941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 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z. </a:t>
                </a:r>
                <a:r>
                  <a:rPr lang="en-US" sz="160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 z)</a:t>
                </a:r>
                <a:endParaRPr lang="en-US" sz="160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782" y="5950063"/>
                <a:ext cx="1094172" cy="338554"/>
              </a:xfrm>
              <a:prstGeom prst="rect">
                <a:avLst/>
              </a:prstGeom>
              <a:blipFill rotWithShape="0">
                <a:blip r:embed="rId21"/>
                <a:stretch>
                  <a:fillRect l="-2235" t="-5357" r="-167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472942" y="5949432"/>
                <a:ext cx="8178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z.</a:t>
                </a:r>
                <a:r>
                  <a:rPr lang="en-US" sz="160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id z</a:t>
                </a:r>
                <a:endParaRPr lang="en-US" sz="16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942" y="5949432"/>
                <a:ext cx="817802" cy="338554"/>
              </a:xfrm>
              <a:prstGeom prst="rect">
                <a:avLst/>
              </a:prstGeom>
              <a:blipFill rotWithShape="0">
                <a:blip r:embed="rId22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227669" y="5949432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</m:oMath>
                  </m:oMathPara>
                </a14:m>
                <a:endParaRPr lang="en-US" sz="160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669" y="5949432"/>
                <a:ext cx="365760" cy="338554"/>
              </a:xfrm>
              <a:prstGeom prst="rect">
                <a:avLst/>
              </a:prstGeom>
              <a:blipFill rotWithShape="0">
                <a:blip r:embed="rId23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174581" y="5949432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↛</m:t>
                      </m:r>
                    </m:oMath>
                  </m:oMathPara>
                </a14:m>
                <a:endParaRPr lang="en-US" sz="160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581" y="5949432"/>
                <a:ext cx="365760" cy="33855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508420" y="3559275"/>
            <a:ext cx="7299961" cy="137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101600" dist="50800" dir="5400000" algn="ctr" rotWithShape="0">
              <a:schemeClr val="accent1">
                <a:lumMod val="75000"/>
              </a:schemeClr>
            </a:outerShdw>
          </a:effectLst>
          <a:scene3d>
            <a:camera prst="orthographicFront"/>
            <a:lightRig rig="threePt" dir="t"/>
          </a:scene3d>
          <a:sp3d>
            <a:bevelT w="82550" h="184150"/>
          </a:sp3d>
        </p:spPr>
        <p:txBody>
          <a:bodyPr wrap="square" rtlCol="0" anchor="ctr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The call-by-value strategy is </a:t>
            </a:r>
            <a:r>
              <a:rPr lang="en-US" sz="1600" b="1" i="1">
                <a:latin typeface="Calibri" panose="020F0502020204030204" pitchFamily="34" charset="0"/>
                <a:cs typeface="Calibri" panose="020F0502020204030204" pitchFamily="34" charset="0"/>
              </a:rPr>
              <a:t>strict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, in the sense that the arguments to functions are always evaluated, whether or not they are used by the body of the function. In contrast, </a:t>
            </a:r>
            <a:r>
              <a:rPr lang="en-US" sz="1600" b="1" i="1">
                <a:latin typeface="Calibri" panose="020F0502020204030204" pitchFamily="34" charset="0"/>
                <a:cs typeface="Calibri" panose="020F0502020204030204" pitchFamily="34" charset="0"/>
              </a:rPr>
              <a:t>non-strict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(or </a:t>
            </a:r>
            <a:r>
              <a:rPr lang="en-US" sz="1600" b="1" i="1">
                <a:latin typeface="Calibri" panose="020F0502020204030204" pitchFamily="34" charset="0"/>
                <a:cs typeface="Calibri" panose="020F0502020204030204" pitchFamily="34" charset="0"/>
              </a:rPr>
              <a:t>lazy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) strategies such as call-by-name and call-by-need evaluate only the arguments that are actually used.</a:t>
            </a:r>
            <a:endParaRPr lang="es-E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01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  <p:bldP spid="18" grpId="0"/>
      <p:bldP spid="19" grpId="0"/>
      <p:bldP spid="20" grpId="0"/>
      <p:bldP spid="21" grpId="0"/>
      <p:bldP spid="22" grpId="0"/>
      <p:bldP spid="23" grpId="0"/>
      <p:bldP spid="37" grpId="0"/>
      <p:bldP spid="24" grpId="0"/>
      <p:bldP spid="25" grpId="0"/>
      <p:bldP spid="26" grpId="0"/>
      <p:bldP spid="27" grpId="0"/>
      <p:bldP spid="28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Semantics (</a:t>
            </a:r>
            <a:r>
              <a:rPr lang="en-US" sz="300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semantics of the lambda-calculus can be defined inductively as follows: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09900" y="2501393"/>
                <a:ext cx="1143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∷=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2501393"/>
                <a:ext cx="1143000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569676" y="3066273"/>
                <a:ext cx="2133600" cy="623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76" y="3066273"/>
                <a:ext cx="2133600" cy="6235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281057" y="3931656"/>
                <a:ext cx="2552700" cy="619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↦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057" y="3931656"/>
                <a:ext cx="2552700" cy="6198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390296" y="3957056"/>
                <a:ext cx="2552700" cy="624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 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296" y="3957056"/>
                <a:ext cx="2552700" cy="62401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17728" y="4705716"/>
                <a:ext cx="2552700" cy="619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↦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28" y="4705716"/>
                <a:ext cx="2552700" cy="61985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249385"/>
              </p:ext>
            </p:extLst>
          </p:nvPr>
        </p:nvGraphicFramePr>
        <p:xfrm>
          <a:off x="1980946" y="1981200"/>
          <a:ext cx="6096000" cy="3662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Call-by-Name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Call-by-Value </a:t>
                      </a:r>
                      <a:endParaRPr lang="en-US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562600" y="3091701"/>
                <a:ext cx="2133600" cy="623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091701"/>
                <a:ext cx="2133600" cy="62350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19800" y="2501337"/>
                <a:ext cx="1143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∷=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501337"/>
                <a:ext cx="1143000" cy="3385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09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9" grpId="0"/>
      <p:bldP spid="40" grpId="0"/>
      <p:bldP spid="41" grpId="0"/>
      <p:bldP spid="42" grpId="0"/>
      <p:bldP spid="43" grpId="0"/>
      <p:bldP spid="46" grpId="0"/>
      <p:bldP spid="5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14799</TotalTime>
  <Words>2713</Words>
  <Application>Microsoft Office PowerPoint</Application>
  <PresentationFormat>On-screen Show (4:3)</PresentationFormat>
  <Paragraphs>295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Cambria Math</vt:lpstr>
      <vt:lpstr>Gill Sans MT</vt:lpstr>
      <vt:lpstr>Verdana</vt:lpstr>
      <vt:lpstr>Wingdings 2</vt:lpstr>
      <vt:lpstr>Solstice</vt:lpstr>
      <vt:lpstr>Mehran S. Fallah    May 2020 </vt:lpstr>
      <vt:lpstr>Introduction</vt:lpstr>
      <vt:lpstr>Introduction (Ctd.)</vt:lpstr>
      <vt:lpstr>Basics</vt:lpstr>
      <vt:lpstr>Syntax</vt:lpstr>
      <vt:lpstr>Semantics</vt:lpstr>
      <vt:lpstr>Semantics (Ctd.)</vt:lpstr>
      <vt:lpstr>Semantics (Ctd.)</vt:lpstr>
      <vt:lpstr>Semantics (Ctd.)</vt:lpstr>
      <vt:lpstr>Programming in the λ-Calculus</vt:lpstr>
      <vt:lpstr>Programming in the λ-Calculus (Ctd.)</vt:lpstr>
      <vt:lpstr>Programming in the λ-Calculus (Ctd.)</vt:lpstr>
      <vt:lpstr>Programming in the λ-Calculus (Ctd.)</vt:lpstr>
      <vt:lpstr>Programming in the λ-Calculus (Ctd.)</vt:lpstr>
      <vt:lpstr>PowerPoint Presentation</vt:lpstr>
    </vt:vector>
  </TitlesOfParts>
  <Company>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msfallah@outlook.com</cp:lastModifiedBy>
  <cp:revision>1066</cp:revision>
  <dcterms:created xsi:type="dcterms:W3CDTF">2009-10-14T10:18:00Z</dcterms:created>
  <dcterms:modified xsi:type="dcterms:W3CDTF">2020-11-17T10:00:24Z</dcterms:modified>
</cp:coreProperties>
</file>