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2"/>
  </p:notesMasterIdLst>
  <p:handoutMasterIdLst>
    <p:handoutMasterId r:id="rId13"/>
  </p:handoutMasterIdLst>
  <p:sldIdLst>
    <p:sldId id="358" r:id="rId2"/>
    <p:sldId id="445" r:id="rId3"/>
    <p:sldId id="485" r:id="rId4"/>
    <p:sldId id="486" r:id="rId5"/>
    <p:sldId id="487" r:id="rId6"/>
    <p:sldId id="488" r:id="rId7"/>
    <p:sldId id="489" r:id="rId8"/>
    <p:sldId id="490" r:id="rId9"/>
    <p:sldId id="491" r:id="rId10"/>
    <p:sldId id="366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0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11/14/2021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11/14/2021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aut.ac.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3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err="1" smtClean="0"/>
              <a:t>Mehran</a:t>
            </a:r>
            <a:r>
              <a:rPr lang="en-US" sz="2400" smtClean="0"/>
              <a:t> S. </a:t>
            </a:r>
            <a:r>
              <a:rPr lang="en-US" sz="2400" err="1" smtClean="0"/>
              <a:t>Fallah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May 2020</a:t>
            </a:r>
            <a:br>
              <a:rPr lang="en-US" sz="2400" smtClean="0"/>
            </a:br>
            <a:endParaRPr lang="en-US" sz="240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VII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The Lambda-Calculus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and Programming Languages by Benjamin Pierce (Chapter 5)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Please see Assignment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http://courses.aut.ac.ir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untyped (pure) lambda-calculus was introduced in our previous session.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was shown how one can write a program in the calculus using its tiny syntax.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particular, Booleans, numbers, conditionals, pairs, and some functions, such as addition, multiplication, and subtraction, were simulated in the lambda-calculus.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show that the proposed calculus is Turing complete, however, one must show that all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computable functions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be encoded in the pure lambda-calculus.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 it must be shown that (general)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can be introduced into the lambda-calculus.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session, we first explain how one can encode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 definition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point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functional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—a functional is defined to be a function from the set of functions to itself.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Then, we give so-called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fixed-point combinators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the evaluation strategies call-by-name and call-by-value so that one can specify the computation of the fixed point of a given function.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214521" y="2099846"/>
                <a:ext cx="17769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::=  x 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 | t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521" y="2099846"/>
                <a:ext cx="1776975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 Definition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 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 functions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are a class of functions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studied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 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computability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which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was originally known as 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 function theory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 take their name from the process of 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recursion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 by which the value of a function is defined by the application of the same function applied to smaller arguments. </a:t>
                </a: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process may be illustrated by considering the familiar factorial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function that takes a natural number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the product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1×2×⋯×</m:t>
                    </m:r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m:rPr>
                        <m:lit/>
                      </m:rP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to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otherwise. An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alternative recursive definition of this function is as follows:</a:t>
                </a:r>
                <a:r>
                  <a:rPr lang="en-US" alt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/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altLang="en-US" sz="1600" dirty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Such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 definition might at first appear circular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because the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value of 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𝑓𝑎𝑐𝑡𝑜𝑟𝑖𝑎𝑙</m:t>
                    </m:r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on the left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side is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defined in terms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same function on the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right.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However a characteristic feature of recursive definitions is that they allow for the values of functions which they describe to be calculated by successively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unwinding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clause for 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until the clause for </a:t>
                </a:r>
                <a14:m>
                  <m:oMath xmlns:m="http://schemas.openxmlformats.org/officeDocument/2006/math"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1600" b="0" i="1" dirty="0" smtClean="0">
                        <a:solidFill>
                          <a:srgbClr val="1A1A1A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 (the </a:t>
                </a:r>
                <a:r>
                  <a:rPr lang="en-US" altLang="en-US" sz="1600" b="1" i="1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base case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altLang="en-US" sz="1600" dirty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reached. For </a:t>
                </a:r>
                <a:r>
                  <a:rPr lang="en-US" altLang="en-US" sz="1600" dirty="0" smtClean="0">
                    <a:solidFill>
                      <a:srgbClr val="1A1A1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instance,</a:t>
                </a:r>
                <a:r>
                  <a:rPr lang="en-US" altLang="en-US" sz="1600" dirty="0">
                    <a:cs typeface="Calibri" panose="020F0502020204030204" pitchFamily="34" charset="0"/>
                  </a:rPr>
                  <a:t> </a:t>
                </a:r>
                <a:endParaRPr lang="en-US" altLang="en-US" sz="1600" dirty="0" smtClean="0">
                  <a:solidFill>
                    <a:srgbClr val="1A1A1A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500"/>
                  </a:spcBef>
                  <a:buNone/>
                </a:pPr>
                <a:endParaRPr lang="en-US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51375" y="5654468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𝑓𝑎𝑐𝑡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𝑜𝑟𝑖𝑎𝑙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375" y="5654468"/>
                <a:ext cx="1143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535" r="-5882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103009" y="5638598"/>
                <a:ext cx="2529669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2×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𝑓𝑎𝑐𝑡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𝑜𝑟𝑖𝑎𝑙</m:t>
                          </m:r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009" y="5638598"/>
                <a:ext cx="2529669" cy="370294"/>
              </a:xfrm>
              <a:prstGeom prst="rect">
                <a:avLst/>
              </a:prstGeom>
              <a:blipFill rotWithShape="0"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49530" y="5891702"/>
                <a:ext cx="2989579" cy="46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2×</m:t>
                          </m:r>
                          <m:d>
                            <m:d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1×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𝑓𝑎𝑐𝑡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𝑜𝑟𝑖𝑎𝑙</m:t>
                              </m:r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530" y="5891702"/>
                <a:ext cx="2989579" cy="4608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57560" y="6238490"/>
                <a:ext cx="1913467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</m:t>
                      </m:r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2×</m:t>
                          </m:r>
                          <m:d>
                            <m:d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1×1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560" y="6238490"/>
                <a:ext cx="1913467" cy="3702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44709" y="6253245"/>
                <a:ext cx="5098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709" y="6253245"/>
                <a:ext cx="509863" cy="3385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075811" y="3733800"/>
                <a:ext cx="4163498" cy="584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𝑓𝑎𝑐𝑡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𝑜𝑟𝑖𝑎𝑙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𝑓𝑎𝑐𝑡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𝑜𝑟𝑖𝑎𝑙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𝑓𝑎𝑐𝑡𝑜𝑟𝑖𝑎𝑙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11" y="3733800"/>
                <a:ext cx="4163498" cy="584775"/>
              </a:xfrm>
              <a:prstGeom prst="rect">
                <a:avLst/>
              </a:prstGeom>
              <a:blipFill rotWithShape="0">
                <a:blip r:embed="rId10"/>
                <a:stretch>
                  <a:fillRect t="-3158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73676" y="5654468"/>
                <a:ext cx="20588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=3×</m:t>
                      </m:r>
                      <m:r>
                        <a:rPr lang="en-US" altLang="en-US" sz="160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𝑓𝑎𝑐𝑡𝑜𝑟𝑖𝑎𝑙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76" y="5654468"/>
                <a:ext cx="2058844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83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  <p:bldP spid="12" grpId="0"/>
      <p:bldP spid="14" grpId="0"/>
      <p:bldP spid="15" grpId="0"/>
      <p:bldP spid="7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 Definition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equations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                                    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pt-BR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pt-BR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×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pt-BR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pt-BR" sz="16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if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&gt;0.</m:t>
                      </m:r>
                    </m:oMath>
                  </m:oMathPara>
                </a14:m>
                <a:endParaRPr lang="pt-BR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Intuitively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these equations define the factorial function. They form a system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simultaneous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equations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unknown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ranges over functions on the natural numbers.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function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seek is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solution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equations.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 re-write these equations in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Re-writing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yet again, we seek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functional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the equation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given by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387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 Definition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have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×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us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arguments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As a first example, consider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We have,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US" sz="1600" b="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=1×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2×0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endParaRPr lang="en-US" sz="16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4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…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otherwise. Evidently,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the function defined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otherwise. Thus,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!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 Clearly,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In fact,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the factorial function (Could you give a proof?)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4114800" y="1524000"/>
            <a:ext cx="28194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46900" y="1524000"/>
                <a:ext cx="304800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900" y="1524000"/>
                <a:ext cx="304800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22445" y="5694312"/>
                <a:ext cx="6611954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fixed point of a function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element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5" y="5694312"/>
                <a:ext cx="6611954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9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22445" y="6135642"/>
                <a:ext cx="6607529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factorial function is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fixed point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functional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defined above.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445" y="6135642"/>
                <a:ext cx="6607529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1695" b="-18644"/>
                </a:stretch>
              </a:blipFill>
              <a:ln w="22225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0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82116" y="1758832"/>
                <a:ext cx="304800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116" y="1758832"/>
                <a:ext cx="304800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Recursive Function Definition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Similarly, the following is the functional whose fixed point is the sequence of Fibonacci numbers.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⟼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                         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=0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or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=1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if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&gt;1.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Now, let us define the above functional in the lambda-calculus. It could be as follows: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Similarly, the functional for the “factorial” function is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“fib” and “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can be written in the core calculus as follows: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“factorial” function and the “Fibonacci” sequence are the fixed points of “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and “fib,” respectively. Thus, we must have a combinator to compute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fixed point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a given function.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3"/>
                <a:stretch>
                  <a:fillRect t="-353" r="-407" b="-3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Rectangle 4"/>
          <p:cNvSpPr/>
          <p:nvPr/>
        </p:nvSpPr>
        <p:spPr>
          <a:xfrm>
            <a:off x="3052916" y="1752600"/>
            <a:ext cx="5029200" cy="700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5976" y="2921733"/>
                <a:ext cx="5002623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fib =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or n = 1 then n else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(f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 - 1) + f (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 - 2)).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976" y="2921733"/>
                <a:ext cx="5002623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610" t="-5357" r="-1585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19554" y="3623059"/>
                <a:ext cx="3855466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1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(n *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 (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 - 1)).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554" y="3623059"/>
                <a:ext cx="3855466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475" t="-5357" r="-1741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57296" y="4471994"/>
                <a:ext cx="5064497" cy="5847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033463" indent="-1033463"/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fib =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test (or 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iszero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n) 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iszero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(subtract n 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                  n (plus (f (subtract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 (f (subtract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96" y="4471994"/>
                <a:ext cx="5064497" cy="584775"/>
              </a:xfrm>
              <a:prstGeom prst="rect">
                <a:avLst/>
              </a:prstGeom>
              <a:blipFill rotWithShape="0">
                <a:blip r:embed="rId8"/>
                <a:stretch>
                  <a:fillRect l="-722" t="-3125" r="-6980"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57296" y="5279134"/>
                <a:ext cx="5064497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1033463" indent="-1033463"/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test 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iszero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n) 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(times n (f (subtract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96" y="5279134"/>
                <a:ext cx="5064497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722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80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5" grpId="0" animBg="1"/>
      <p:bldP spid="7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Fixed-Point Combinators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Recall that a term that cannot take a step under the evaluation relation is called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normal 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Interestingly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some terms cannot be evaluated to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 form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For example, the divergent combinator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just one redex, and reducing this redex yields exactly omega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again. Terms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no normal form are said to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diverge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omega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combinator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a useful generalization called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call-by-name fixed-point combinator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Y-combinator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Like omega,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Y-combinator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an intricate, repetitive structure; it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difficult to understand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just by reading its definition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Probably the best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way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getting some intuition about its behavior is to watch how it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applied to a term.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041648" y="2446867"/>
                <a:ext cx="228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omega =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x x)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it-IT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x x</a:t>
                </a:r>
                <a:r>
                  <a:rPr lang="it-IT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648" y="2446867"/>
                <a:ext cx="2286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1333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51148" y="4114800"/>
                <a:ext cx="2667000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48" y="4114800"/>
                <a:ext cx="266700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1667" b="-16667"/>
                </a:stretch>
              </a:blipFill>
              <a:ln w="2540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564893" y="532188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spcBef>
                <a:spcPts val="0"/>
              </a:spcBef>
              <a:buNone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 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95600" y="5321885"/>
                <a:ext cx="28172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x))) g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1885"/>
                <a:ext cx="2817263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98581" y="5321885"/>
                <a:ext cx="25026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x))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81" y="5321885"/>
                <a:ext cx="2502674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95600" y="5660439"/>
                <a:ext cx="26757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g(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660439"/>
                <a:ext cx="2675722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17067" y="5660439"/>
                <a:ext cx="1092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g (Y g)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67" y="5660439"/>
                <a:ext cx="1092454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967045" y="6079208"/>
            <a:ext cx="659952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82296" indent="0" algn="ctr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term Y g  is a fixed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point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 under the call-by-name evaluation strategy.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4432" y="5321885"/>
            <a:ext cx="35356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683029" y="5660439"/>
            <a:ext cx="614785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3"/>
            <a:endCxn id="22" idx="1"/>
          </p:cNvCxnSpPr>
          <p:nvPr/>
        </p:nvCxnSpPr>
        <p:spPr>
          <a:xfrm>
            <a:off x="3048000" y="5491162"/>
            <a:ext cx="2635029" cy="33855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1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Fixed-Point Combinators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factorial function can now be encoded in the lambda-calculus as</a:t>
            </a:r>
          </a:p>
          <a:p>
            <a:pPr marL="82296" indent="0" algn="just">
              <a:spcBef>
                <a:spcPts val="2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where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Now, we compute “factorial 3,” for example.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21248" y="2129398"/>
                <a:ext cx="2667000" cy="33855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82296" indent="0" algn="ctr">
                  <a:spcBef>
                    <a:spcPts val="0"/>
                  </a:spcBef>
                  <a:buNone/>
                </a:pPr>
                <a:r>
                  <a:rPr lang="es-E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s-E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x. f (x x))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x. f (x x</a:t>
                </a:r>
                <a:r>
                  <a:rPr lang="es-E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))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248" y="2129398"/>
                <a:ext cx="26670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357" r="-685" b="-2142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720966" y="2772641"/>
            <a:ext cx="1213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factorial 3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1594" y="3233556"/>
                <a:ext cx="31005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x))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 3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94" y="3233556"/>
                <a:ext cx="3100540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25363" y="3494836"/>
                <a:ext cx="3176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fct (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 x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3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3494836"/>
                <a:ext cx="3176740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20231" y="1619290"/>
            <a:ext cx="1495298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factorial = Y </a:t>
            </a:r>
            <a:r>
              <a:rPr lang="en-U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fct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1958" y="2126701"/>
                <a:ext cx="435070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</a:pP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fct </a:t>
                </a:r>
                <a:r>
                  <a:rPr lang="en-U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</a:t>
                </a:r>
                <a:r>
                  <a:rPr lang="en-U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n. if n = 0 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then 1 </a:t>
                </a:r>
                <a:r>
                  <a:rPr lang="en-U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else 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(n * h </a:t>
                </a:r>
                <a:r>
                  <a:rPr lang="en-US" sz="1600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dirty="0" smtClean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 - 1))  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58" y="2126701"/>
                <a:ext cx="4350706" cy="338554"/>
              </a:xfrm>
              <a:prstGeom prst="rect">
                <a:avLst/>
              </a:prstGeom>
              <a:blipFill rotWithShape="0">
                <a:blip r:embed="rId7"/>
                <a:stretch>
                  <a:fillRect l="-420" t="-5455" r="-1541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631594" y="2772641"/>
                <a:ext cx="126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Y </a:t>
                </a:r>
                <a:r>
                  <a:rPr lang="es-E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94" y="2772641"/>
                <a:ext cx="1265528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25363" y="3005041"/>
                <a:ext cx="30219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(x x))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3005041"/>
                <a:ext cx="3021949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455" r="-262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25363" y="3734130"/>
                <a:ext cx="5749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then 1 else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(n - 1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3734130"/>
                <a:ext cx="5749518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5455" r="-21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25363" y="3989788"/>
                <a:ext cx="31767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3989788"/>
                <a:ext cx="317674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r="-115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31594" y="4232607"/>
                <a:ext cx="3581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fct (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94" y="4232607"/>
                <a:ext cx="3581400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31594" y="4481293"/>
                <a:ext cx="63133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then 1 else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(n - 1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594" y="4481293"/>
                <a:ext cx="6313398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625363" y="4945132"/>
                <a:ext cx="6099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2 * 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fct (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4945132"/>
                <a:ext cx="6099048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625363" y="5190776"/>
                <a:ext cx="6514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2 * (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then 1 else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(n - 1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5190776"/>
                <a:ext cx="6514566" cy="338554"/>
              </a:xfrm>
              <a:prstGeom prst="rect">
                <a:avLst/>
              </a:prstGeom>
              <a:blipFill rotWithShape="0">
                <a:blip r:embed="rId15"/>
                <a:stretch>
                  <a:fillRect t="-5455" r="-18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625363" y="5646039"/>
                <a:ext cx="60990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2 * 1 * 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fct (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5646039"/>
                <a:ext cx="6099048" cy="338554"/>
              </a:xfrm>
              <a:prstGeom prst="rect">
                <a:avLst/>
              </a:prstGeom>
              <a:blipFill rotWithShape="0">
                <a:blip r:embed="rId1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625363" y="5866502"/>
                <a:ext cx="6644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2 * 1 * 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then 1 else n * (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(n - 1))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5866502"/>
                <a:ext cx="6644346" cy="338554"/>
              </a:xfrm>
              <a:prstGeom prst="rect">
                <a:avLst/>
              </a:prstGeom>
              <a:blipFill rotWithShape="0">
                <a:blip r:embed="rId1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25363" y="6087348"/>
                <a:ext cx="66443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* 2 * 1 * 1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6087348"/>
                <a:ext cx="6644346" cy="338554"/>
              </a:xfrm>
              <a:prstGeom prst="rect">
                <a:avLst/>
              </a:prstGeom>
              <a:blipFill rotWithShape="0"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623805" y="6331303"/>
                <a:ext cx="609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805" y="6331303"/>
                <a:ext cx="609600" cy="338554"/>
              </a:xfrm>
              <a:prstGeom prst="rect">
                <a:avLst/>
              </a:prstGeom>
              <a:blipFill rotWithShape="0">
                <a:blip r:embed="rId1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625363" y="4709623"/>
                <a:ext cx="34654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 * (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4709623"/>
                <a:ext cx="3465478" cy="338554"/>
              </a:xfrm>
              <a:prstGeom prst="rect">
                <a:avLst/>
              </a:prstGeom>
              <a:blipFill rotWithShape="0">
                <a:blip r:embed="rId20"/>
                <a:stretch>
                  <a:fillRect t="-5455" r="-1408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625363" y="5422646"/>
                <a:ext cx="38275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 * 1 * (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fct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(x x)))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0)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63" y="5422646"/>
                <a:ext cx="3827585" cy="338554"/>
              </a:xfrm>
              <a:prstGeom prst="rect">
                <a:avLst/>
              </a:prstGeom>
              <a:blipFill rotWithShape="0">
                <a:blip r:embed="rId2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84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16" grpId="0"/>
      <p:bldP spid="18" grpId="0"/>
      <p:bldP spid="19" grpId="0"/>
      <p:bldP spid="5" grpId="0" animBg="1"/>
      <p:bldP spid="23" grpId="0"/>
      <p:bldP spid="25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1" grpId="0"/>
      <p:bldP spid="53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Fixed-Point Combinators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Y-combinator does not work in a call-by-value setting. The following is the call-by-value fixed-point combinator. 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Plotkin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called it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Z-combinator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When applied to a term g, Z gives a fixed point of g: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 call-by-value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setting, we can encode the mathematical function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𝑑𝑜𝑢𝑏𝑙𝑒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ℕ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defined by “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𝑑𝑜𝑢𝑏𝑙𝑒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as: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52350" y="1908762"/>
                <a:ext cx="3387852" cy="33855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Z = 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</a:t>
                </a:r>
                <a:endParaRPr lang="it-IT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350" y="1908762"/>
                <a:ext cx="3387852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358" t="-1667" r="-179" b="-16667"/>
                </a:stretch>
              </a:blipFill>
              <a:ln w="25400"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828294" y="285440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296" indent="0" algn="ctr">
              <a:spcBef>
                <a:spcPts val="0"/>
              </a:spcBef>
              <a:buNone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Z g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48462" y="2854407"/>
                <a:ext cx="3744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f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62" y="2854407"/>
                <a:ext cx="3744244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56929" y="4183449"/>
                <a:ext cx="1092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g (Z g)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29" y="4183449"/>
                <a:ext cx="1092454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957833" y="2854407"/>
            <a:ext cx="35356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39906" y="4191673"/>
            <a:ext cx="60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11" idx="2"/>
            <a:endCxn id="22" idx="0"/>
          </p:cNvCxnSpPr>
          <p:nvPr/>
        </p:nvCxnSpPr>
        <p:spPr>
          <a:xfrm>
            <a:off x="2134617" y="3192961"/>
            <a:ext cx="810089" cy="99871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48462" y="3176084"/>
                <a:ext cx="3744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62" y="3176084"/>
                <a:ext cx="3744244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48462" y="3506341"/>
                <a:ext cx="38475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 y)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462" y="3506341"/>
                <a:ext cx="3847538" cy="338554"/>
              </a:xfrm>
              <a:prstGeom prst="rect">
                <a:avLst/>
              </a:prstGeom>
              <a:blipFill rotWithShape="0">
                <a:blip r:embed="rId9"/>
                <a:stretch>
                  <a:fillRect t="-5357" r="-79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43506" y="3976598"/>
                <a:ext cx="2971800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x is not free in t, then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x. t 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506" y="3976598"/>
                <a:ext cx="2971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 l="-407" t="-1667" r="-407" b="-16667"/>
                </a:stretch>
              </a:blipFill>
              <a:ln w="25400">
                <a:solidFill>
                  <a:schemeClr val="accent3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62139" y="3628638"/>
                <a:ext cx="106680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equality</a:t>
                </a: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139" y="3628638"/>
                <a:ext cx="1066800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256929" y="3844895"/>
                <a:ext cx="37442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"/>
                <a14:m>
                  <m:oMath xmlns:m="http://schemas.openxmlformats.org/officeDocument/2006/math">
                    <m:r>
                      <a:rPr lang="es-E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 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y))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x. g (</a:t>
                </a:r>
                <a14:m>
                  <m:oMath xmlns:m="http://schemas.openxmlformats.org/officeDocument/2006/math">
                    <m:r>
                      <a:rPr lang="es-E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y. x </a:t>
                </a:r>
                <a:r>
                  <a:rPr lang="es-ES" sz="1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s-E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y</a:t>
                </a:r>
                <a:r>
                  <a:rPr lang="es-E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29" y="3844895"/>
                <a:ext cx="3744244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24200" y="5466041"/>
                <a:ext cx="4403264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Z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if n = 0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then 0 else (2 + f (n – 1))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66041"/>
                <a:ext cx="4403264" cy="338554"/>
              </a:xfrm>
              <a:prstGeom prst="rect">
                <a:avLst/>
              </a:prstGeom>
              <a:blipFill rotWithShape="0">
                <a:blip r:embed="rId13"/>
                <a:stretch>
                  <a:fillRect l="-554" t="-5455" r="-416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654514" y="6113714"/>
                <a:ext cx="5470064" cy="33855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Z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test (</a:t>
                </a:r>
                <a:r>
                  <a:rPr lang="en-US" sz="16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iszero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n) 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(plus c</a:t>
                </a:r>
                <a:r>
                  <a:rPr lang="en-US" sz="1600" baseline="-25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(f (subtract n c</a:t>
                </a:r>
                <a:r>
                  <a:rPr lang="en-US" sz="16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)))).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514" y="6113714"/>
                <a:ext cx="5470064" cy="338554"/>
              </a:xfrm>
              <a:prstGeom prst="rect">
                <a:avLst/>
              </a:prstGeom>
              <a:blipFill rotWithShape="0">
                <a:blip r:embed="rId14"/>
                <a:stretch>
                  <a:fillRect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/>
      <p:bldP spid="17" grpId="0"/>
      <p:bldP spid="20" grpId="0"/>
      <p:bldP spid="11" grpId="0" animBg="1"/>
      <p:bldP spid="22" grpId="0" animBg="1"/>
      <p:bldP spid="23" grpId="0"/>
      <p:bldP spid="25" grpId="0"/>
      <p:bldP spid="5" grpId="0" animBg="1"/>
      <p:bldP spid="6" grpId="0" animBg="1"/>
      <p:bldP spid="26" grpId="0"/>
      <p:bldP spid="28" grpId="0" animBg="1"/>
      <p:bldP spid="3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15261</TotalTime>
  <Words>1511</Words>
  <Application>Microsoft Office PowerPoint</Application>
  <PresentationFormat>On-screen Show (4:3)</PresentationFormat>
  <Paragraphs>184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Cambria Math</vt:lpstr>
      <vt:lpstr>Gill Sans MT</vt:lpstr>
      <vt:lpstr>Verdana</vt:lpstr>
      <vt:lpstr>Wingdings 2</vt:lpstr>
      <vt:lpstr>Solstice</vt:lpstr>
      <vt:lpstr>Mehran S. Fallah    May 2020 </vt:lpstr>
      <vt:lpstr>Introduction</vt:lpstr>
      <vt:lpstr>Recursive Function Definition</vt:lpstr>
      <vt:lpstr>Recursive Function Definition (Ctd.)</vt:lpstr>
      <vt:lpstr>Recursive Function Definition (Ctd.)</vt:lpstr>
      <vt:lpstr>Recursive Function Definition (Ctd.)</vt:lpstr>
      <vt:lpstr>Fixed-Point Combinators</vt:lpstr>
      <vt:lpstr>Fixed-Point Combinators (Ctd.)</vt:lpstr>
      <vt:lpstr>Fixed-Point Combinators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1117</cp:revision>
  <dcterms:created xsi:type="dcterms:W3CDTF">2009-10-14T10:18:00Z</dcterms:created>
  <dcterms:modified xsi:type="dcterms:W3CDTF">2021-11-14T09:46:57Z</dcterms:modified>
</cp:coreProperties>
</file>