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0"/>
  </p:notesMasterIdLst>
  <p:handoutMasterIdLst>
    <p:handoutMasterId r:id="rId21"/>
  </p:handoutMasterIdLst>
  <p:sldIdLst>
    <p:sldId id="358" r:id="rId2"/>
    <p:sldId id="445" r:id="rId3"/>
    <p:sldId id="492" r:id="rId4"/>
    <p:sldId id="503" r:id="rId5"/>
    <p:sldId id="504" r:id="rId6"/>
    <p:sldId id="505" r:id="rId7"/>
    <p:sldId id="506" r:id="rId8"/>
    <p:sldId id="507" r:id="rId9"/>
    <p:sldId id="493" r:id="rId10"/>
    <p:sldId id="510" r:id="rId11"/>
    <p:sldId id="509" r:id="rId12"/>
    <p:sldId id="511" r:id="rId13"/>
    <p:sldId id="485" r:id="rId14"/>
    <p:sldId id="512" r:id="rId15"/>
    <p:sldId id="513" r:id="rId16"/>
    <p:sldId id="514" r:id="rId17"/>
    <p:sldId id="515" r:id="rId18"/>
    <p:sldId id="366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68D2"/>
    <a:srgbClr val="C5C5C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3" d="100"/>
          <a:sy n="113" d="100"/>
        </p:scale>
        <p:origin x="145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37600-342F-4A05-B1DA-A2CFDE05C23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2913C-5176-47BF-ACFF-41359630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1690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31F15-962A-423B-BF42-D19883161FC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1E697-6CFA-4DFB-BE6E-54ABCDE3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079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IPM Summer School on Game Theory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80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002B-2491-4A45-B378-7B685E14A98C}" type="datetime1">
              <a:rPr lang="en-US" smtClean="0"/>
              <a:t>6/17/2020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12DA-2D2C-4B22-A4B4-CB5359199DA5}" type="datetime1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18BE-AE0D-422E-9DCD-024AE190B2D7}" type="datetime1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4E29-49E9-4C70-9C09-164BE78CD915}" type="datetime1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47C0-76EC-4D09-8798-FA46F3055793}" type="datetime1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40FB-883D-4904-9D34-8B8694DA069E}" type="datetime1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A348-4EFD-4E95-8976-9CB8F8D1AEA0}" type="datetime1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1B56-9DBE-4C9D-9A05-044AD65C7E6D}" type="datetime1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1169-CF3F-432C-B237-79429B82F60D}" type="datetime1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C246-E0D9-4127-BD6C-454D68478B5B}" type="datetime1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21BA-DB7C-4E9D-B47D-CDFFDAF63582}" type="datetime1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5C6C57A-B7AD-4E86-B60B-E38E61EF6096}" type="datetime1">
              <a:rPr lang="en-US" smtClean="0"/>
              <a:t>6/17/2020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courses.aut.ac.i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514600"/>
            <a:ext cx="6553200" cy="34290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Mehran S. </a:t>
            </a:r>
            <a:r>
              <a:rPr lang="en-US" sz="2400" dirty="0" err="1" smtClean="0"/>
              <a:t>Fallah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June 2020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09600"/>
            <a:ext cx="8458200" cy="2286000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Programming Languages</a:t>
            </a:r>
          </a:p>
          <a:p>
            <a:pPr algn="ctr"/>
            <a:r>
              <a:rPr lang="en-US" sz="2400" dirty="0" smtClean="0"/>
              <a:t>Session IX</a:t>
            </a:r>
          </a:p>
          <a:p>
            <a:pPr algn="ctr"/>
            <a:endParaRPr lang="en-US" sz="3400" dirty="0"/>
          </a:p>
          <a:p>
            <a:pPr algn="ctr"/>
            <a:r>
              <a:rPr lang="en-US" sz="3400" dirty="0" smtClean="0"/>
              <a:t>Lisp</a:t>
            </a:r>
          </a:p>
        </p:txBody>
      </p:sp>
    </p:spTree>
    <p:extLst>
      <p:ext uri="{BB962C8B-B14F-4D97-AF65-F5344CB8AC3E}">
        <p14:creationId xmlns:p14="http://schemas.microsoft.com/office/powerpoint/2010/main" val="42862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Programs as Data (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 3.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following is a simple interpreter for a language of arithmetic expressions with the idioms “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”, “add”, and “negate”.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784" y="2057400"/>
            <a:ext cx="7209727" cy="40784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706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Higher-Order Functions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11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7498080" cy="50292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phrase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higher-order function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means a function that either takes a function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as an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argument or returns a function as a result (or both).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function whose arguments and results are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not functions is called a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first-order function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A function that takes a first-order function as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 argument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called a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second-order function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functions on second-order functions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are called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third-order functions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and so on.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4.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are mathematical functions, say functions on the integers, then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their composition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∘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function such that for every integer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have            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∘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)(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can write composition as a Lisp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function that takes two functions as arguments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returns their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composition.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498080" cy="5029200"/>
              </a:xfrm>
              <a:blipFill rotWithShape="0">
                <a:blip r:embed="rId4"/>
                <a:stretch>
                  <a:fillRect t="-364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94" y="4108160"/>
            <a:ext cx="5484765" cy="23566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533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Higher-Order Functions (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292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 5.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Write a function that takes a function and a list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and applies the function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every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element in the list. The result is a list that contains all the results of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 application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cannot say whether the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maplist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is a second-order or third-order function,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as 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elements of the list might be atoms, functions, or higher-order functions.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362200"/>
            <a:ext cx="6718797" cy="31016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534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Garbage Collection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computing,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garbage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refers to memory locations that are not accessible to a program.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More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specifically, we define garbage as follows: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definition does not give an algorithm for finding garbage. However,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we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could find all locations that are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garbage,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at some point in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suspended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execution of a program, it would be safe to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deallocate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these locations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or use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them for some other purpose.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Garbage collection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process of detecting garbage during the execution of a program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making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it available for other uses. In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garbage-collected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languages, the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run-time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receives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requests for memory (as when Lisp cons cells are created) and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allocates memory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from some list of available space.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list of available memory locations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called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free list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 When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run-time system detects that the available space is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below some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threshold, the program may be suspended and the garbage collector invoked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" name="TextBox 4"/>
          <p:cNvSpPr txBox="1"/>
          <p:nvPr/>
        </p:nvSpPr>
        <p:spPr>
          <a:xfrm>
            <a:off x="2060587" y="2133600"/>
            <a:ext cx="6120106" cy="132343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a given point in the execution of a program </a:t>
            </a:r>
            <a:r>
              <a:rPr lang="en-US" sz="16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memory location </a:t>
            </a:r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 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garbage 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no completed execution of </a:t>
            </a:r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this point can access location </a:t>
            </a:r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In other words, replacing the contents of </a:t>
            </a:r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 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making this location inaccessible to </a:t>
            </a:r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cannot affect any further execution of the program.</a:t>
            </a:r>
          </a:p>
        </p:txBody>
      </p:sp>
    </p:spTree>
    <p:extLst>
      <p:ext uri="{BB962C8B-B14F-4D97-AF65-F5344CB8AC3E}">
        <p14:creationId xmlns:p14="http://schemas.microsoft.com/office/powerpoint/2010/main" val="121283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Garbage Collection (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Lisp, the memory locations that are accessible to a program are cons cells.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Lisp and other garbage-collected languages, it is generally not necessary for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program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invoke the garbage collector explicitly.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some modern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implementations, 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garbage collector may run in parallel with the program.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idea and implementation of automatic garbage collection appear to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have originated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Lisp. Here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an example of garbage. After the expression</a:t>
            </a:r>
          </a:p>
          <a:p>
            <a:pPr marL="82296" indent="0" algn="ctr">
              <a:spcAft>
                <a:spcPts val="600"/>
              </a:spcAft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(car (cons e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e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))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evaluated, any cons cells created by evaluation of e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will typically be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garbage.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However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it is not always correct to deallocate the locations used in a list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after applying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car to the list. For example, consider the expression</a:t>
            </a:r>
          </a:p>
          <a:p>
            <a:pPr marL="82296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((lambda (x) (car (cons x x)))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‘(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B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When this expression is evaluated, the function car will be applied to a cons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cell whose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“a” and “d” parts both point to the same list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039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Garbage Collection (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algorithms for garbage collection have been developed over the years.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Here is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simple example called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mark-and-sweep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indent="-274320" algn="just"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all tag bits to 0.</a:t>
            </a:r>
          </a:p>
          <a:p>
            <a:pPr marL="548640" indent="-274320" algn="just"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from each location used directly in the program. Follow all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links, changing 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tag bit of each cell visited to 1.</a:t>
            </a:r>
          </a:p>
          <a:p>
            <a:pPr marL="548640" indent="-274320" algn="just"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Place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all cells with tags still equal to 0 on the free list.</a:t>
            </a:r>
          </a:p>
          <a:p>
            <a:pPr marL="425196" indent="-342900" algn="just">
              <a:spcBef>
                <a:spcPts val="0"/>
              </a:spcBef>
              <a:buFont typeface="+mj-lt"/>
              <a:buAutoNum type="arabicPeriod"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This algorithm assumes that we can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tell which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bit sequences in memory are pointers and which are atoms, and it also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assumes that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there is a tag bit in each location that can be switched to 0 or 1 without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destroying 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 in that location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Garbage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collection is a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very useful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There is some debate about the efficiency of garbage-collected languages,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however. Some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researchers have experimental evidence showing that garbage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collection adds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 the order of 5% overhead to program execution time.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other hand,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explicit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memory management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(in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 and 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++, for example)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can be cumbersome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error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prone, so that for certain programs it is highly advantageous to have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automatic garbage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collection.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One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phenomenon that indicates the importance and difficulty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of memory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management in C programs is the success of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program analysis tools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that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are aimed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specifically at detecting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memory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management errors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683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Garbage Collection (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 6.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Lisp, we can write a function that takes a list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lst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and an entry x,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returning 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part of the list that follows x, if any. This function, which we call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“select”, can be written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as follows: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 select (lambda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((equal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nil) nil)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((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equal x (car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 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cdr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(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(select x 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cdr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)))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)))</a:t>
            </a:r>
          </a:p>
          <a:p>
            <a:pPr marL="82296" indent="0" algn="just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Here are two analogous C programs that have different effects on the list they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are passed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16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 bright="-30000" contrast="50000"/>
          </a:blip>
          <a:stretch>
            <a:fillRect/>
          </a:stretch>
        </p:blipFill>
        <p:spPr>
          <a:xfrm>
            <a:off x="1724365" y="3914466"/>
            <a:ext cx="3600477" cy="2562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lum bright="-30000" contrast="50000"/>
          </a:blip>
          <a:stretch>
            <a:fillRect/>
          </a:stretch>
        </p:blipFill>
        <p:spPr>
          <a:xfrm>
            <a:off x="5246277" y="3895416"/>
            <a:ext cx="3649939" cy="21445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19800" y="5257799"/>
            <a:ext cx="1219200" cy="2727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2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Impure Lisp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Pure Lisp expressions do not have side effects, which are visible changes in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 of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machine as the result of evaluating an expression. However, for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efficiency, even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early Lisp had expressions with side effects. Two historical functions with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side effects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rplaca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rplacd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573088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(rplaca x y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 − replace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address field of cons cell x with y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573088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rplacd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x y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 − replace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decrement field of cons cell x with y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both cases, the value of the expression is the cell that has been modified.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example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the value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pt-BR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(rplaca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(cons </a:t>
            </a:r>
            <a:r>
              <a:rPr lang="pt-BR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‘A ‘B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pt-BR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‘C)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cons cell with car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‘C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cdr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‘B.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these constructs, two occurrences of the same expression may have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different values (this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really what side effect means.) For example, consider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expression   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 x)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the following code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2296" indent="0" algn="ctr">
              <a:spcBef>
                <a:spcPts val="0"/>
              </a:spcBef>
              <a:buNone/>
            </a:pPr>
            <a:r>
              <a:rPr lang="fr-F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(lambda (x) (cons (car x) (cons (</a:t>
            </a:r>
            <a:r>
              <a:rPr lang="fr-FR" sz="16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rplaca</a:t>
            </a:r>
            <a:r>
              <a:rPr lang="fr-F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 c) (car x)))) (cons a b)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Suppose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call the list (A B C D) x and we want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change the third element of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y. In pure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Lisp,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can only define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new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with elements A, B, y,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D: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spcAft>
                <a:spcPts val="600"/>
              </a:spcAft>
              <a:buNone/>
            </a:pPr>
            <a:r>
              <a:rPr lang="fr-FR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 (car x) (cons (</a:t>
            </a:r>
            <a:r>
              <a:rPr lang="fr-FR" sz="16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cadr</a:t>
            </a:r>
            <a:r>
              <a:rPr lang="fr-F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x) (cons y (</a:t>
            </a:r>
            <a:r>
              <a:rPr lang="fr-FR" sz="16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cdddr</a:t>
            </a:r>
            <a:r>
              <a:rPr lang="fr-F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fr-FR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))))</a:t>
            </a:r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fr-FR" sz="16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impure Lisp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can change the third cell directly by using the expression</a:t>
            </a:r>
          </a:p>
          <a:p>
            <a:pPr marL="82296" indent="0" algn="ctr">
              <a:buNone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(rplaca 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cddr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x) 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fr-FR" sz="16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17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3" name="Rectangle 12"/>
          <p:cNvSpPr/>
          <p:nvPr/>
        </p:nvSpPr>
        <p:spPr>
          <a:xfrm>
            <a:off x="1285389" y="1295400"/>
            <a:ext cx="7635240" cy="320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14800" y="4419600"/>
            <a:ext cx="533400" cy="3810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6000" y="4419600"/>
            <a:ext cx="5334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055" y="1417638"/>
            <a:ext cx="4779185" cy="27752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83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304800"/>
            <a:ext cx="7498080" cy="4800600"/>
          </a:xfrm>
        </p:spPr>
        <p:txBody>
          <a:bodyPr>
            <a:noAutofit/>
          </a:bodyPr>
          <a:lstStyle/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spcBef>
                <a:spcPts val="0"/>
              </a:spcBef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spcBef>
                <a:spcPts val="0"/>
              </a:spcBef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spcBef>
                <a:spcPts val="0"/>
              </a:spcBef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spcBef>
                <a:spcPts val="0"/>
              </a:spcBef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Concepts in Programming Languages (Chapter 3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82296" indent="0" algn="ctr">
              <a:spcBef>
                <a:spcPts val="0"/>
              </a:spcBef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spcBef>
                <a:spcPts val="0"/>
              </a:spcBef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Please see Assignment 4 at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courses.aut.ac.ir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ctr">
              <a:spcBef>
                <a:spcPts val="0"/>
              </a:spcBef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spcBef>
                <a:spcPts val="0"/>
              </a:spcBef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spcBef>
                <a:spcPts val="0"/>
              </a:spcBef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spcBef>
                <a:spcPts val="0"/>
              </a:spcBef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18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9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1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have introduced the programming language Lisp and its good design features. </a:t>
            </a:r>
          </a:p>
          <a:p>
            <a:pPr marL="82296" indent="0" algn="just">
              <a:spcBef>
                <a:spcPts val="100"/>
              </a:spcBef>
              <a:buNone/>
            </a:pPr>
            <a:endParaRPr lang="en-US" sz="1600" b="1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Dotted pairs were briefly introduced as the basic data structure of Lisp. </a:t>
            </a:r>
          </a:p>
          <a:p>
            <a:pPr marL="82296" indent="0" algn="just">
              <a:spcBef>
                <a:spcPts val="10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Basic and general programming functions were explained and used in some example programs. </a:t>
            </a:r>
          </a:p>
          <a:p>
            <a:pPr marL="82296" indent="0" algn="just">
              <a:spcBef>
                <a:spcPts val="10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this session, we elaborate on the concept of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cons cells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(dotted pairs.) It is also explained how one may build a list using dotted pairs.</a:t>
            </a:r>
          </a:p>
          <a:p>
            <a:pPr marL="82296" indent="0" algn="just">
              <a:spcBef>
                <a:spcPts val="10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Programming with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higher-order functions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is also among the topics included in this session.</a:t>
            </a:r>
          </a:p>
          <a:p>
            <a:pPr marL="82296" indent="0" algn="just">
              <a:spcBef>
                <a:spcPts val="10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is also explained why we say that Lisp is a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garbage-collected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language and why this could be a good feature of a language.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82296" indent="0" algn="just">
              <a:spcBef>
                <a:spcPts val="100"/>
              </a:spcBef>
              <a:buNone/>
            </a:pPr>
            <a:endParaRPr lang="en-US" sz="16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As stated earlier, Lisp has an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impure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part in the sense that one can write lisp programs whose execution results in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side effects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 We give some idioms of the language with side effects. It is also explained how one may write more efficient programs using the impure part of Lisp.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0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46250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 Cells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buNone/>
            </a:pP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Cons cells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(or dotted pairs) are the basic data structure of the Lisp abstract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machine. Cons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cells have two parts, historically called the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address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part and the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decrement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part. </a:t>
            </a:r>
          </a:p>
          <a:p>
            <a:pPr marL="82296" indent="0" algn="just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letters a and d are seen in 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acronyms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(for “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contents of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address register”) and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(for “contents of the decrement register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”).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draw cons cells as follows: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may represent an atom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cons cell by putting a “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tag” in the address part, which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tells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the cell represents an atom,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and the actual atom value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decrement part. For example,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following represents the letter a.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Because putting a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pointer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in one or both parts of a cons cell represents lists,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bit pattern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used to indicate an atom must be different from every pointer value.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are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five basic functions on cons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cells: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atom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cdr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same functions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cdr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are present in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Racket. The function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written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eq?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n Racket. Moreover, Racket has no function with the same functionality as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atom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4689348" y="2864460"/>
            <a:ext cx="9906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191933" y="2864460"/>
            <a:ext cx="0" cy="30480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27448" y="2920845"/>
            <a:ext cx="457200" cy="1828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07427" y="2920845"/>
            <a:ext cx="457200" cy="1828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cdr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89348" y="4192672"/>
            <a:ext cx="9906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5191933" y="4192672"/>
            <a:ext cx="0" cy="30480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81601" y="4236755"/>
            <a:ext cx="518079" cy="1828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atm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99680" y="4236755"/>
            <a:ext cx="457200" cy="1828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98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/>
      <p:bldP spid="13" grpId="0"/>
      <p:bldP spid="15" grpId="0" animBg="1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 Cells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atom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function with one argument: If a value is an atom, then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word storing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value has a special bit pattern in its address part that flags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value as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being an atom. The atom function returns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if this pattern indicates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function argument is an atom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spcBef>
                <a:spcPts val="1000"/>
              </a:spcBef>
              <a:buNone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function with two arguments: compares two arguments for equality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by checking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see if they are stored in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the same location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This is meaningful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atoms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as well as for cons cells because conceptually the Lisp compiler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behaves as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each atom (including every number) is stored once in a unique location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spcBef>
                <a:spcPts val="1000"/>
              </a:spcBef>
              <a:buNone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is a function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with two arguments: The expression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(cons x y)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evaluated as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follows: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1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Allocate new cell c.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2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Set the address part of c to point to the value of x.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3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Set the decrement part of c to point to the value of y.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4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Return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pointer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c.</a:t>
            </a:r>
          </a:p>
          <a:p>
            <a:pPr marL="82296" indent="0" algn="just">
              <a:spcBef>
                <a:spcPts val="1000"/>
              </a:spcBef>
              <a:buNone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function with one argument: If the argument is a cons cell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 (i.e., a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dotted pair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ontents of the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address register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 c.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Otherwise,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application of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results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an error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spcBef>
                <a:spcPts val="1000"/>
              </a:spcBef>
              <a:buNone/>
            </a:pP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cdr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function with one argument: If the argument is a cons cell c, then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return the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ontents of the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decrement register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 c.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Otherwise,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application of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cdr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results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an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1724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 Cells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drawing cons cells, we draw the contents of a cell as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pointer to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another cell unless the cell represents an atom.</a:t>
            </a: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evaluate the expression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(cons ’A ’B)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by creating a new cons cell and then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setting 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car of this cell to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point to the cell representing 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atom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‘A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and the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cdr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of the cell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point to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‘B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The expression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‘(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.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B)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would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have the same effect, as this is the syntax for a dotted pair of atom A and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atom B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Although this dotted-pair notation was a common part of early Lisp, Scheme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later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Lisps emphasize lists over pairs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about the expression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(cons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(cons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‘A ‘B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(cons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‘A ‘B))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?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7" name="Rectangle 6"/>
          <p:cNvSpPr/>
          <p:nvPr/>
        </p:nvSpPr>
        <p:spPr>
          <a:xfrm>
            <a:off x="3046699" y="3273255"/>
            <a:ext cx="9906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549284" y="3273255"/>
            <a:ext cx="0" cy="30480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3031206" y="3969810"/>
            <a:ext cx="1006093" cy="338554"/>
            <a:chOff x="4592216" y="3468667"/>
            <a:chExt cx="1006093" cy="338554"/>
          </a:xfrm>
        </p:grpSpPr>
        <p:sp>
          <p:nvSpPr>
            <p:cNvPr id="22" name="Rectangle 21"/>
            <p:cNvSpPr/>
            <p:nvPr/>
          </p:nvSpPr>
          <p:spPr>
            <a:xfrm>
              <a:off x="4607709" y="3490119"/>
              <a:ext cx="990600" cy="304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110294" y="3490119"/>
              <a:ext cx="0" cy="30480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592216" y="3468667"/>
              <a:ext cx="510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atm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25788" y="3468667"/>
              <a:ext cx="4572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465586" y="3247719"/>
            <a:ext cx="1005921" cy="338554"/>
            <a:chOff x="4592388" y="3468667"/>
            <a:chExt cx="1005921" cy="338554"/>
          </a:xfrm>
        </p:grpSpPr>
        <p:sp>
          <p:nvSpPr>
            <p:cNvPr id="27" name="Rectangle 26"/>
            <p:cNvSpPr/>
            <p:nvPr/>
          </p:nvSpPr>
          <p:spPr>
            <a:xfrm>
              <a:off x="4607709" y="3490119"/>
              <a:ext cx="990600" cy="304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5110294" y="3490119"/>
              <a:ext cx="0" cy="30480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592388" y="3468667"/>
              <a:ext cx="51062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atm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4920" y="3468667"/>
              <a:ext cx="4572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1" name="Straight Arrow Connector 30"/>
          <p:cNvCxnSpPr>
            <a:endCxn id="7" idx="1"/>
          </p:cNvCxnSpPr>
          <p:nvPr/>
        </p:nvCxnSpPr>
        <p:spPr>
          <a:xfrm>
            <a:off x="2511230" y="3421080"/>
            <a:ext cx="535469" cy="4575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tangle 259"/>
          <p:cNvSpPr/>
          <p:nvPr/>
        </p:nvSpPr>
        <p:spPr>
          <a:xfrm>
            <a:off x="6703452" y="3270967"/>
            <a:ext cx="9906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/>
          <p:cNvCxnSpPr/>
          <p:nvPr/>
        </p:nvCxnSpPr>
        <p:spPr>
          <a:xfrm>
            <a:off x="7206037" y="3270967"/>
            <a:ext cx="0" cy="30480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6741205" y="3955220"/>
            <a:ext cx="4572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7236852" y="3955220"/>
            <a:ext cx="4572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6" name="Straight Arrow Connector 275"/>
          <p:cNvCxnSpPr/>
          <p:nvPr/>
        </p:nvCxnSpPr>
        <p:spPr>
          <a:xfrm flipH="1">
            <a:off x="3303236" y="3428883"/>
            <a:ext cx="673" cy="56642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>
            <a:off x="3793378" y="3428883"/>
            <a:ext cx="687440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/>
          <p:nvPr/>
        </p:nvCxnSpPr>
        <p:spPr>
          <a:xfrm>
            <a:off x="6156815" y="3429625"/>
            <a:ext cx="535469" cy="4575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/>
          <p:cNvSpPr/>
          <p:nvPr/>
        </p:nvSpPr>
        <p:spPr>
          <a:xfrm>
            <a:off x="3917630" y="4850480"/>
            <a:ext cx="9906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0" name="Straight Connector 289"/>
          <p:cNvCxnSpPr/>
          <p:nvPr/>
        </p:nvCxnSpPr>
        <p:spPr>
          <a:xfrm>
            <a:off x="4420215" y="4850480"/>
            <a:ext cx="0" cy="30480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Group 290"/>
          <p:cNvGrpSpPr/>
          <p:nvPr/>
        </p:nvGrpSpPr>
        <p:grpSpPr>
          <a:xfrm>
            <a:off x="3917630" y="5568487"/>
            <a:ext cx="990600" cy="304800"/>
            <a:chOff x="4607709" y="3490119"/>
            <a:chExt cx="990600" cy="304800"/>
          </a:xfrm>
        </p:grpSpPr>
        <p:sp>
          <p:nvSpPr>
            <p:cNvPr id="292" name="Rectangle 291"/>
            <p:cNvSpPr/>
            <p:nvPr/>
          </p:nvSpPr>
          <p:spPr>
            <a:xfrm>
              <a:off x="4607709" y="3490119"/>
              <a:ext cx="990600" cy="304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3" name="Straight Connector 292"/>
            <p:cNvCxnSpPr/>
            <p:nvPr/>
          </p:nvCxnSpPr>
          <p:spPr>
            <a:xfrm>
              <a:off x="5110294" y="3490119"/>
              <a:ext cx="0" cy="30480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95"/>
          <p:cNvGrpSpPr/>
          <p:nvPr/>
        </p:nvGrpSpPr>
        <p:grpSpPr>
          <a:xfrm>
            <a:off x="5351838" y="4846396"/>
            <a:ext cx="990600" cy="304800"/>
            <a:chOff x="4607709" y="3490119"/>
            <a:chExt cx="990600" cy="304800"/>
          </a:xfrm>
        </p:grpSpPr>
        <p:sp>
          <p:nvSpPr>
            <p:cNvPr id="297" name="Rectangle 296"/>
            <p:cNvSpPr/>
            <p:nvPr/>
          </p:nvSpPr>
          <p:spPr>
            <a:xfrm>
              <a:off x="4607709" y="3490119"/>
              <a:ext cx="990600" cy="304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/>
            <p:cNvCxnSpPr/>
            <p:nvPr/>
          </p:nvCxnSpPr>
          <p:spPr>
            <a:xfrm>
              <a:off x="5110294" y="3490119"/>
              <a:ext cx="0" cy="30480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1" name="Straight Arrow Connector 300"/>
          <p:cNvCxnSpPr/>
          <p:nvPr/>
        </p:nvCxnSpPr>
        <p:spPr>
          <a:xfrm>
            <a:off x="3375278" y="5001537"/>
            <a:ext cx="535469" cy="4575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/>
          <p:nvPr/>
        </p:nvCxnSpPr>
        <p:spPr>
          <a:xfrm>
            <a:off x="4664398" y="4998796"/>
            <a:ext cx="687440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H="1">
            <a:off x="6969132" y="3436474"/>
            <a:ext cx="673" cy="56642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 flipH="1">
            <a:off x="7458243" y="3431912"/>
            <a:ext cx="673" cy="56642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flipH="1">
            <a:off x="4183196" y="5002880"/>
            <a:ext cx="673" cy="56642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 flipH="1">
            <a:off x="4183196" y="5736344"/>
            <a:ext cx="673" cy="56642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/>
          <p:nvPr/>
        </p:nvCxnSpPr>
        <p:spPr>
          <a:xfrm flipH="1">
            <a:off x="4665127" y="5736344"/>
            <a:ext cx="673" cy="56642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/>
          <p:cNvCxnSpPr/>
          <p:nvPr/>
        </p:nvCxnSpPr>
        <p:spPr>
          <a:xfrm flipH="1">
            <a:off x="5602121" y="4998796"/>
            <a:ext cx="673" cy="56642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/>
          <p:cNvCxnSpPr/>
          <p:nvPr/>
        </p:nvCxnSpPr>
        <p:spPr>
          <a:xfrm flipH="1">
            <a:off x="6104706" y="4998796"/>
            <a:ext cx="673" cy="56642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/>
          <p:cNvSpPr txBox="1"/>
          <p:nvPr/>
        </p:nvSpPr>
        <p:spPr>
          <a:xfrm>
            <a:off x="3956802" y="6240525"/>
            <a:ext cx="4572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5373521" y="5527847"/>
            <a:ext cx="4572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4445420" y="6240525"/>
            <a:ext cx="4572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5876106" y="5527847"/>
            <a:ext cx="4572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5811977" y="5974349"/>
            <a:ext cx="1522425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‘((A . B) . (A . B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28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260" grpId="0" animBg="1"/>
      <p:bldP spid="268" grpId="0"/>
      <p:bldP spid="269" grpId="0"/>
      <p:bldP spid="289" grpId="0" animBg="1"/>
      <p:bldP spid="320" grpId="0"/>
      <p:bldP spid="321" grpId="0"/>
      <p:bldP spid="322" grpId="0"/>
      <p:bldP spid="323" grpId="0"/>
      <p:bldP spid="3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 Cells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Because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 cells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may contain two pointers,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may be used to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construct trees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Lisp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programs often use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lists. Thus, there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are conventions for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representing lists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as a certain form of trees. Specifically, the list a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…,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is represented by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cons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cell whose car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points to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and whose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cdr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points to the cells representing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list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…,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6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 For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empty list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we use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nil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(it is written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‘( )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Racket). For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example, here is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representation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the list (A B 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 1.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Draw the cons cells for (A (B (C D)) E).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6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475" y="4219104"/>
            <a:ext cx="4063527" cy="2399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5086" y="2881849"/>
            <a:ext cx="3667719" cy="102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9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 Cells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997" y="1178494"/>
            <a:ext cx="6217898" cy="5315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366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 Cells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741" y="1218062"/>
            <a:ext cx="7362250" cy="52870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62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Programs as Data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Lisp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 and Lisp programs have the same syntax and internal representation.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makes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it easy to manipulate Lisp programs as data. One feature that sets Lisp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apart from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many other languages is that it is possible for a program to build a data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structure that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represents an expression and then evaluates the expression as if it were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written as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part of the program. This is done with the function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b="1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 2.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Write a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Lisp function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substitutes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expression x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all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occurrences of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expression z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and then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evaluates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resulting expression.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 substitute (lambda (exp1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exp2)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((atom exp2) 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exp2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exp1) (true exp2)))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fr-FR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fr-FR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</a:t>
            </a:r>
            <a:r>
              <a:rPr lang="fr-FR" sz="16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fr-F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(cons (substitute exp1 var (car exp2))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substitute exp1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cdr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exp2)))))))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 substitute-and-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(lambda (x y z) 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(substitute x y z))))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9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57" y="1185376"/>
            <a:ext cx="7428091" cy="53457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620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16698</TotalTime>
  <Words>2182</Words>
  <Application>Microsoft Office PowerPoint</Application>
  <PresentationFormat>On-screen Show (4:3)</PresentationFormat>
  <Paragraphs>207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Cambria Math</vt:lpstr>
      <vt:lpstr>Gill Sans MT</vt:lpstr>
      <vt:lpstr>Verdana</vt:lpstr>
      <vt:lpstr>Wingdings 2</vt:lpstr>
      <vt:lpstr>Solstice</vt:lpstr>
      <vt:lpstr>Mehran S. Fallah    June 2020 </vt:lpstr>
      <vt:lpstr>Introduction</vt:lpstr>
      <vt:lpstr>Cons Cells</vt:lpstr>
      <vt:lpstr>Cons Cells (Ctd.)</vt:lpstr>
      <vt:lpstr>Cons Cells (Ctd.)</vt:lpstr>
      <vt:lpstr>Cons Cells (Ctd.)</vt:lpstr>
      <vt:lpstr>Cons Cells (Ctd.)</vt:lpstr>
      <vt:lpstr>Cons Cells (Ctd.)</vt:lpstr>
      <vt:lpstr>Programs as Data</vt:lpstr>
      <vt:lpstr>Programs as Data (Ctd.)</vt:lpstr>
      <vt:lpstr>Higher-Order Functions</vt:lpstr>
      <vt:lpstr>Higher-Order Functions (Ctd.)</vt:lpstr>
      <vt:lpstr>Garbage Collection</vt:lpstr>
      <vt:lpstr>Garbage Collection (Ctd.)</vt:lpstr>
      <vt:lpstr>Garbage Collection (Ctd.)</vt:lpstr>
      <vt:lpstr>Garbage Collection (Ctd.)</vt:lpstr>
      <vt:lpstr>Impure Lisp</vt:lpstr>
      <vt:lpstr>PowerPoint Presentation</vt:lpstr>
    </vt:vector>
  </TitlesOfParts>
  <Company>ISE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</dc:creator>
  <cp:lastModifiedBy>msfallah@outlook.com</cp:lastModifiedBy>
  <cp:revision>1212</cp:revision>
  <dcterms:created xsi:type="dcterms:W3CDTF">2009-10-14T10:18:00Z</dcterms:created>
  <dcterms:modified xsi:type="dcterms:W3CDTF">2020-06-17T11:03:05Z</dcterms:modified>
</cp:coreProperties>
</file>