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7"/>
  </p:notesMasterIdLst>
  <p:sldIdLst>
    <p:sldId id="675" r:id="rId3"/>
    <p:sldId id="671" r:id="rId4"/>
    <p:sldId id="742" r:id="rId5"/>
    <p:sldId id="745" r:id="rId6"/>
    <p:sldId id="746" r:id="rId7"/>
    <p:sldId id="750" r:id="rId8"/>
    <p:sldId id="748" r:id="rId9"/>
    <p:sldId id="827" r:id="rId10"/>
    <p:sldId id="749" r:id="rId11"/>
    <p:sldId id="751" r:id="rId12"/>
    <p:sldId id="752" r:id="rId13"/>
    <p:sldId id="782" r:id="rId14"/>
    <p:sldId id="766" r:id="rId15"/>
    <p:sldId id="768" r:id="rId16"/>
    <p:sldId id="767" r:id="rId17"/>
    <p:sldId id="770" r:id="rId18"/>
    <p:sldId id="773" r:id="rId19"/>
    <p:sldId id="775" r:id="rId20"/>
    <p:sldId id="776" r:id="rId21"/>
    <p:sldId id="777" r:id="rId22"/>
    <p:sldId id="778" r:id="rId23"/>
    <p:sldId id="779" r:id="rId24"/>
    <p:sldId id="780" r:id="rId25"/>
    <p:sldId id="781" r:id="rId26"/>
    <p:sldId id="754" r:id="rId27"/>
    <p:sldId id="755" r:id="rId28"/>
    <p:sldId id="764" r:id="rId29"/>
    <p:sldId id="765" r:id="rId30"/>
    <p:sldId id="756" r:id="rId31"/>
    <p:sldId id="757" r:id="rId32"/>
    <p:sldId id="758" r:id="rId33"/>
    <p:sldId id="759" r:id="rId34"/>
    <p:sldId id="760" r:id="rId35"/>
    <p:sldId id="761" r:id="rId36"/>
    <p:sldId id="762" r:id="rId37"/>
    <p:sldId id="763" r:id="rId38"/>
    <p:sldId id="828" r:id="rId39"/>
    <p:sldId id="785" r:id="rId40"/>
    <p:sldId id="786" r:id="rId41"/>
    <p:sldId id="788" r:id="rId42"/>
    <p:sldId id="789" r:id="rId43"/>
    <p:sldId id="790" r:id="rId44"/>
    <p:sldId id="791" r:id="rId45"/>
    <p:sldId id="792" r:id="rId46"/>
    <p:sldId id="793" r:id="rId47"/>
    <p:sldId id="794" r:id="rId48"/>
    <p:sldId id="795" r:id="rId49"/>
    <p:sldId id="796" r:id="rId50"/>
    <p:sldId id="797" r:id="rId51"/>
    <p:sldId id="798" r:id="rId52"/>
    <p:sldId id="815" r:id="rId53"/>
    <p:sldId id="824" r:id="rId54"/>
    <p:sldId id="825" r:id="rId55"/>
    <p:sldId id="82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3418" autoAdjust="0"/>
  </p:normalViewPr>
  <p:slideViewPr>
    <p:cSldViewPr>
      <p:cViewPr varScale="1">
        <p:scale>
          <a:sx n="60" d="100"/>
          <a:sy n="60" d="100"/>
        </p:scale>
        <p:origin x="902" y="2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613257C-DD9B-4774-AFAD-9183BC86CEE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4109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5F3E449-4243-439B-972D-0ABC5111DFF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610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6463B34-188F-471C-AAC9-819AFE898980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9678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1EA242D-D189-4616-80F5-7BB5AFB2236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436784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1A47CA8-2544-42C4-91F5-47CD6CA01FB0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81320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6DBEC12-56FF-4B57-817F-D3B77B05FC0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36238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2ED1A2D-480E-42CE-918F-F80006145E2B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18472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7770AFB-009A-4A0B-9688-8F2123DBFBD7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894975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EAE9F93-9688-45F5-89A6-4FAD3D3EAE05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48497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4D4EAF8-F5C7-4C5A-98A4-5AAEE5DC6AD8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784146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6CCC587-3638-4A7A-A3BA-33934B4C1F25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13972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487D77B-BE86-4AA2-9F61-BFD7A9556B85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943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752B294-2679-4930-B3FB-5E9103C73DC9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217363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340C8A9-050D-4767-A80E-5A4FD072162C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</p:spTree>
    <p:extLst>
      <p:ext uri="{BB962C8B-B14F-4D97-AF65-F5344CB8AC3E}">
        <p14:creationId xmlns:p14="http://schemas.microsoft.com/office/powerpoint/2010/main" val="61975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45472B0-0175-4B66-AA40-630D6A28D24C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992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5251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7458250-E6AE-4793-8A63-FD545A2E138A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1793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7489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FD2DC4-1131-40ED-86A0-7372B342F653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3064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56BE1CE-8630-48A7-A44A-82C1DA799322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48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26E6B9-A3BD-423B-89C5-639252D46B53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7024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A1AEEE8-D971-4F84-BC66-FED5911C6449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6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7941285-9449-4280-B4C3-E231AA4DD9A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0769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5B8FF6-CD92-46CD-AE5C-EC15AF5D075D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5308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6829EF5-01C5-4E43-A5EB-43E308C2717D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158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36AAF1F-65E2-47D3-94CB-3891EF396522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2182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D1E2A2-3D49-4936-A144-D6A395A8A69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9961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DCD1EB-263C-4E4E-8FD5-689E530B76F0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424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DCD1EB-263C-4E4E-8FD5-689E530B76F0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041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D2D6FEF-8087-476B-90F4-A182F40D5ABB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013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882F4B1-5F78-46CA-8614-AD7000D76EC7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66312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BC84F76-BA47-45B3-9BC6-9508614E0601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0127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E4370BB-B990-41A1-83B3-487137AEA6F6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817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30F81CE-2B56-4D89-A684-FD62E29E05FD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9607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752F004-E546-497F-9C8C-D9C25C5108C1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411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34FC416-53AA-499D-AD80-7C113B4F8BC1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4948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510659-DF66-46F3-97FE-1CA7C9BCCF3B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1353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E452839-32DF-4AD2-91CB-77F49B4AECA1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4179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9BA0495-3F72-479E-8C02-0A3200354902}" type="slidenum">
              <a:rPr lang="en-US" altLang="en-US" sz="1200"/>
              <a:pPr eaLnBrk="1" hangingPunct="1"/>
              <a:t>46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7676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610A091-E05C-4CAB-9755-029EAE5B7390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9855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5FA9552-9FBA-499B-A8A5-DBB7133B196F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76170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5C9BAE4-81D7-4E89-AE79-D11AE8013AE8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3794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84BEECC-41ED-468A-945D-20B26728FA6E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8923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2EEB72A-44A5-4162-837F-14DA78401284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14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9056D98-2958-4C52-906D-9170610C84E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0365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37B4D28-F189-4BBD-A024-36388639ADE0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16811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FE3B794-9533-43CD-903D-7309E1CFAFA0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727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40A9FF5-2724-453D-86AB-6084967ABA75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267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9056D98-2958-4C52-906D-9170610C84E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937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4C95C08-66D9-4902-B8E6-A325B77AB6B3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443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F63F4CB-6192-4F3E-9E8C-BF46435DBC6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300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CF6910F-FE2A-4C5A-976E-06E46ADAF3E4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0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55626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dirty="0"/>
              <a:t>مرتضي صاحب الزماني</a:t>
            </a:r>
            <a:r>
              <a:rPr lang="en-US" sz="1400" b="0" dirty="0"/>
              <a:t>             </a:t>
            </a:r>
            <a:r>
              <a:rPr lang="fa-IR" sz="1400" b="0" dirty="0"/>
              <a:t> </a:t>
            </a:r>
            <a:endParaRPr lang="en-US" sz="1400" b="0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2163B-98B3-4465-88B8-B0D30ED8B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  <p:sldLayoutId id="2147485493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سرعت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8FB3873-AB38-4EDB-A06D-A3DC939CD6A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Critical path through delay graph</a:t>
            </a:r>
          </a:p>
        </p:txBody>
      </p:sp>
      <p:pic>
        <p:nvPicPr>
          <p:cNvPr id="2765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28800"/>
            <a:ext cx="75311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208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EE1149E-AC04-41E4-9F8F-42664006B81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Reducing critical path length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7772400" cy="4114800"/>
          </a:xfrm>
          <a:noFill/>
        </p:spPr>
        <p:txBody>
          <a:bodyPr lIns="90488" tIns="44450" rIns="90488" bIns="44450"/>
          <a:lstStyle/>
          <a:p>
            <a:pPr algn="l" rtl="0" eaLnBrk="1" hangingPunct="1"/>
            <a:endParaRPr lang="en-US" altLang="en-US" sz="2400" dirty="0" smtClean="0"/>
          </a:p>
          <a:p>
            <a:pPr algn="l" rtl="0" eaLnBrk="1" hangingPunct="1"/>
            <a:r>
              <a:rPr lang="en-US" altLang="en-US" sz="2400" dirty="0" smtClean="0"/>
              <a:t>There may be more than one path of the same delay.</a:t>
            </a:r>
          </a:p>
          <a:p>
            <a:pPr lvl="1" algn="l" rtl="0" eaLnBrk="1" hangingPunct="1"/>
            <a:r>
              <a:rPr lang="en-US" altLang="en-US" sz="20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/>
              <a:t>Must speed up all equivalent paths to speed up circuit.</a:t>
            </a:r>
          </a:p>
          <a:p>
            <a:pPr algn="l" rtl="0" eaLnBrk="1" hangingPunct="1"/>
            <a:endParaRPr lang="en-US" altLang="en-US" sz="2400" dirty="0" smtClean="0"/>
          </a:p>
          <a:p>
            <a:pPr algn="l" rtl="0" eaLnBrk="1" hangingPunct="1"/>
            <a:r>
              <a:rPr lang="en-US" altLang="en-US" sz="2400" dirty="0" err="1" smtClean="0"/>
              <a:t>Cutset</a:t>
            </a:r>
            <a:r>
              <a:rPr lang="en-US" altLang="en-US" sz="2400" dirty="0" smtClean="0"/>
              <a:t>: </a:t>
            </a:r>
          </a:p>
          <a:p>
            <a:pPr lvl="1" algn="l" rtl="0" eaLnBrk="1" hangingPunct="1"/>
            <a:r>
              <a:rPr lang="en-US" altLang="en-US" sz="2000" dirty="0" smtClean="0"/>
              <a:t>A set of edges that when removed, break the graph into two unconnected paths. (e.g. {(C,D), (B,D)}  or {(D,E)}</a:t>
            </a:r>
          </a:p>
          <a:p>
            <a:pPr lvl="2" algn="l" rtl="0" eaLnBrk="1" hangingPunct="1"/>
            <a:r>
              <a:rPr lang="en-US" altLang="en-US" sz="1600" dirty="0" smtClean="0">
                <a:sym typeface="Wingdings" panose="05000000000000000000" pitchFamily="2" charset="2"/>
              </a:rPr>
              <a:t> </a:t>
            </a:r>
            <a:r>
              <a:rPr lang="en-US" altLang="en-US" sz="1600" dirty="0" smtClean="0"/>
              <a:t>Must speed up </a:t>
            </a:r>
            <a:r>
              <a:rPr lang="en-US" altLang="en-US" sz="1600" dirty="0" err="1" smtClean="0"/>
              <a:t>cutset</a:t>
            </a:r>
            <a:r>
              <a:rPr lang="en-US" altLang="en-US" sz="1600" dirty="0" smtClean="0"/>
              <a:t> through critical path.</a:t>
            </a:r>
          </a:p>
        </p:txBody>
      </p:sp>
    </p:spTree>
    <p:extLst>
      <p:ext uri="{BB962C8B-B14F-4D97-AF65-F5344CB8AC3E}">
        <p14:creationId xmlns:p14="http://schemas.microsoft.com/office/powerpoint/2010/main" val="1942824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0" grpId="0"/>
      <p:bldP spid="816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86C0CB8-5282-43AD-ACE1-24C7C8FB34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 Paths in a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3" y="2420888"/>
            <a:ext cx="814654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88BF72D-CB6C-4452-8936-132833F285C4}" type="slidenum">
              <a:rPr 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Unbalanced delays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140968"/>
            <a:ext cx="8424936" cy="937816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Unbalanced delays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inefficient use of logic:</a:t>
            </a:r>
          </a:p>
        </p:txBody>
      </p:sp>
      <p:pic>
        <p:nvPicPr>
          <p:cNvPr id="307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293096"/>
            <a:ext cx="7251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4432300" y="5443860"/>
            <a:ext cx="2717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1841500" y="5443860"/>
            <a:ext cx="165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557713" y="5658173"/>
            <a:ext cx="2311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tx2"/>
                </a:solidFill>
                <a:cs typeface="Times New Roman" panose="02020603050405020304" pitchFamily="18" charset="0"/>
              </a:rPr>
              <a:t>long clock period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1585913" y="5658173"/>
            <a:ext cx="2379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tx2"/>
                </a:solidFill>
                <a:cs typeface="Times New Roman" panose="02020603050405020304" pitchFamily="18" charset="0"/>
              </a:rPr>
              <a:t>short clock period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2037"/>
            <a:ext cx="6081580" cy="171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413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48E5946-B7A1-42D4-8EC8-7805D497D9BA}" type="slidenum">
              <a:rPr 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Flip-flop-based system model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sz="2800" dirty="0" smtClean="0"/>
              <a:t>Assumptions: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Clock signal is perfect (no rise/fall), period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clock</a:t>
            </a:r>
            <a:endParaRPr lang="en-US" sz="2400" dirty="0" smtClean="0"/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Clock event on rising edge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Setup time: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su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required for the FF input to be stable before </a:t>
            </a:r>
            <a:r>
              <a:rPr lang="en-US" sz="2000" dirty="0"/>
              <a:t>active edge of </a:t>
            </a:r>
            <a:r>
              <a:rPr lang="en-US" sz="2000" dirty="0" smtClean="0"/>
              <a:t>clock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Propagation delay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co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for value to go from FF input to output (from clock edge)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400" dirty="0" smtClean="0"/>
              <a:t>Worst-case combinational delay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critical</a:t>
            </a:r>
            <a:endParaRPr lang="en-US" sz="2400" dirty="0" smtClean="0"/>
          </a:p>
          <a:p>
            <a:pPr lvl="2" algn="l" rtl="0" eaLnBrk="1" hangingPunct="1">
              <a:lnSpc>
                <a:spcPct val="90000"/>
              </a:lnSpc>
            </a:pPr>
            <a:r>
              <a:rPr lang="en-US" sz="2000" dirty="0" smtClean="0"/>
              <a:t>Time from output of FF to input of this/other FFs</a:t>
            </a:r>
          </a:p>
        </p:txBody>
      </p:sp>
    </p:spTree>
    <p:extLst>
      <p:ext uri="{BB962C8B-B14F-4D97-AF65-F5344CB8AC3E}">
        <p14:creationId xmlns:p14="http://schemas.microsoft.com/office/powerpoint/2010/main" val="22384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87041F9-ED05-478C-B055-307571FC7B3E}" type="slidenum">
              <a:rPr lang="en-US" sz="1400" b="0">
                <a:cs typeface="Times New Roman" panose="02020603050405020304" pitchFamily="18" charset="0"/>
              </a:rPr>
              <a:pPr eaLnBrk="1" hangingPunct="1"/>
              <a:t>15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824260"/>
            <a:ext cx="7773988" cy="4445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Flip-flop-based system performance analysis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4" y="2276872"/>
            <a:ext cx="7442921" cy="23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5631631"/>
            <a:ext cx="2982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clock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&gt;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co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t­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critical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D3824C0-EAC2-45BB-B730-0417662E3EA7}" type="slidenum">
              <a:rPr lang="en-US" sz="1400" b="0">
                <a:cs typeface="Times New Roman" panose="02020603050405020304" pitchFamily="18" charset="0"/>
              </a:rPr>
              <a:pPr eaLnBrk="1" hangingPunct="1"/>
              <a:t>16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parameters</a:t>
            </a:r>
          </a:p>
        </p:txBody>
      </p:sp>
      <p:pic>
        <p:nvPicPr>
          <p:cNvPr id="7172" name="Picture 3" descr="flip-flop-tim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8288" r="-716" b="6989"/>
          <a:stretch/>
        </p:blipFill>
        <p:spPr>
          <a:xfrm>
            <a:off x="1524000" y="2636912"/>
            <a:ext cx="6216352" cy="2808312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2411760" y="229342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293422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critical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276872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</a:t>
            </a:r>
            <a:r>
              <a:rPr lang="en-US" b="1" baseline="-25000" smtClean="0">
                <a:solidFill>
                  <a:srgbClr val="FF0000"/>
                </a:solidFill>
              </a:rPr>
              <a:t>su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0264" y="531775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clock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17BED05-1AD9-436A-B8C2-F37F7DCE1ADD}" type="slidenum">
              <a:rPr lang="en-US" sz="1400" b="0">
                <a:cs typeface="Times New Roman" panose="02020603050405020304" pitchFamily="18" charset="0"/>
              </a:rPr>
              <a:pPr eaLnBrk="1" hangingPunct="1"/>
              <a:t>17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Skew</a:t>
            </a:r>
          </a:p>
          <a:p>
            <a:pPr lvl="1" algn="l" rtl="0" eaLnBrk="1" hangingPunct="1"/>
            <a:r>
              <a:rPr lang="en-US" dirty="0" smtClean="0"/>
              <a:t>relative delay between events</a:t>
            </a:r>
          </a:p>
          <a:p>
            <a:pPr algn="l" rtl="0" eaLnBrk="1" hangingPunct="1"/>
            <a:r>
              <a:rPr lang="en-US" dirty="0"/>
              <a:t>Clock </a:t>
            </a:r>
            <a:r>
              <a:rPr lang="en-US" dirty="0" smtClean="0"/>
              <a:t>skew</a:t>
            </a:r>
            <a:endParaRPr lang="en-US" dirty="0"/>
          </a:p>
          <a:p>
            <a:pPr lvl="1" algn="l" rtl="0" eaLnBrk="1" hangingPunct="1"/>
            <a:r>
              <a:rPr lang="en-US" dirty="0" smtClean="0"/>
              <a:t>can produce error in any sequential system.</a:t>
            </a:r>
          </a:p>
        </p:txBody>
      </p:sp>
    </p:spTree>
    <p:extLst>
      <p:ext uri="{BB962C8B-B14F-4D97-AF65-F5344CB8AC3E}">
        <p14:creationId xmlns:p14="http://schemas.microsoft.com/office/powerpoint/2010/main" val="26847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B28E0B0-A233-4CA1-869B-E609AB884242}" type="slidenum">
              <a:rPr lang="en-US" sz="1400" b="0">
                <a:cs typeface="Times New Roman" panose="02020603050405020304" pitchFamily="18" charset="0"/>
              </a:rPr>
              <a:pPr eaLnBrk="1" hangingPunct="1"/>
              <a:t>18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in system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4572000" y="2209800"/>
            <a:ext cx="914400" cy="1143000"/>
            <a:chOff x="2880" y="1392"/>
            <a:chExt cx="576" cy="720"/>
          </a:xfrm>
        </p:grpSpPr>
        <p:sp>
          <p:nvSpPr>
            <p:cNvPr id="12317" name="Rectangle 4"/>
            <p:cNvSpPr>
              <a:spLocks noChangeArrowheads="1"/>
            </p:cNvSpPr>
            <p:nvPr/>
          </p:nvSpPr>
          <p:spPr bwMode="auto">
            <a:xfrm>
              <a:off x="2880" y="1392"/>
              <a:ext cx="576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12318" name="Line 5"/>
            <p:cNvSpPr>
              <a:spLocks noChangeShapeType="1"/>
            </p:cNvSpPr>
            <p:nvPr/>
          </p:nvSpPr>
          <p:spPr bwMode="auto">
            <a:xfrm flipV="1">
              <a:off x="3072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9" name="Line 6"/>
            <p:cNvSpPr>
              <a:spLocks noChangeShapeType="1"/>
            </p:cNvSpPr>
            <p:nvPr/>
          </p:nvSpPr>
          <p:spPr bwMode="auto">
            <a:xfrm>
              <a:off x="3168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0" name="Text Box 7"/>
            <p:cNvSpPr txBox="1">
              <a:spLocks noChangeArrowheads="1"/>
            </p:cNvSpPr>
            <p:nvPr/>
          </p:nvSpPr>
          <p:spPr bwMode="auto">
            <a:xfrm>
              <a:off x="2880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21" name="Text Box 8"/>
            <p:cNvSpPr txBox="1">
              <a:spLocks noChangeArrowheads="1"/>
            </p:cNvSpPr>
            <p:nvPr/>
          </p:nvSpPr>
          <p:spPr bwMode="auto">
            <a:xfrm>
              <a:off x="3216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2293" name="Group 9"/>
          <p:cNvGrpSpPr>
            <a:grpSpLocks/>
          </p:cNvGrpSpPr>
          <p:nvPr/>
        </p:nvGrpSpPr>
        <p:grpSpPr bwMode="auto">
          <a:xfrm>
            <a:off x="4572000" y="4343400"/>
            <a:ext cx="914400" cy="1143000"/>
            <a:chOff x="2880" y="1392"/>
            <a:chExt cx="576" cy="720"/>
          </a:xfrm>
        </p:grpSpPr>
        <p:sp>
          <p:nvSpPr>
            <p:cNvPr id="12312" name="Rectangle 10"/>
            <p:cNvSpPr>
              <a:spLocks noChangeArrowheads="1"/>
            </p:cNvSpPr>
            <p:nvPr/>
          </p:nvSpPr>
          <p:spPr bwMode="auto">
            <a:xfrm>
              <a:off x="2880" y="1392"/>
              <a:ext cx="576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fa-IR"/>
            </a:p>
          </p:txBody>
        </p:sp>
        <p:sp>
          <p:nvSpPr>
            <p:cNvPr id="12313" name="Line 11"/>
            <p:cNvSpPr>
              <a:spLocks noChangeShapeType="1"/>
            </p:cNvSpPr>
            <p:nvPr/>
          </p:nvSpPr>
          <p:spPr bwMode="auto">
            <a:xfrm flipV="1">
              <a:off x="3072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4" name="Line 12"/>
            <p:cNvSpPr>
              <a:spLocks noChangeShapeType="1"/>
            </p:cNvSpPr>
            <p:nvPr/>
          </p:nvSpPr>
          <p:spPr bwMode="auto">
            <a:xfrm>
              <a:off x="3168" y="1968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Text Box 13"/>
            <p:cNvSpPr txBox="1">
              <a:spLocks noChangeArrowheads="1"/>
            </p:cNvSpPr>
            <p:nvPr/>
          </p:nvSpPr>
          <p:spPr bwMode="auto">
            <a:xfrm>
              <a:off x="2880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16" name="Text Box 14"/>
            <p:cNvSpPr txBox="1">
              <a:spLocks noChangeArrowheads="1"/>
            </p:cNvSpPr>
            <p:nvPr/>
          </p:nvSpPr>
          <p:spPr bwMode="auto">
            <a:xfrm>
              <a:off x="3216" y="14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sz="2000" b="0">
                  <a:cs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2294" name="Oval 15"/>
          <p:cNvSpPr>
            <a:spLocks noChangeArrowheads="1"/>
          </p:cNvSpPr>
          <p:nvPr/>
        </p:nvSpPr>
        <p:spPr bwMode="auto">
          <a:xfrm>
            <a:off x="1295400" y="3352800"/>
            <a:ext cx="1752600" cy="1143000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b="0">
                <a:cs typeface="Times New Roman" panose="02020603050405020304" pitchFamily="18" charset="0"/>
              </a:rPr>
              <a:t>logic</a:t>
            </a:r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6096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 flipV="1">
            <a:off x="2895600" y="2590800"/>
            <a:ext cx="1676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7" name="Line 18"/>
          <p:cNvSpPr>
            <a:spLocks noChangeShapeType="1"/>
          </p:cNvSpPr>
          <p:nvPr/>
        </p:nvSpPr>
        <p:spPr bwMode="auto">
          <a:xfrm>
            <a:off x="2895600" y="4267200"/>
            <a:ext cx="1676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2298" name="Group 19"/>
          <p:cNvGrpSpPr>
            <a:grpSpLocks/>
          </p:cNvGrpSpPr>
          <p:nvPr/>
        </p:nvGrpSpPr>
        <p:grpSpPr bwMode="auto">
          <a:xfrm rot="5400000">
            <a:off x="5791200" y="4114800"/>
            <a:ext cx="990600" cy="381000"/>
            <a:chOff x="1008" y="3408"/>
            <a:chExt cx="1008" cy="240"/>
          </a:xfrm>
        </p:grpSpPr>
        <p:sp>
          <p:nvSpPr>
            <p:cNvPr id="12310" name="AutoShape 20"/>
            <p:cNvSpPr>
              <a:spLocks noChangeArrowheads="1"/>
            </p:cNvSpPr>
            <p:nvPr/>
          </p:nvSpPr>
          <p:spPr bwMode="auto">
            <a:xfrm>
              <a:off x="1008" y="3408"/>
              <a:ext cx="100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</a:pPr>
              <a:r>
                <a:rPr lang="en-US" b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11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cxnSp>
        <p:nvCxnSpPr>
          <p:cNvPr id="12299" name="AutoShape 22"/>
          <p:cNvCxnSpPr>
            <a:cxnSpLocks noChangeShapeType="1"/>
            <a:endCxn id="12317" idx="2"/>
          </p:cNvCxnSpPr>
          <p:nvPr/>
        </p:nvCxnSpPr>
        <p:spPr bwMode="auto">
          <a:xfrm rot="5400000">
            <a:off x="4953000" y="2057400"/>
            <a:ext cx="1371600" cy="1219200"/>
          </a:xfrm>
          <a:prstGeom prst="bentConnector3">
            <a:avLst>
              <a:gd name="adj1" fmla="val 1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23"/>
          <p:cNvCxnSpPr>
            <a:cxnSpLocks noChangeShapeType="1"/>
            <a:endCxn id="12310" idx="1"/>
          </p:cNvCxnSpPr>
          <p:nvPr/>
        </p:nvCxnSpPr>
        <p:spPr bwMode="auto">
          <a:xfrm rot="16200000" flipH="1">
            <a:off x="6153150" y="3676650"/>
            <a:ext cx="227013" cy="36513"/>
          </a:xfrm>
          <a:prstGeom prst="bentConnector3">
            <a:avLst>
              <a:gd name="adj1" fmla="val 503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24"/>
          <p:cNvCxnSpPr>
            <a:cxnSpLocks noChangeShapeType="1"/>
            <a:stCxn id="12310" idx="3"/>
            <a:endCxn id="12312" idx="2"/>
          </p:cNvCxnSpPr>
          <p:nvPr/>
        </p:nvCxnSpPr>
        <p:spPr bwMode="auto">
          <a:xfrm rot="5400000">
            <a:off x="5313363" y="4514850"/>
            <a:ext cx="687387" cy="1255713"/>
          </a:xfrm>
          <a:prstGeom prst="bentConnector3">
            <a:avLst>
              <a:gd name="adj1" fmla="val 13325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819400" y="2514600"/>
            <a:ext cx="1676400" cy="2362200"/>
            <a:chOff x="1776" y="1584"/>
            <a:chExt cx="1056" cy="1488"/>
          </a:xfrm>
        </p:grpSpPr>
        <p:sp>
          <p:nvSpPr>
            <p:cNvPr id="12308" name="Line 26"/>
            <p:cNvSpPr>
              <a:spLocks noChangeShapeType="1"/>
            </p:cNvSpPr>
            <p:nvPr/>
          </p:nvSpPr>
          <p:spPr bwMode="auto">
            <a:xfrm flipV="1">
              <a:off x="1776" y="1584"/>
              <a:ext cx="1008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Line 27"/>
            <p:cNvSpPr>
              <a:spLocks noChangeShapeType="1"/>
            </p:cNvSpPr>
            <p:nvPr/>
          </p:nvSpPr>
          <p:spPr bwMode="auto">
            <a:xfrm>
              <a:off x="1776" y="2784"/>
              <a:ext cx="105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029200" y="1981200"/>
            <a:ext cx="1219200" cy="3733800"/>
            <a:chOff x="3168" y="1248"/>
            <a:chExt cx="768" cy="2352"/>
          </a:xfrm>
        </p:grpSpPr>
        <p:cxnSp>
          <p:nvCxnSpPr>
            <p:cNvPr id="12304" name="AutoShape 28"/>
            <p:cNvCxnSpPr>
              <a:cxnSpLocks noChangeShapeType="1"/>
            </p:cNvCxnSpPr>
            <p:nvPr/>
          </p:nvCxnSpPr>
          <p:spPr bwMode="auto">
            <a:xfrm rot="5400000">
              <a:off x="3120" y="1296"/>
              <a:ext cx="864" cy="768"/>
            </a:xfrm>
            <a:prstGeom prst="bentConnector3">
              <a:avLst>
                <a:gd name="adj1" fmla="val 116667"/>
              </a:avLst>
            </a:prstGeom>
            <a:noFill/>
            <a:ln w="571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5" name="Line 30"/>
            <p:cNvSpPr>
              <a:spLocks noChangeShapeType="1"/>
            </p:cNvSpPr>
            <p:nvPr/>
          </p:nvSpPr>
          <p:spPr bwMode="auto">
            <a:xfrm>
              <a:off x="3936" y="2256"/>
              <a:ext cx="0" cy="134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 flipH="1">
              <a:off x="3168" y="3600"/>
              <a:ext cx="76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12307" name="Line 32"/>
            <p:cNvSpPr>
              <a:spLocks noChangeShapeType="1"/>
            </p:cNvSpPr>
            <p:nvPr/>
          </p:nvSpPr>
          <p:spPr bwMode="auto">
            <a:xfrm flipV="1">
              <a:off x="3168" y="3456"/>
              <a:ext cx="0" cy="14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1155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34457D-937B-45B6-B7C7-9D79D00AEA88}" type="slidenum">
              <a:rPr lang="en-US" sz="1400" b="0">
                <a:cs typeface="Times New Roman" panose="02020603050405020304" pitchFamily="18" charset="0"/>
              </a:rPr>
              <a:pPr eaLnBrk="1" hangingPunct="1"/>
              <a:t>19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688"/>
            <a:ext cx="7773988" cy="4445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Clock skew and gated clocks</a:t>
            </a:r>
          </a:p>
        </p:txBody>
      </p:sp>
      <p:pic>
        <p:nvPicPr>
          <p:cNvPr id="13316" name="Picture 3" descr="clock-skew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525" y="1981200"/>
            <a:ext cx="5567363" cy="4114800"/>
          </a:xfrm>
          <a:noFill/>
        </p:spPr>
      </p:pic>
      <p:sp>
        <p:nvSpPr>
          <p:cNvPr id="2" name="Rectangle 1"/>
          <p:cNvSpPr/>
          <p:nvPr/>
        </p:nvSpPr>
        <p:spPr bwMode="auto">
          <a:xfrm>
            <a:off x="6804248" y="4221088"/>
            <a:ext cx="43204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4221088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63688" y="5733256"/>
            <a:ext cx="432048" cy="36004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733256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Clk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7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معیارهای بهینه‌سازی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48200"/>
          </a:xfrm>
        </p:spPr>
        <p:txBody>
          <a:bodyPr/>
          <a:lstStyle/>
          <a:p>
            <a:r>
              <a:rPr lang="fa-IR" sz="3600" dirty="0" smtClean="0"/>
              <a:t>تحلیل مدارهای ترکیبی</a:t>
            </a:r>
          </a:p>
          <a:p>
            <a:r>
              <a:rPr lang="fa-IR" sz="3600" dirty="0" smtClean="0"/>
              <a:t>تحلیل مدارهای ترتیبی</a:t>
            </a:r>
          </a:p>
          <a:p>
            <a:endParaRPr lang="fa-IR" dirty="0" smtClean="0"/>
          </a:p>
          <a:p>
            <a:pPr lvl="2"/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B8B7B3B-A7D5-4C3F-80F6-C34434A8B1C6}" type="slidenum">
              <a:rPr 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analysis model</a:t>
            </a:r>
          </a:p>
        </p:txBody>
      </p:sp>
      <p:pic>
        <p:nvPicPr>
          <p:cNvPr id="14340" name="Picture 3" descr="clock-skew-mode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2414588"/>
            <a:ext cx="6172200" cy="3248025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3886200"/>
            <a:ext cx="2514600" cy="492125"/>
            <a:chOff x="2688" y="2448"/>
            <a:chExt cx="1584" cy="310"/>
          </a:xfrm>
        </p:grpSpPr>
        <p:sp>
          <p:nvSpPr>
            <p:cNvPr id="14349" name="Line 5"/>
            <p:cNvSpPr>
              <a:spLocks noChangeShapeType="1"/>
            </p:cNvSpPr>
            <p:nvPr/>
          </p:nvSpPr>
          <p:spPr bwMode="auto">
            <a:xfrm>
              <a:off x="2688" y="2448"/>
              <a:ext cx="15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0" name="Text Box 6"/>
            <p:cNvSpPr txBox="1">
              <a:spLocks noChangeArrowheads="1"/>
            </p:cNvSpPr>
            <p:nvPr/>
          </p:nvSpPr>
          <p:spPr bwMode="auto">
            <a:xfrm>
              <a:off x="3062" y="2470"/>
              <a:ext cx="10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</a:pPr>
              <a:r>
                <a:rPr lang="en-US" b="0" dirty="0">
                  <a:cs typeface="Times New Roman" panose="02020603050405020304" pitchFamily="18" charset="0"/>
                </a:rPr>
                <a:t>s</a:t>
              </a:r>
              <a:r>
                <a:rPr lang="en-US" b="0" baseline="-25000" dirty="0">
                  <a:cs typeface="Times New Roman" panose="02020603050405020304" pitchFamily="18" charset="0"/>
                </a:rPr>
                <a:t>12</a:t>
              </a:r>
              <a:r>
                <a:rPr lang="en-US" b="0" dirty="0">
                  <a:cs typeface="Times New Roman" panose="02020603050405020304" pitchFamily="18" charset="0"/>
                </a:rPr>
                <a:t> = </a:t>
              </a:r>
              <a:r>
                <a:rPr lang="en-US" b="0" dirty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b="0" baseline="-25000" dirty="0">
                  <a:cs typeface="Times New Roman" panose="02020603050405020304" pitchFamily="18" charset="0"/>
                </a:rPr>
                <a:t>1</a:t>
              </a:r>
              <a:r>
                <a:rPr lang="en-US" b="0" dirty="0">
                  <a:cs typeface="Times New Roman" panose="02020603050405020304" pitchFamily="18" charset="0"/>
                </a:rPr>
                <a:t> – </a:t>
              </a:r>
              <a:r>
                <a:rPr lang="en-US" b="0" dirty="0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b="0" baseline="-25000" dirty="0"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949258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381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/>
              <a:t>Assume </a:t>
            </a:r>
            <a:r>
              <a:rPr lang="en-US" b="0">
                <a:cs typeface="Times New Roman" panose="02020603050405020304" pitchFamily="18" charset="0"/>
              </a:rPr>
              <a:t> </a:t>
            </a:r>
            <a:r>
              <a:rPr lang="en-US" b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b="0" baseline="-25000">
                <a:cs typeface="Times New Roman" panose="02020603050405020304" pitchFamily="18" charset="0"/>
              </a:rPr>
              <a:t>1</a:t>
            </a:r>
            <a:r>
              <a:rPr lang="en-US" b="0">
                <a:cs typeface="Times New Roman" panose="02020603050405020304" pitchFamily="18" charset="0"/>
              </a:rPr>
              <a:t> &gt; </a:t>
            </a:r>
            <a:r>
              <a:rPr lang="en-US" b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b="0" baseline="-25000">
                <a:cs typeface="Times New Roman" panose="02020603050405020304" pitchFamily="18" charset="0"/>
              </a:rPr>
              <a:t>2</a:t>
            </a:r>
            <a:r>
              <a:rPr lang="en-US" b="0">
                <a:cs typeface="Times New Roman" panose="02020603050405020304" pitchFamily="18" charset="0"/>
              </a:rPr>
              <a:t>  (s</a:t>
            </a:r>
            <a:r>
              <a:rPr lang="en-US" b="0" baseline="-25000">
                <a:cs typeface="Times New Roman" panose="02020603050405020304" pitchFamily="18" charset="0"/>
              </a:rPr>
              <a:t>12</a:t>
            </a:r>
            <a:r>
              <a:rPr lang="en-US" b="0">
                <a:cs typeface="Times New Roman" panose="02020603050405020304" pitchFamily="18" charset="0"/>
              </a:rPr>
              <a:t> &gt; 0)</a:t>
            </a:r>
            <a:endParaRPr lang="en-US" b="0" baseline="-25000">
              <a:cs typeface="Times New Roman" panose="02020603050405020304" pitchFamily="18" charset="0"/>
            </a:endParaRPr>
          </a:p>
          <a:p>
            <a:pPr algn="l" rtl="0" eaLnBrk="1" hangingPunct="1">
              <a:buFontTx/>
              <a:buChar char="•"/>
            </a:pPr>
            <a:endParaRPr lang="en-US"/>
          </a:p>
        </p:txBody>
      </p:sp>
      <p:sp>
        <p:nvSpPr>
          <p:cNvPr id="949259" name="Rectangle 11"/>
          <p:cNvSpPr>
            <a:spLocks noChangeArrowheads="1"/>
          </p:cNvSpPr>
          <p:nvPr/>
        </p:nvSpPr>
        <p:spPr bwMode="auto">
          <a:xfrm>
            <a:off x="4876800" y="5181600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fa-IR"/>
          </a:p>
        </p:txBody>
      </p:sp>
      <p:sp>
        <p:nvSpPr>
          <p:cNvPr id="949260" name="Line 12"/>
          <p:cNvSpPr>
            <a:spLocks noChangeShapeType="1"/>
          </p:cNvSpPr>
          <p:nvPr/>
        </p:nvSpPr>
        <p:spPr bwMode="auto">
          <a:xfrm flipV="1">
            <a:off x="6934200" y="5105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a-IR"/>
          </a:p>
        </p:txBody>
      </p:sp>
      <p:sp>
        <p:nvSpPr>
          <p:cNvPr id="949261" name="Text Box 13"/>
          <p:cNvSpPr txBox="1">
            <a:spLocks noChangeArrowheads="1"/>
          </p:cNvSpPr>
          <p:nvPr/>
        </p:nvSpPr>
        <p:spPr bwMode="auto">
          <a:xfrm>
            <a:off x="6400800" y="5638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l-GR" b="0">
                <a:cs typeface="Times New Roman" panose="02020603050405020304" pitchFamily="18" charset="0"/>
              </a:rPr>
              <a:t>φ</a:t>
            </a:r>
          </a:p>
        </p:txBody>
      </p:sp>
    </p:spTree>
    <p:extLst>
      <p:ext uri="{BB962C8B-B14F-4D97-AF65-F5344CB8AC3E}">
        <p14:creationId xmlns:p14="http://schemas.microsoft.com/office/powerpoint/2010/main" val="19456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8" grpId="0"/>
      <p:bldP spid="949259" grpId="0" animBg="1"/>
      <p:bldP spid="949260" grpId="0" animBg="1"/>
      <p:bldP spid="9492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316A6D4-81F2-4106-92F9-8A33DA3EBF84}" type="slidenum">
              <a:rPr lang="en-US" sz="1400" b="0">
                <a:cs typeface="Times New Roman" panose="02020603050405020304" pitchFamily="18" charset="0"/>
              </a:rPr>
              <a:pPr eaLnBrk="1" hangingPunct="1"/>
              <a:t>21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Skew and clock period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89112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sz="2400" dirty="0" smtClean="0"/>
              <a:t>Assume: each flip-flop operates instantaneously</a:t>
            </a:r>
          </a:p>
          <a:p>
            <a:pPr lvl="1" algn="l" rtl="0" eaLnBrk="1" hangingPunct="1"/>
            <a:r>
              <a:rPr lang="en-US" sz="2400" dirty="0" smtClean="0"/>
              <a:t>If clock arrives at FF1 after FF2, then there is less time for the signal to propagate through the combinational logic.</a:t>
            </a:r>
          </a:p>
          <a:p>
            <a:pPr lvl="1" algn="l" rtl="0" eaLnBrk="1" hangingPunct="1"/>
            <a:r>
              <a:rPr lang="en-US" sz="2400" dirty="0" smtClean="0"/>
              <a:t>Determine clock period:</a:t>
            </a:r>
          </a:p>
          <a:p>
            <a:pPr lvl="1" algn="ctr" rtl="0" eaLnBrk="1" hangingPunct="1">
              <a:buFontTx/>
              <a:buNone/>
            </a:pPr>
            <a:r>
              <a:rPr lang="en-US" sz="2400" dirty="0" err="1" smtClean="0"/>
              <a:t>T</a:t>
            </a:r>
            <a:r>
              <a:rPr lang="en-US" sz="2400" baseline="-25000" dirty="0" err="1" smtClean="0"/>
              <a:t>clock</a:t>
            </a:r>
            <a:r>
              <a:rPr lang="en-US" sz="2400" dirty="0" smtClean="0"/>
              <a:t> &gt;= </a:t>
            </a:r>
            <a:r>
              <a:rPr lang="en-US" sz="2400" dirty="0" smtClean="0">
                <a:latin typeface="Symbol" panose="05050102010706020507" pitchFamily="18" charset="2"/>
              </a:rPr>
              <a:t>D</a:t>
            </a:r>
            <a:r>
              <a:rPr lang="en-US" sz="2400" baseline="-25000" dirty="0" smtClean="0"/>
              <a:t>2  +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12</a:t>
            </a:r>
            <a:r>
              <a:rPr lang="en-US" sz="2400" dirty="0" smtClean="0"/>
              <a:t> </a:t>
            </a:r>
            <a:endParaRPr lang="en-US" sz="2400" baseline="-25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71800" y="4221088"/>
            <a:ext cx="4057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clock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&gt;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co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>
                <a:ea typeface="Calibri" panose="020F0502020204030204" pitchFamily="34" charset="0"/>
                <a:cs typeface="B Nazanin" panose="00000400000000000000" pitchFamily="2" charset="-78"/>
              </a:rPr>
              <a:t>t­</a:t>
            </a:r>
            <a:r>
              <a:rPr lang="en-US" sz="2400" baseline="-25000" dirty="0" err="1">
                <a:ea typeface="Calibri" panose="020F0502020204030204" pitchFamily="34" charset="0"/>
                <a:cs typeface="B Nazanin" panose="00000400000000000000" pitchFamily="2" charset="-78"/>
              </a:rPr>
              <a:t>critical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+ </a:t>
            </a:r>
            <a:r>
              <a:rPr lang="en-US" sz="24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4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su</a:t>
            </a:r>
            <a:r>
              <a:rPr lang="en-US" sz="2400" dirty="0"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400" dirty="0" smtClean="0">
                <a:ea typeface="Calibri" panose="020F0502020204030204" pitchFamily="34" charset="0"/>
                <a:cs typeface="B Nazanin" panose="00000400000000000000" pitchFamily="2" charset="-78"/>
              </a:rPr>
              <a:t>+ </a:t>
            </a:r>
            <a:r>
              <a:rPr lang="en-US" sz="2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t</a:t>
            </a:r>
            <a:r>
              <a:rPr lang="en-US" sz="2000" baseline="-25000" dirty="0" err="1" smtClean="0">
                <a:ea typeface="Calibri" panose="020F0502020204030204" pitchFamily="34" charset="0"/>
                <a:cs typeface="B Nazanin" panose="00000400000000000000" pitchFamily="2" charset="-78"/>
              </a:rPr>
              <a:t>skew,max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7E25FE3-DC9E-42A9-8662-11A15EACC4EA}" type="slidenum">
              <a:rPr lang="en-US" sz="1400" b="0">
                <a:cs typeface="Times New Roman" panose="02020603050405020304" pitchFamily="18" charset="0"/>
              </a:rPr>
              <a:pPr eaLnBrk="1" hangingPunct="1"/>
              <a:t>22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Clock distribution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l" rtl="0" eaLnBrk="1" hangingPunct="1"/>
            <a:r>
              <a:rPr lang="en-US" sz="2800" dirty="0" smtClean="0"/>
              <a:t>Clock design:</a:t>
            </a:r>
          </a:p>
          <a:p>
            <a:pPr lvl="1" algn="l" rtl="0" eaLnBrk="1" hangingPunct="1"/>
            <a:r>
              <a:rPr lang="en-US" sz="2400" dirty="0" smtClean="0"/>
              <a:t>Fast edges</a:t>
            </a:r>
          </a:p>
          <a:p>
            <a:pPr lvl="1" algn="l" rtl="0" eaLnBrk="1" hangingPunct="1"/>
            <a:r>
              <a:rPr lang="en-US" sz="2400" dirty="0" smtClean="0"/>
              <a:t>Minimum skew</a:t>
            </a:r>
          </a:p>
        </p:txBody>
      </p:sp>
      <p:pic>
        <p:nvPicPr>
          <p:cNvPr id="16389" name="Picture 4" descr="skew-in-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905000"/>
            <a:ext cx="3651250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34828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D300241-E86F-4682-BBFC-71AE6BC76648}" type="slidenum">
              <a:rPr lang="en-US" sz="1400" b="0">
                <a:cs typeface="Times New Roman" panose="02020603050405020304" pitchFamily="18" charset="0"/>
              </a:rPr>
              <a:pPr eaLnBrk="1" hangingPunct="1"/>
              <a:t>23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skew example</a:t>
            </a:r>
          </a:p>
        </p:txBody>
      </p:sp>
      <p:pic>
        <p:nvPicPr>
          <p:cNvPr id="17412" name="Picture 3" descr="skew-in-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5" y="1981200"/>
            <a:ext cx="3651250" cy="4114800"/>
          </a:xfrm>
          <a:noFill/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84325" y="37750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10 ps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783388" y="38100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10 ps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584325" y="46894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20 ps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783388" y="47244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20 ps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584325" y="5603875"/>
            <a:ext cx="836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30 ps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783388" y="5638800"/>
            <a:ext cx="83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30 ps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38400" y="2971800"/>
            <a:ext cx="4198938" cy="685800"/>
            <a:chOff x="1536" y="1872"/>
            <a:chExt cx="2645" cy="432"/>
          </a:xfrm>
        </p:grpSpPr>
        <p:grpSp>
          <p:nvGrpSpPr>
            <p:cNvPr id="17434" name="Group 11"/>
            <p:cNvGrpSpPr>
              <a:grpSpLocks/>
            </p:cNvGrpSpPr>
            <p:nvPr/>
          </p:nvGrpSpPr>
          <p:grpSpPr bwMode="auto">
            <a:xfrm>
              <a:off x="1536" y="1872"/>
              <a:ext cx="485" cy="432"/>
              <a:chOff x="720" y="1728"/>
              <a:chExt cx="485" cy="432"/>
            </a:xfrm>
          </p:grpSpPr>
          <p:sp>
            <p:nvSpPr>
              <p:cNvPr id="17442" name="Rectangle 1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43" name="Text Box 13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44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45" name="Line 15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46" name="Line 16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7435" name="Group 17"/>
            <p:cNvGrpSpPr>
              <a:grpSpLocks/>
            </p:cNvGrpSpPr>
            <p:nvPr/>
          </p:nvGrpSpPr>
          <p:grpSpPr bwMode="auto">
            <a:xfrm>
              <a:off x="3696" y="1872"/>
              <a:ext cx="485" cy="432"/>
              <a:chOff x="720" y="1728"/>
              <a:chExt cx="485" cy="432"/>
            </a:xfrm>
          </p:grpSpPr>
          <p:sp>
            <p:nvSpPr>
              <p:cNvPr id="17437" name="Rectangle 18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38" name="Text Box 19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39" name="Text Box 20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40" name="Line 21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41" name="Line 22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7436" name="Line 23"/>
            <p:cNvSpPr>
              <a:spLocks noChangeShapeType="1"/>
            </p:cNvSpPr>
            <p:nvPr/>
          </p:nvSpPr>
          <p:spPr bwMode="auto">
            <a:xfrm>
              <a:off x="2016" y="2016"/>
              <a:ext cx="16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438400" y="2971800"/>
            <a:ext cx="4427538" cy="3124200"/>
            <a:chOff x="1536" y="1872"/>
            <a:chExt cx="2789" cy="1968"/>
          </a:xfrm>
        </p:grpSpPr>
        <p:grpSp>
          <p:nvGrpSpPr>
            <p:cNvPr id="17421" name="Group 25"/>
            <p:cNvGrpSpPr>
              <a:grpSpLocks/>
            </p:cNvGrpSpPr>
            <p:nvPr/>
          </p:nvGrpSpPr>
          <p:grpSpPr bwMode="auto">
            <a:xfrm>
              <a:off x="1536" y="1872"/>
              <a:ext cx="485" cy="432"/>
              <a:chOff x="720" y="1728"/>
              <a:chExt cx="485" cy="432"/>
            </a:xfrm>
          </p:grpSpPr>
          <p:sp>
            <p:nvSpPr>
              <p:cNvPr id="17429" name="Rectangle 26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30" name="Text Box 27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31" name="Text Box 28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32" name="Line 29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33" name="Line 30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7422" name="Group 31"/>
            <p:cNvGrpSpPr>
              <a:grpSpLocks/>
            </p:cNvGrpSpPr>
            <p:nvPr/>
          </p:nvGrpSpPr>
          <p:grpSpPr bwMode="auto">
            <a:xfrm>
              <a:off x="3840" y="3408"/>
              <a:ext cx="485" cy="432"/>
              <a:chOff x="720" y="1728"/>
              <a:chExt cx="485" cy="432"/>
            </a:xfrm>
          </p:grpSpPr>
          <p:sp>
            <p:nvSpPr>
              <p:cNvPr id="17424" name="Rectangle 32"/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fa-IR"/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426" name="Text Box 34"/>
              <p:cNvSpPr txBox="1">
                <a:spLocks noChangeArrowheads="1"/>
              </p:cNvSpPr>
              <p:nvPr/>
            </p:nvSpPr>
            <p:spPr bwMode="auto">
              <a:xfrm>
                <a:off x="1008" y="177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l" rtl="0">
                  <a:spcBef>
                    <a:spcPct val="0"/>
                  </a:spcBef>
                </a:pPr>
                <a:r>
                  <a:rPr lang="en-US" sz="1400" b="0"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7427" name="Line 35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7428" name="Line 36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7423" name="Line 37"/>
            <p:cNvSpPr>
              <a:spLocks noChangeShapeType="1"/>
            </p:cNvSpPr>
            <p:nvPr/>
          </p:nvSpPr>
          <p:spPr bwMode="auto">
            <a:xfrm>
              <a:off x="2016" y="2064"/>
              <a:ext cx="1776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2260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457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DC4EEB9-B2F6-4721-B45F-20D23F640361}" type="slidenum">
              <a:rPr lang="en-US" sz="1400" b="0">
                <a:cs typeface="Times New Roman" panose="02020603050405020304" pitchFamily="18" charset="0"/>
              </a:rPr>
              <a:pPr eaLnBrk="1" hangingPunct="1"/>
              <a:t>24</a:t>
            </a:fld>
            <a:endParaRPr lang="en-US" sz="1400" b="0"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Clock H-Tree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3386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False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7772400" cy="4114800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Some input changes don’t cause output changes.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 dirty="0" smtClean="0"/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False path: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A path which never happens due to Boolean gate conditions.</a:t>
            </a:r>
          </a:p>
          <a:p>
            <a:pPr lvl="1" algn="l" rtl="0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Cause pessimistic delay estimates.</a:t>
            </a:r>
          </a:p>
        </p:txBody>
      </p:sp>
    </p:spTree>
    <p:extLst>
      <p:ext uri="{BB962C8B-B14F-4D97-AF65-F5344CB8AC3E}">
        <p14:creationId xmlns:p14="http://schemas.microsoft.com/office/powerpoint/2010/main" val="1118277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8E43760-4D19-4E2B-AA82-D60818797D1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23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False path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1" y="2060848"/>
            <a:ext cx="774986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 smtClean="0"/>
              <a:t>Multi-Cycle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7772400" cy="1287016"/>
          </a:xfrm>
          <a:noFill/>
        </p:spPr>
        <p:txBody>
          <a:bodyPr lIns="90488" tIns="44450" rIns="90488" bIns="44450"/>
          <a:lstStyle/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Some combinational paths from a FF to another have more time than a clock cycle.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Two-clock system</a:t>
            </a:r>
          </a:p>
        </p:txBody>
      </p:sp>
      <p:pic>
        <p:nvPicPr>
          <p:cNvPr id="1026" name="Picture 2" descr="http://www.edn.com/ContentEETimes/Images/01MDunn/IC/false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520" b="911"/>
          <a:stretch/>
        </p:blipFill>
        <p:spPr bwMode="auto">
          <a:xfrm>
            <a:off x="2454908" y="3501008"/>
            <a:ext cx="4248472" cy="28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75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044FD45-8544-4B6E-98AB-0A470273A9C3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dirty="0" smtClean="0"/>
              <a:t>Multi-Cycle paths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7772400" cy="1287016"/>
          </a:xfrm>
          <a:noFill/>
        </p:spPr>
        <p:txBody>
          <a:bodyPr lIns="90488" tIns="44450" rIns="90488" bIns="44450"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Example: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dirty="0" smtClean="0"/>
              <a:t>Single-clock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8" y="2558852"/>
            <a:ext cx="7754169" cy="311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39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8" grpId="0"/>
      <p:bldP spid="818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lvl="3"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A3514F2-2F8D-4C88-B746-4ACD55911E2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Placement and delay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768" y="1484784"/>
            <a:ext cx="8278688" cy="47244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Placement helps determine gate distances.</a:t>
            </a:r>
          </a:p>
          <a:p>
            <a:pPr lvl="1" algn="l" rtl="0" eaLnBrk="1" hangingPunct="1"/>
            <a:r>
              <a:rPr lang="en-US" altLang="en-US" dirty="0" smtClean="0"/>
              <a:t>Gate distances determine routing.</a:t>
            </a:r>
          </a:p>
          <a:p>
            <a:pPr lvl="1" algn="l" rtl="0" eaLnBrk="1" hangingPunct="1"/>
            <a:r>
              <a:rPr lang="en-US" altLang="en-US" dirty="0" smtClean="0"/>
              <a:t>Routing determines wire length.</a:t>
            </a:r>
          </a:p>
          <a:p>
            <a:pPr lvl="1" algn="l" rtl="0" eaLnBrk="1" hangingPunct="1"/>
            <a:r>
              <a:rPr lang="en-US" altLang="en-US" dirty="0" smtClean="0"/>
              <a:t>Wire length determines delay.</a:t>
            </a:r>
          </a:p>
        </p:txBody>
      </p:sp>
    </p:spTree>
    <p:extLst>
      <p:ext uri="{BB962C8B-B14F-4D97-AF65-F5344CB8AC3E}">
        <p14:creationId xmlns:p14="http://schemas.microsoft.com/office/powerpoint/2010/main" val="20222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1" dur="indefinite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26" dur="indefinite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1" dur="indefinite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36" dur="indefinite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uiExpand="1" build="allAtOnce"/>
      <p:bldP spid="82432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dirty="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Nazanin" panose="00000400000000000000" pitchFamily="2" charset="-78"/>
              </a:rPr>
              <a:t> </a:t>
            </a:r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77327D6-8372-4961-810A-C1115A6B9CB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Delay characteristics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4138736"/>
            <a:ext cx="9019456" cy="3034680"/>
          </a:xfrm>
        </p:spPr>
        <p:txBody>
          <a:bodyPr/>
          <a:lstStyle/>
          <a:p>
            <a:pPr lvl="1" algn="l" rtl="0" eaLnBrk="1" hangingPunct="1"/>
            <a:r>
              <a:rPr lang="en-US" altLang="en-US" sz="2400" dirty="0" smtClean="0"/>
              <a:t>From change in inputs to change in outputs.</a:t>
            </a:r>
          </a:p>
          <a:p>
            <a:pPr lvl="1" algn="l" rtl="0" eaLnBrk="1" hangingPunct="1"/>
            <a:r>
              <a:rPr lang="en-US" altLang="en-US" sz="2400" dirty="0" smtClean="0"/>
              <a:t>Data-dependent:</a:t>
            </a:r>
          </a:p>
          <a:p>
            <a:pPr lvl="2" algn="l" rtl="0" eaLnBrk="1" hangingPunct="1"/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pHL</a:t>
            </a:r>
            <a:r>
              <a:rPr lang="en-US" altLang="en-US" sz="2000" dirty="0" smtClean="0"/>
              <a:t> ≠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pLH</a:t>
            </a:r>
            <a:r>
              <a:rPr lang="en-US" altLang="en-US" sz="2000" baseline="-25000" dirty="0" smtClean="0"/>
              <a:t>,                    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r</a:t>
            </a:r>
            <a:r>
              <a:rPr lang="en-US" altLang="en-US" sz="2000" dirty="0" smtClean="0"/>
              <a:t> ≠ </a:t>
            </a:r>
            <a:r>
              <a:rPr lang="en-US" altLang="en-US" sz="2000" dirty="0" err="1" smtClean="0"/>
              <a:t>t</a:t>
            </a:r>
            <a:r>
              <a:rPr lang="en-US" altLang="en-US" sz="2000" baseline="-25000" dirty="0" err="1" smtClean="0"/>
              <a:t>f</a:t>
            </a:r>
            <a:endParaRPr lang="en-US" altLang="en-US" sz="2000" dirty="0" smtClean="0"/>
          </a:p>
          <a:p>
            <a:pPr lvl="1" algn="l" rtl="0" eaLnBrk="1" hangingPunct="1"/>
            <a:r>
              <a:rPr lang="en-US" altLang="en-US" sz="2400" dirty="0" smtClean="0"/>
              <a:t>May need to observe different paths through the network.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5" y="2101635"/>
            <a:ext cx="2632875" cy="9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128975"/>
            <a:ext cx="4608512" cy="29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6" grpId="0"/>
      <p:bldP spid="7946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03DCA5D-FB8C-4610-AC41-469736B1BB6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Placement and wire capacitance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981200" y="2514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dvr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181600" y="2057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181600" y="29718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g2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477000" y="2057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g3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477000" y="29718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g4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540000" y="2743200"/>
            <a:ext cx="254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2794000" y="2286000"/>
            <a:ext cx="241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794000" y="3276600"/>
            <a:ext cx="2413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2819400" y="2311400"/>
            <a:ext cx="0" cy="93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740400" y="2286000"/>
            <a:ext cx="711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40400" y="3200400"/>
            <a:ext cx="711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81200" y="47244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dvr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038600" y="41910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g1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38600" y="5181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g2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105400" y="42672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g3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105400" y="5181600"/>
            <a:ext cx="533400" cy="533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g4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540000" y="4953000"/>
            <a:ext cx="254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>
            <a:off x="2794000" y="4495800"/>
            <a:ext cx="1244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2794000" y="5486400"/>
            <a:ext cx="1244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819400" y="4521200"/>
            <a:ext cx="0" cy="93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4572000" y="4495800"/>
            <a:ext cx="6096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4572000" y="5410200"/>
            <a:ext cx="533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7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FBBD9C8-7449-4199-AB85-0AD3D5ED9F2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Optimizing network delay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3088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Identify the longest path(s).</a:t>
            </a:r>
          </a:p>
          <a:p>
            <a:pPr lvl="2" algn="l" rtl="0" eaLnBrk="1" hangingPunct="1"/>
            <a:r>
              <a:rPr lang="en-US" altLang="en-US" dirty="0" smtClean="0"/>
              <a:t>In </a:t>
            </a:r>
            <a:r>
              <a:rPr lang="en-US" altLang="en-US" dirty="0" err="1" smtClean="0"/>
              <a:t>Vivado</a:t>
            </a:r>
            <a:r>
              <a:rPr lang="en-US" altLang="en-US" dirty="0" smtClean="0"/>
              <a:t> Reports: </a:t>
            </a:r>
          </a:p>
          <a:p>
            <a:pPr lvl="3" algn="l" rtl="0" eaLnBrk="1" hangingPunct="1"/>
            <a:r>
              <a:rPr lang="en-US" altLang="en-US" dirty="0" smtClean="0"/>
              <a:t>Set a frequency constraint (T)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/>
              <a:t>WNS</a:t>
            </a:r>
            <a:r>
              <a:rPr lang="en-US" altLang="en-US" dirty="0" smtClean="0"/>
              <a:t>: Worst Negative Slack</a:t>
            </a:r>
          </a:p>
          <a:p>
            <a:pPr lvl="3" algn="l" rtl="0" eaLnBrk="1" hangingPunct="1"/>
            <a:r>
              <a:rPr lang="en-US" altLang="en-US" dirty="0" smtClean="0"/>
              <a:t>If </a:t>
            </a:r>
            <a:r>
              <a:rPr lang="en-US" altLang="en-US" dirty="0" err="1" smtClean="0"/>
              <a:t>WNS</a:t>
            </a:r>
            <a:r>
              <a:rPr lang="en-US" altLang="en-US" dirty="0" smtClean="0"/>
              <a:t> &lt; 0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f</a:t>
            </a:r>
            <a:r>
              <a:rPr lang="en-US" altLang="en-US" baseline="-25000" dirty="0" err="1" smtClean="0">
                <a:sym typeface="Wingdings" panose="05000000000000000000" pitchFamily="2" charset="2"/>
              </a:rPr>
              <a:t>max</a:t>
            </a:r>
            <a:r>
              <a:rPr lang="en-US" altLang="en-US" dirty="0" smtClean="0">
                <a:sym typeface="Wingdings" panose="05000000000000000000" pitchFamily="2" charset="2"/>
              </a:rPr>
              <a:t> = 1/(T-</a:t>
            </a:r>
            <a:r>
              <a:rPr lang="en-US" altLang="en-US" dirty="0" err="1" smtClean="0">
                <a:sym typeface="Wingdings" panose="05000000000000000000" pitchFamily="2" charset="2"/>
              </a:rPr>
              <a:t>WNS</a:t>
            </a:r>
            <a:r>
              <a:rPr lang="en-US" altLang="en-US" dirty="0" smtClean="0">
                <a:sym typeface="Wingdings" panose="05000000000000000000" pitchFamily="2" charset="2"/>
              </a:rPr>
              <a:t>)</a:t>
            </a:r>
            <a:endParaRPr lang="en-US" altLang="en-US" dirty="0" smtClean="0"/>
          </a:p>
          <a:p>
            <a:pPr lvl="1" algn="l" rtl="0" eaLnBrk="1" hangingPunct="1"/>
            <a:r>
              <a:rPr lang="en-US" altLang="en-US" dirty="0" smtClean="0"/>
              <a:t>Improve delay along the longest path(s):</a:t>
            </a:r>
          </a:p>
          <a:p>
            <a:pPr lvl="2" algn="l" rtl="0" eaLnBrk="1" hangingPunct="1"/>
            <a:r>
              <a:rPr lang="en-US" altLang="en-US" dirty="0" smtClean="0"/>
              <a:t>Interconnection delay</a:t>
            </a:r>
          </a:p>
          <a:p>
            <a:pPr lvl="2" algn="l" rtl="0" eaLnBrk="1" hangingPunct="1"/>
            <a:r>
              <a:rPr lang="en-US" altLang="en-US" dirty="0" smtClean="0"/>
              <a:t>Logic restructuring</a:t>
            </a:r>
          </a:p>
        </p:txBody>
      </p:sp>
    </p:spTree>
    <p:extLst>
      <p:ext uri="{BB962C8B-B14F-4D97-AF65-F5344CB8AC3E}">
        <p14:creationId xmlns:p14="http://schemas.microsoft.com/office/powerpoint/2010/main" val="289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F375911-2670-4E42-9A1E-200B183B88B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Example: Adder placement and delay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N-bit adder: (optimal placement)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7526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 flipH="1">
            <a:off x="10668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19812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>
            <a:off x="24384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2098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Rectangle 9"/>
          <p:cNvSpPr>
            <a:spLocks noChangeArrowheads="1"/>
          </p:cNvSpPr>
          <p:nvPr/>
        </p:nvSpPr>
        <p:spPr bwMode="auto">
          <a:xfrm>
            <a:off x="33528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 flipH="1">
            <a:off x="26670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35814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4038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3810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Rectangle 14"/>
          <p:cNvSpPr>
            <a:spLocks noChangeArrowheads="1"/>
          </p:cNvSpPr>
          <p:nvPr/>
        </p:nvSpPr>
        <p:spPr bwMode="auto">
          <a:xfrm>
            <a:off x="49530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 flipH="1">
            <a:off x="42672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51816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56388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Rectangle 19"/>
          <p:cNvSpPr>
            <a:spLocks noChangeArrowheads="1"/>
          </p:cNvSpPr>
          <p:nvPr/>
        </p:nvSpPr>
        <p:spPr bwMode="auto">
          <a:xfrm>
            <a:off x="6553200" y="3581400"/>
            <a:ext cx="914400" cy="773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 flipH="1">
            <a:off x="5867400" y="3962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67818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7239000" y="3352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3"/>
          <p:cNvSpPr>
            <a:spLocks noChangeShapeType="1"/>
          </p:cNvSpPr>
          <p:nvPr/>
        </p:nvSpPr>
        <p:spPr bwMode="auto">
          <a:xfrm>
            <a:off x="70104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8025BEE-A871-428C-A545-E9BF17528FD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Bad placement and routing</a:t>
            </a:r>
          </a:p>
        </p:txBody>
      </p:sp>
      <p:pic>
        <p:nvPicPr>
          <p:cNvPr id="37893" name="Picture 3" descr="nbitadd-bad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62200"/>
            <a:ext cx="3810000" cy="3395663"/>
          </a:xfrm>
          <a:noFill/>
        </p:spPr>
      </p:pic>
      <p:pic>
        <p:nvPicPr>
          <p:cNvPr id="37894" name="Picture 4" descr="nbitadd-bad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474913"/>
            <a:ext cx="3810000" cy="3170237"/>
          </a:xfrm>
          <a:noFill/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736725" y="5778500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placement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6019800" y="5737225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990600" y="1450975"/>
            <a:ext cx="337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With no delay constraints.</a:t>
            </a:r>
          </a:p>
        </p:txBody>
      </p:sp>
    </p:spTree>
    <p:extLst>
      <p:ext uri="{BB962C8B-B14F-4D97-AF65-F5344CB8AC3E}">
        <p14:creationId xmlns:p14="http://schemas.microsoft.com/office/powerpoint/2010/main" val="41358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98B83F-6EE1-4E48-A944-00BF7EF5C01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Bad placement and routing</a:t>
            </a:r>
          </a:p>
        </p:txBody>
      </p:sp>
      <p:pic>
        <p:nvPicPr>
          <p:cNvPr id="38917" name="Picture 3" descr="nbitadd-bad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136900"/>
            <a:ext cx="3810000" cy="3395663"/>
          </a:xfrm>
          <a:noFill/>
        </p:spPr>
      </p:pic>
      <p:pic>
        <p:nvPicPr>
          <p:cNvPr id="38918" name="Picture 4" descr="nbitadd-bad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49613"/>
            <a:ext cx="3810000" cy="3170237"/>
          </a:xfrm>
          <a:noFill/>
        </p:spPr>
      </p:pic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990600" y="1450975"/>
            <a:ext cx="64863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3038" indent="-1730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</a:rPr>
              <a:t>Adder has been distributed throughout the FPGA.</a:t>
            </a:r>
          </a:p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</a:rPr>
              <a:t>I/O pins have been spread around the chip.</a:t>
            </a:r>
          </a:p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 dirty="0">
                <a:cs typeface="Times New Roman" panose="02020603050405020304" pitchFamily="18" charset="0"/>
                <a:sym typeface="Wingdings" panose="05000000000000000000" pitchFamily="2" charset="2"/>
              </a:rPr>
              <a:t> P&amp;R algorithms do not catch on </a:t>
            </a:r>
            <a:r>
              <a:rPr lang="en-US" altLang="en-US" b="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regularity</a:t>
            </a:r>
            <a:r>
              <a:rPr lang="en-US" altLang="en-US" b="0" dirty="0"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en-US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EC6D52B-BF56-4A10-B012-06C2B7695B5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Better placement and routing</a:t>
            </a:r>
          </a:p>
        </p:txBody>
      </p:sp>
      <p:pic>
        <p:nvPicPr>
          <p:cNvPr id="39941" name="Picture 3" descr="nbitadd-12ns-place-deta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57400"/>
            <a:ext cx="3810000" cy="3405188"/>
          </a:xfrm>
          <a:noFill/>
        </p:spPr>
      </p:pic>
      <p:pic>
        <p:nvPicPr>
          <p:cNvPr id="39942" name="Picture 4" descr="nbitadd-12ns-route-detail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84388"/>
            <a:ext cx="3810000" cy="3170237"/>
          </a:xfrm>
          <a:noFill/>
        </p:spPr>
      </p:pic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cs typeface="Times New Roman" panose="02020603050405020304" pitchFamily="18" charset="0"/>
              </a:rPr>
              <a:t>With delay constraints.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90600" y="55626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Char char="•"/>
            </a:pPr>
            <a:r>
              <a:rPr lang="en-US" altLang="en-US" b="0">
                <a:cs typeface="Times New Roman" panose="02020603050405020304" pitchFamily="18" charset="0"/>
              </a:rPr>
              <a:t>  Better but far from optimal (less spread out horizontally but spread out vertically)</a:t>
            </a:r>
          </a:p>
        </p:txBody>
      </p:sp>
    </p:spTree>
    <p:extLst>
      <p:ext uri="{BB962C8B-B14F-4D97-AF65-F5344CB8AC3E}">
        <p14:creationId xmlns:p14="http://schemas.microsoft.com/office/powerpoint/2010/main" val="40126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A62F490-3C36-4172-9445-4945DC4A1F1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improve?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41040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Use proper constraints</a:t>
            </a:r>
          </a:p>
          <a:p>
            <a:pPr lvl="2" algn="l" rtl="0" eaLnBrk="1" hangingPunct="1"/>
            <a:r>
              <a:rPr lang="en-US" altLang="en-US" dirty="0" smtClean="0"/>
              <a:t>Objectives:</a:t>
            </a:r>
          </a:p>
          <a:p>
            <a:pPr lvl="3" algn="l" rtl="0" eaLnBrk="1" hangingPunct="1"/>
            <a:r>
              <a:rPr lang="en-US" altLang="en-US" dirty="0" smtClean="0"/>
              <a:t>Minimum clock frequency</a:t>
            </a:r>
          </a:p>
          <a:p>
            <a:pPr lvl="3" algn="l" rtl="0" eaLnBrk="1" hangingPunct="1"/>
            <a:r>
              <a:rPr lang="en-US" altLang="en-US" dirty="0" smtClean="0"/>
              <a:t>State encoding</a:t>
            </a:r>
          </a:p>
          <a:p>
            <a:pPr lvl="3" algn="l" rtl="0" eaLnBrk="1" hangingPunct="1"/>
            <a:r>
              <a:rPr lang="en-US" altLang="en-US" dirty="0" smtClean="0"/>
              <a:t>Allow </a:t>
            </a:r>
            <a:r>
              <a:rPr lang="en-US" altLang="en-US" dirty="0"/>
              <a:t>flattening</a:t>
            </a:r>
            <a:endParaRPr lang="en-US" altLang="en-US" dirty="0" smtClean="0"/>
          </a:p>
          <a:p>
            <a:pPr lvl="2" algn="l" rtl="0" eaLnBrk="1" hangingPunct="1"/>
            <a:r>
              <a:rPr lang="en-US" altLang="en-US" dirty="0" smtClean="0"/>
              <a:t>Proper pin assignment</a:t>
            </a:r>
          </a:p>
          <a:p>
            <a:pPr lvl="2" algn="l" rtl="0" eaLnBrk="1" hangingPunct="1"/>
            <a:r>
              <a:rPr lang="en-US" altLang="en-US" dirty="0" err="1" smtClean="0"/>
              <a:t>Floorplan</a:t>
            </a:r>
            <a:endParaRPr lang="en-US" altLang="en-US" dirty="0" smtClean="0"/>
          </a:p>
          <a:p>
            <a:pPr lvl="3" algn="l" rtl="0" eaLnBrk="1" hangingPunct="1"/>
            <a:r>
              <a:rPr lang="en-US" altLang="en-US" dirty="0" smtClean="0"/>
              <a:t>Put constraints on the placement of objects</a:t>
            </a:r>
          </a:p>
          <a:p>
            <a:pPr lvl="2" algn="l" rtl="0" eaLnBrk="1" hangingPunct="1"/>
            <a:r>
              <a:rPr lang="en-US" altLang="en-US" dirty="0" smtClean="0"/>
              <a:t>Hand place objects</a:t>
            </a:r>
            <a:endParaRPr lang="en-US" altLang="en-US" dirty="0"/>
          </a:p>
          <a:p>
            <a:pPr algn="l" rtl="0" eaLnBrk="1" hangingPunct="1"/>
            <a:r>
              <a:rPr lang="en-US" altLang="en-US" dirty="0" smtClean="0"/>
              <a:t>Xilinx </a:t>
            </a:r>
            <a:r>
              <a:rPr lang="en-US" altLang="en-US" dirty="0" err="1" smtClean="0"/>
              <a:t>Vivado</a:t>
            </a:r>
            <a:r>
              <a:rPr lang="en-US" altLang="en-US" dirty="0" smtClean="0"/>
              <a:t> constraints:</a:t>
            </a:r>
          </a:p>
          <a:p>
            <a:pPr lvl="1" algn="l" rtl="0" eaLnBrk="1" hangingPunct="1"/>
            <a:r>
              <a:rPr lang="en-US" altLang="en-US" dirty="0" smtClean="0"/>
              <a:t>In text book</a:t>
            </a:r>
          </a:p>
          <a:p>
            <a:pPr lvl="1" algn="l" rtl="0" eaLnBrk="1" hangingPunct="1"/>
            <a:r>
              <a:rPr lang="en-US" altLang="en-US" dirty="0" smtClean="0"/>
              <a:t>In </a:t>
            </a:r>
            <a:r>
              <a:rPr lang="en-US" altLang="en-US" dirty="0" err="1" smtClean="0"/>
              <a:t>Vivado</a:t>
            </a:r>
            <a:r>
              <a:rPr lang="en-US" altLang="en-US" dirty="0" smtClean="0"/>
              <a:t> users’ guides</a:t>
            </a:r>
          </a:p>
        </p:txBody>
      </p:sp>
    </p:spTree>
    <p:extLst>
      <p:ext uri="{BB962C8B-B14F-4D97-AF65-F5344CB8AC3E}">
        <p14:creationId xmlns:p14="http://schemas.microsoft.com/office/powerpoint/2010/main" val="16729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A62F490-3C36-4172-9445-4945DC4A1F1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improve?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064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Use macros (optimized)</a:t>
            </a:r>
          </a:p>
          <a:p>
            <a:pPr lvl="1" algn="l" rtl="0" eaLnBrk="1" hangingPunct="1"/>
            <a:r>
              <a:rPr lang="en-US" altLang="en-US" dirty="0" smtClean="0"/>
              <a:t>Use faster chip</a:t>
            </a:r>
          </a:p>
          <a:p>
            <a:pPr lvl="2" algn="l" rtl="0" eaLnBrk="1" hangingPunct="1"/>
            <a:r>
              <a:rPr lang="en-US" altLang="en-US" dirty="0" smtClean="0"/>
              <a:t>E.g., Virtex speed grades: -1, -2, -3, -</a:t>
            </a:r>
            <a:r>
              <a:rPr lang="en-US" altLang="en-US" dirty="0" err="1" smtClean="0"/>
              <a:t>2L</a:t>
            </a:r>
            <a:endParaRPr lang="en-US" altLang="en-US" dirty="0"/>
          </a:p>
          <a:p>
            <a:pPr lvl="3" algn="l" rtl="0" eaLnBrk="1" hangingPunct="1"/>
            <a:r>
              <a:rPr lang="en-US" altLang="en-US" sz="2400" dirty="0" smtClean="0"/>
              <a:t>Highest speed: -3</a:t>
            </a:r>
          </a:p>
          <a:p>
            <a:pPr lvl="1" algn="l" rtl="0" eaLnBrk="1" hangingPunct="1"/>
            <a:r>
              <a:rPr lang="en-US" altLang="en-US" dirty="0" smtClean="0"/>
              <a:t>Proper HDL coding</a:t>
            </a:r>
          </a:p>
          <a:p>
            <a:pPr lvl="2" algn="l" rtl="0" eaLnBrk="1" hangingPunct="1"/>
            <a:r>
              <a:rPr lang="en-US" altLang="en-US" dirty="0" smtClean="0"/>
              <a:t>Discussed later </a:t>
            </a:r>
          </a:p>
        </p:txBody>
      </p:sp>
    </p:spTree>
    <p:extLst>
      <p:ext uri="{BB962C8B-B14F-4D97-AF65-F5344CB8AC3E}">
        <p14:creationId xmlns:p14="http://schemas.microsoft.com/office/powerpoint/2010/main" val="2849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9BAE864-427A-4ACD-988F-269257D7C9C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experiments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800" dirty="0" smtClean="0"/>
              <a:t>Synthesize with no constraints.</a:t>
            </a:r>
          </a:p>
          <a:p>
            <a:pPr algn="l" rtl="0" eaLnBrk="1" hangingPunct="1"/>
            <a:r>
              <a:rPr lang="en-US" altLang="en-US" sz="2800" dirty="0" smtClean="0"/>
              <a:t>Synthesize with timing constraint.</a:t>
            </a:r>
          </a:p>
          <a:p>
            <a:pPr lvl="1" algn="l" rtl="0" eaLnBrk="1" hangingPunct="1"/>
            <a:r>
              <a:rPr lang="en-US" altLang="en-US" sz="2400" dirty="0" smtClean="0"/>
              <a:t>Tighten timing constraint.</a:t>
            </a:r>
          </a:p>
          <a:p>
            <a:pPr algn="l" rtl="0" eaLnBrk="1" hangingPunct="1"/>
            <a:r>
              <a:rPr lang="en-US" altLang="en-US" sz="2800" dirty="0" smtClean="0"/>
              <a:t>Synthesize with placement </a:t>
            </a:r>
            <a:r>
              <a:rPr lang="en-US" altLang="en-US" sz="2800" smtClean="0"/>
              <a:t>constraints.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877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Commercial Tools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92150" y="1196752"/>
            <a:ext cx="7772400" cy="4648200"/>
          </a:xfrm>
        </p:spPr>
        <p:txBody>
          <a:bodyPr/>
          <a:lstStyle/>
          <a:p>
            <a:pPr algn="l" rtl="0"/>
            <a:r>
              <a:rPr lang="en-US" altLang="en-US" dirty="0" smtClean="0"/>
              <a:t>XST “-power” option</a:t>
            </a:r>
          </a:p>
          <a:p>
            <a:pPr lvl="1" algn="l" rtl="0"/>
            <a:r>
              <a:rPr lang="en-US" altLang="en-US" dirty="0" smtClean="0"/>
              <a:t>reduces dynamic power consumption.</a:t>
            </a:r>
          </a:p>
          <a:p>
            <a:pPr algn="l" rtl="0"/>
            <a:r>
              <a:rPr lang="en-US" altLang="en-US" dirty="0" smtClean="0"/>
              <a:t>Xilinx MAP and PAR“-power” option</a:t>
            </a:r>
          </a:p>
          <a:p>
            <a:pPr lvl="1" algn="l" rtl="0"/>
            <a:r>
              <a:rPr lang="en-US" altLang="en-US" dirty="0" smtClean="0"/>
              <a:t>reduces dynamic power</a:t>
            </a:r>
            <a:endParaRPr lang="en-US" altLang="en-US" sz="1200" dirty="0" smtClean="0"/>
          </a:p>
          <a:p>
            <a:pPr lvl="2" algn="l" rtl="0"/>
            <a:r>
              <a:rPr lang="en-US" altLang="en-US" dirty="0" smtClean="0"/>
              <a:t>But increases runtime and decreases design performance.</a:t>
            </a:r>
          </a:p>
          <a:p>
            <a:pPr algn="l" rtl="0"/>
            <a:r>
              <a:rPr lang="en-US" altLang="en-US" dirty="0" err="1" smtClean="0"/>
              <a:t>Quartus</a:t>
            </a:r>
            <a:r>
              <a:rPr lang="en-US" altLang="en-US" dirty="0" smtClean="0"/>
              <a:t>-II</a:t>
            </a:r>
          </a:p>
          <a:p>
            <a:pPr lvl="1" algn="l" rtl="0"/>
            <a:r>
              <a:rPr lang="en-US" altLang="en-US" dirty="0" smtClean="0"/>
              <a:t>has Power-Driven Synthesis and Place &amp; Route.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6E5B262-71B9-4DDC-8A47-81B15640239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8CAF8AC-972A-4DAD-A1A5-AD018E30AA71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Fanout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lvl="1" algn="l" rtl="0" eaLnBrk="1" hangingPunct="1"/>
            <a:r>
              <a:rPr lang="en-US" altLang="en-US" dirty="0" err="1" smtClean="0"/>
              <a:t>Fanout</a:t>
            </a:r>
            <a:r>
              <a:rPr lang="en-US" altLang="en-US" dirty="0" smtClean="0"/>
              <a:t> adds capacitance.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2209800" y="38100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4953000" y="27432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4953000" y="38100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953000" y="4876800"/>
            <a:ext cx="914400" cy="914400"/>
          </a:xfrm>
          <a:prstGeom prst="rect">
            <a:avLst/>
          </a:prstGeom>
          <a:solidFill>
            <a:srgbClr val="60C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</a:pPr>
            <a:r>
              <a:rPr lang="en-US" altLang="en-US" b="0">
                <a:solidFill>
                  <a:schemeClr val="bg1"/>
                </a:solidFill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3162300" y="4267200"/>
            <a:ext cx="10287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4152900" y="4267200"/>
            <a:ext cx="762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6" name="AutoShape 10"/>
          <p:cNvCxnSpPr>
            <a:cxnSpLocks noChangeShapeType="1"/>
            <a:stCxn id="21511" idx="1"/>
            <a:endCxn id="21513" idx="1"/>
          </p:cNvCxnSpPr>
          <p:nvPr/>
        </p:nvCxnSpPr>
        <p:spPr bwMode="auto">
          <a:xfrm rot="10800000" flipH="1" flipV="1">
            <a:off x="4953000" y="3200400"/>
            <a:ext cx="1588" cy="2133600"/>
          </a:xfrm>
          <a:prstGeom prst="bentConnector3">
            <a:avLst>
              <a:gd name="adj1" fmla="val -51800014"/>
            </a:avLst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5338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52A4D23-A694-416A-B217-AB995C30460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Mapping report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81200"/>
            <a:ext cx="7846640" cy="3784104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Design Summary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Number of errors: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Number of warnings: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Logic Utilization: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4 input LUTs:             501 out of   1,024   48%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Logic Distribution: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occupied Slices:          255 out of     512   49%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Slices containing only related logic:     255 out of     255  100%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Slices containing unrelated logic:          0 out of     255    0%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Number 4 input LUTs:            501 out of   1,024   48%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Number of bonded IOBs:               64 out of      92   69%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equivalent gate count for design:  3,006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Additional JTAG gate count for IOBs:  3,072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Peak Memory Usage:  64 MB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302568" y="3356992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02568" y="5013176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02568" y="5517232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74888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b="1" kern="0" dirty="0" smtClean="0">
                <a:solidFill>
                  <a:srgbClr val="FF5050"/>
                </a:solidFill>
                <a:latin typeface="Arial"/>
                <a:cs typeface="B Mitra" pitchFamily="2" charset="-78"/>
              </a:rPr>
              <a:t>Case study: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16 x 16 multiplier</a:t>
            </a:r>
          </a:p>
          <a:p>
            <a:pPr marL="1257300" lvl="2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  <a:cs typeface="B Mitra" pitchFamily="2" charset="-78"/>
              </a:rPr>
              <a:t>Combinational circuit</a:t>
            </a:r>
          </a:p>
          <a:p>
            <a:pPr marL="990600" lvl="1" indent="-5334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No timing or area constraints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02568" y="3789040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7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7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animBg="1"/>
      <p:bldP spid="32773" grpId="0" animBg="1"/>
      <p:bldP spid="32774" grpId="0" animBg="1"/>
      <p:bldP spid="32775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CEB3A7F-BF1B-441C-A03E-F31E4E12CC1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timing analysis report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856" y="1981200"/>
            <a:ext cx="7848600" cy="25908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99.999 uS  ;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20.916ns.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--------------------------------------------------------------------------------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800" smtClean="0">
              <a:solidFill>
                <a:schemeClr val="tx1"/>
              </a:solidFill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457200" y="2132856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2699792" y="3886200"/>
            <a:ext cx="500608" cy="13430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838200" y="5229200"/>
            <a:ext cx="7315200" cy="707886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After Mapping: 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 </a:t>
            </a:r>
            <a:r>
              <a:rPr lang="en-US" altLang="en-US" sz="2000" kern="0" dirty="0">
                <a:solidFill>
                  <a:srgbClr val="FF0000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estimated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 </a:t>
            </a:r>
            <a:r>
              <a:rPr lang="en-US" altLang="en-US" sz="2000" kern="0" dirty="0" smtClean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delays</a:t>
            </a:r>
          </a:p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	</a:t>
            </a:r>
            <a:r>
              <a:rPr lang="en-US" altLang="en-US" sz="2000" kern="0" dirty="0" smtClean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(</a:t>
            </a: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  <a:sym typeface="Wingdings" panose="05000000000000000000" pitchFamily="2" charset="2"/>
              </a:rPr>
              <a:t>no information about interconnects)</a:t>
            </a:r>
            <a:endParaRPr lang="en-US" altLang="en-US" sz="20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41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7C772E0-057E-4408-9B77-96B99E24BCF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23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Static timing report: delays along paths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733128"/>
            <a:ext cx="7772400" cy="46482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Data Sheet report: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All values displayed in nanoseconds (ns)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Pad to Pad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------------------+----------------------+-----------+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Source Pad  |Destination Pad|  Delay  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------------------+----------------------+-----------+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|p&lt;0&gt;               |    5.824|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|p&lt;10&gt;             |   10.675|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|p&lt;11&gt;             |   11.214|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x&lt;0&gt;           |p&lt;12&gt;             |   11.753|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CDDE335E-3C3E-4162-B56A-3680F0E21EC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Routing report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1: 1975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11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2: 1975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11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3: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4: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5: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6: 619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Phase 7: 0 </a:t>
            </a:r>
            <a:r>
              <a:rPr lang="en-US" altLang="en-US" sz="14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unrouted</a:t>
            </a:r>
            <a:r>
              <a:rPr lang="en-US" altLang="en-US" sz="1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; (0)      REAL time: 12 secs 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The NUMBER OF SIGNALS NOT COMPLETELY ROUTED for this design is: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4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09600" y="5301208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REAL time: Routing algorithm run time.</a:t>
            </a:r>
          </a:p>
        </p:txBody>
      </p:sp>
    </p:spTree>
    <p:extLst>
      <p:ext uri="{BB962C8B-B14F-4D97-AF65-F5344CB8AC3E}">
        <p14:creationId xmlns:p14="http://schemas.microsoft.com/office/powerpoint/2010/main" val="36807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ACF214C-DA07-498E-A2BC-456F41682349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timing after routing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91400" cy="32004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99.999 </a:t>
            </a:r>
            <a:r>
              <a:rPr lang="en-US" alt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uS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38.424ns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.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-------------------------------------------------------------------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51520" y="4999707"/>
            <a:ext cx="579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(vs. 20.916 ns in mapping report) Because of interconnect delays.</a:t>
            </a:r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2051720" y="4005063"/>
            <a:ext cx="1152128" cy="786011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91A084F-06E9-4AD5-99A4-8AD2093CBFA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Timing constraint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118448" cy="871736"/>
          </a:xfrm>
        </p:spPr>
        <p:txBody>
          <a:bodyPr/>
          <a:lstStyle/>
          <a:p>
            <a:pPr algn="l" rtl="0" eaLnBrk="1" hangingPunct="1"/>
            <a:r>
              <a:rPr lang="en-US" altLang="en-US" sz="2800" dirty="0" smtClean="0"/>
              <a:t>Use timing constraint editor:</a:t>
            </a:r>
          </a:p>
        </p:txBody>
      </p:sp>
      <p:pic>
        <p:nvPicPr>
          <p:cNvPr id="378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3132138"/>
            <a:ext cx="6172200" cy="2906712"/>
          </a:xfrm>
          <a:noFill/>
        </p:spPr>
      </p:pic>
    </p:spTree>
    <p:extLst>
      <p:ext uri="{BB962C8B-B14F-4D97-AF65-F5344CB8AC3E}">
        <p14:creationId xmlns:p14="http://schemas.microsoft.com/office/powerpoint/2010/main" val="29518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181AE5E-4A18-42B5-B839-DC03C4C5DD0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Post-map static timing report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</a:t>
            </a:r>
            <a:r>
              <a:rPr lang="en-US" altLang="en-US" sz="2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 </a:t>
            </a:r>
            <a:r>
              <a:rPr lang="en-US" altLang="en-US" sz="2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20.916ns.</a:t>
            </a:r>
          </a:p>
          <a:p>
            <a:pPr algn="l" rtl="0" eaLnBrk="1" hangingPunct="1"/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2994943" y="2225056"/>
            <a:ext cx="1600200" cy="7620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4595143" y="4020691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Pad to pad 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3962400" y="2887215"/>
            <a:ext cx="1113656" cy="113347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609600" y="5410200"/>
            <a:ext cx="7634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Hasn’t changed since this design has limited opportunities for logic synthesis to change delays by restructuring logic. </a:t>
            </a:r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>
            <a:off x="2789486" y="4020690"/>
            <a:ext cx="410914" cy="137363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206CF82-A9A8-4A9E-9F45-7BD6F502AE7E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Post-routing static timing report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353816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Timing constraint: TS_P2P = MAXDELAY FROM TIMEGRP "PADS" TO TIMEGRP "PADS" </a:t>
            </a:r>
            <a:r>
              <a:rPr lang="en-US" altLang="en-US" sz="2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32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nS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; </a:t>
            </a:r>
          </a:p>
          <a:p>
            <a:pPr algn="l" rtl="0" eaLnBrk="1" hangingPunct="1">
              <a:buFontTx/>
              <a:buNone/>
            </a:pPr>
            <a:endParaRPr lang="en-US" altLang="en-US" sz="18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20135312 items analyzed, 0 timing errors detected. (0 setup errors, 0 hold errors)</a:t>
            </a:r>
          </a:p>
          <a:p>
            <a:pPr algn="l" rtl="0" eaLnBrk="1" hangingPunct="1"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Maximum delay is  </a:t>
            </a:r>
            <a:r>
              <a:rPr lang="en-US" altLang="en-US" sz="24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31.984</a:t>
            </a:r>
            <a:r>
              <a:rPr lang="en-US" altLang="en-US" sz="18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ns.</a:t>
            </a:r>
          </a:p>
          <a:p>
            <a:pPr algn="l" rtl="0" eaLnBrk="1" hangingPunct="1"/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395536" y="1844823"/>
            <a:ext cx="576064" cy="1885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349250" y="3212976"/>
            <a:ext cx="406326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670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Tools generally try to meet the delay goal as closely as possible to minimize area.</a:t>
            </a:r>
          </a:p>
        </p:txBody>
      </p:sp>
    </p:spTree>
    <p:extLst>
      <p:ext uri="{BB962C8B-B14F-4D97-AF65-F5344CB8AC3E}">
        <p14:creationId xmlns:p14="http://schemas.microsoft.com/office/powerpoint/2010/main" val="21838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017520E-A681-4A81-85C2-230C4455528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Tighter timing constraints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7772400" cy="41148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Tighten requirement to 25 ns.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dirty="0" smtClean="0"/>
              <a:t>Post-place-route timing report: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Timing </a:t>
            </a: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constraint: TS_P2P = MAXDELAY FROM TIMEGRP "PADS" TO TIMEGRP "PADS" 25 </a:t>
            </a:r>
            <a:r>
              <a:rPr lang="en-US" altLang="en-US" sz="1800" b="1" dirty="0" err="1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nS</a:t>
            </a: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 ; 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Helvetica" panose="020B0604020202020204" pitchFamily="34" charset="0"/>
              <a:ea typeface="+mn-ea"/>
            </a:endParaRP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20135312 items analyzed, 11 timing errors detected. (11 setup errors, 0 hold errors)</a:t>
            </a:r>
          </a:p>
          <a:p>
            <a:pPr lvl="1" algn="l" rtl="0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</a:rPr>
              <a:t> Maximum delay is  31.128ns.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4579144" y="3059460"/>
            <a:ext cx="6858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2826544" y="4229497"/>
            <a:ext cx="15240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3588544" y="3619897"/>
            <a:ext cx="2927672" cy="6096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B482266-8D7B-4E1F-89D2-7CBB0DBEBDF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Report on a violated path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1905000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Slack:                  -6.128ns (requirement - data path)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Source:               y&lt;0&gt;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Destination:          p&lt;30&gt; (PAD)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Requirement:          25.000ns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Data Path Delay:      31.128ns (Levels of Logic = 31)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Helvetica" panose="020B0604020202020204" pitchFamily="34" charset="0"/>
              </a:rPr>
              <a:t> 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09600" y="5410200"/>
            <a:ext cx="8066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20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Modify the logic and/or physical design to improve the delay.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2267744" y="2057400"/>
            <a:ext cx="1430337" cy="2667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4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52405C62-E28A-41EE-A771-94A3E695137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Driving fanout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80338" cy="914400"/>
          </a:xfrm>
        </p:spPr>
        <p:txBody>
          <a:bodyPr/>
          <a:lstStyle/>
          <a:p>
            <a:pPr lvl="1" algn="l" rtl="0" eaLnBrk="1" hangingPunct="1"/>
            <a:r>
              <a:rPr lang="en-US" altLang="en-US" dirty="0" smtClean="0"/>
              <a:t>Adding gates adds capacitance:</a:t>
            </a: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1828800" y="3733800"/>
            <a:ext cx="762000" cy="762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2098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2209800" y="449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AutoShape 7"/>
          <p:cNvSpPr>
            <a:spLocks noChangeArrowheads="1"/>
          </p:cNvSpPr>
          <p:nvPr/>
        </p:nvSpPr>
        <p:spPr bwMode="auto">
          <a:xfrm flipV="1">
            <a:off x="2057400" y="4953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 flipV="1">
            <a:off x="22098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2209800" y="35052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0" name="Group 10"/>
          <p:cNvGrpSpPr>
            <a:grpSpLocks/>
          </p:cNvGrpSpPr>
          <p:nvPr/>
        </p:nvGrpSpPr>
        <p:grpSpPr bwMode="auto">
          <a:xfrm>
            <a:off x="4114800" y="3505200"/>
            <a:ext cx="609600" cy="1828800"/>
            <a:chOff x="2592" y="2208"/>
            <a:chExt cx="384" cy="1152"/>
          </a:xfrm>
        </p:grpSpPr>
        <p:sp>
          <p:nvSpPr>
            <p:cNvPr id="22549" name="Line 11"/>
            <p:cNvSpPr>
              <a:spLocks noChangeShapeType="1"/>
            </p:cNvSpPr>
            <p:nvPr/>
          </p:nvSpPr>
          <p:spPr bwMode="auto">
            <a:xfrm>
              <a:off x="2784" y="220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2"/>
            <p:cNvSpPr>
              <a:spLocks noChangeShapeType="1"/>
            </p:cNvSpPr>
            <p:nvPr/>
          </p:nvSpPr>
          <p:spPr bwMode="auto">
            <a:xfrm>
              <a:off x="2592" y="24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3"/>
            <p:cNvSpPr>
              <a:spLocks noChangeShapeType="1"/>
            </p:cNvSpPr>
            <p:nvPr/>
          </p:nvSpPr>
          <p:spPr bwMode="auto">
            <a:xfrm>
              <a:off x="2592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>
              <a:off x="2784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AutoShape 15"/>
            <p:cNvSpPr>
              <a:spLocks noChangeArrowheads="1"/>
            </p:cNvSpPr>
            <p:nvPr/>
          </p:nvSpPr>
          <p:spPr bwMode="auto">
            <a:xfrm flipV="1">
              <a:off x="2688" y="316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419600" y="3505200"/>
            <a:ext cx="1676400" cy="1828800"/>
            <a:chOff x="2784" y="2208"/>
            <a:chExt cx="1056" cy="1152"/>
          </a:xfrm>
        </p:grpSpPr>
        <p:grpSp>
          <p:nvGrpSpPr>
            <p:cNvPr id="22542" name="Group 17"/>
            <p:cNvGrpSpPr>
              <a:grpSpLocks/>
            </p:cNvGrpSpPr>
            <p:nvPr/>
          </p:nvGrpSpPr>
          <p:grpSpPr bwMode="auto">
            <a:xfrm>
              <a:off x="3456" y="2208"/>
              <a:ext cx="384" cy="1152"/>
              <a:chOff x="2592" y="2208"/>
              <a:chExt cx="384" cy="1152"/>
            </a:xfrm>
          </p:grpSpPr>
          <p:sp>
            <p:nvSpPr>
              <p:cNvPr id="22544" name="Line 18"/>
              <p:cNvSpPr>
                <a:spLocks noChangeShapeType="1"/>
              </p:cNvSpPr>
              <p:nvPr/>
            </p:nvSpPr>
            <p:spPr bwMode="auto">
              <a:xfrm>
                <a:off x="2784" y="220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Line 19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Line 20"/>
              <p:cNvSpPr>
                <a:spLocks noChangeShapeType="1"/>
              </p:cNvSpPr>
              <p:nvPr/>
            </p:nvSpPr>
            <p:spPr bwMode="auto">
              <a:xfrm>
                <a:off x="2592" y="259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Line 21"/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AutoShape 22"/>
              <p:cNvSpPr>
                <a:spLocks noChangeArrowheads="1"/>
              </p:cNvSpPr>
              <p:nvPr/>
            </p:nvSpPr>
            <p:spPr bwMode="auto">
              <a:xfrm flipV="1">
                <a:off x="2688" y="3168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r" rtl="1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2543" name="Line 23"/>
            <p:cNvSpPr>
              <a:spLocks noChangeShapeType="1"/>
            </p:cNvSpPr>
            <p:nvPr/>
          </p:nvSpPr>
          <p:spPr bwMode="auto">
            <a:xfrm>
              <a:off x="2784" y="220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6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9E6EB7F-C74E-4021-8A8C-A2062BFE52B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Power report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Power summary:                        I(mA)    P(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mW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)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Total estimated power consumption:               333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Vccint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1.50V: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Vccaux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3.30V:      100      330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Vcco33 3.30V:        1        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Inputs: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Logic: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Outputs: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Vcco33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Signals:        0        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          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Quiescent </a:t>
            </a:r>
            <a:r>
              <a:rPr lang="en-US" altLang="en-US" sz="1200" dirty="0" err="1" smtClean="0">
                <a:solidFill>
                  <a:schemeClr val="tx1"/>
                </a:solidFill>
                <a:latin typeface="Helvetica" panose="020B0604020202020204" pitchFamily="34" charset="0"/>
              </a:rPr>
              <a:t>Vccaux</a:t>
            </a: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3.30V:      100      330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Quiescent Vcco33  3.30V:        1        3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Thermal summary: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----------------------------------------------------------------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Estimated junction temperature:                36C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Ambient temp:  25C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Case temp:  35C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                     Theta J-A:  34C/W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323528" y="1700808"/>
            <a:ext cx="368622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323528" y="4797152"/>
            <a:ext cx="368622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724400" y="4718898"/>
            <a:ext cx="3733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1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Helps us determine whether we need additional cooling.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283968" y="4797152"/>
            <a:ext cx="446782" cy="144016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B82BBC3-7CFC-43CF-8B01-130F8FF656DA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en-US" dirty="0"/>
              <a:t>بهبود سرعت با جاسازی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239000" cy="4114800"/>
          </a:xfrm>
        </p:spPr>
        <p:txBody>
          <a:bodyPr/>
          <a:lstStyle/>
          <a:p>
            <a:pPr algn="l" rtl="0" eaLnBrk="1" hangingPunct="1"/>
            <a:r>
              <a:rPr lang="en-US" altLang="en-US" sz="2800" dirty="0" err="1" smtClean="0"/>
              <a:t>Floorplanner</a:t>
            </a:r>
            <a:r>
              <a:rPr lang="en-US" altLang="en-US" sz="2800" dirty="0" smtClean="0"/>
              <a:t> window:</a:t>
            </a:r>
          </a:p>
          <a:p>
            <a:pPr lvl="1" algn="l" rtl="0" eaLnBrk="1" hangingPunct="1"/>
            <a:r>
              <a:rPr lang="en-US" altLang="en-US" sz="2400" dirty="0" err="1" smtClean="0"/>
              <a:t>Floorplanner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anose="05000000000000000000" pitchFamily="2" charset="2"/>
              </a:rPr>
              <a:t> View/edit placed design</a:t>
            </a:r>
            <a:endParaRPr lang="en-US" altLang="en-US" sz="2400" dirty="0" smtClean="0"/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495550"/>
            <a:ext cx="5410200" cy="3930650"/>
          </a:xfrm>
          <a:noFill/>
        </p:spPr>
      </p:pic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676400" y="3733800"/>
            <a:ext cx="762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41375" y="34655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rtl="0" eaLnBrk="1" hangingPunct="1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LEs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304800" y="4402138"/>
            <a:ext cx="18288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>
              <a:buFontTx/>
              <a:buChar char="•"/>
            </a:pPr>
            <a:r>
              <a:rPr lang="en-US" altLang="en-US" sz="1800" dirty="0"/>
              <a:t>Green rectangles: mapped components to CLBs</a:t>
            </a:r>
          </a:p>
        </p:txBody>
      </p:sp>
    </p:spTree>
    <p:extLst>
      <p:ext uri="{BB962C8B-B14F-4D97-AF65-F5344CB8AC3E}">
        <p14:creationId xmlns:p14="http://schemas.microsoft.com/office/powerpoint/2010/main" val="427481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A156294C-BDCA-4CED-981E-236C1FF36AA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 smtClean="0"/>
              <a:t>جاسازی</a:t>
            </a:r>
            <a:endParaRPr lang="en-US" altLang="en-US" dirty="0" smtClean="0"/>
          </a:p>
        </p:txBody>
      </p:sp>
      <p:pic>
        <p:nvPicPr>
          <p:cNvPr id="512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2132856"/>
            <a:ext cx="5664200" cy="4114800"/>
          </a:xfr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طرح منظم </a:t>
            </a:r>
            <a:r>
              <a:rPr lang="fa-IR" altLang="en-US" kern="0" dirty="0" smtClean="0">
                <a:sym typeface="Wingdings" panose="05000000000000000000" pitchFamily="2" charset="2"/>
              </a:rPr>
              <a:t> ساختار مداری منظم</a:t>
            </a:r>
          </a:p>
          <a:p>
            <a:pPr marL="1181100" lvl="1" eaLnBrk="1" hangingPunct="1">
              <a:lnSpc>
                <a:spcPct val="80000"/>
              </a:lnSpc>
            </a:pPr>
            <a:r>
              <a:rPr lang="fa-IR" altLang="en-US" kern="0" dirty="0" smtClean="0">
                <a:sym typeface="Wingdings" panose="05000000000000000000" pitchFamily="2" charset="2"/>
              </a:rPr>
              <a:t>در طرح مسطح، </a:t>
            </a:r>
            <a:r>
              <a:rPr lang="fa-IR" altLang="en-US" kern="0" dirty="0">
                <a:sym typeface="Wingdings" panose="05000000000000000000" pitchFamily="2" charset="2"/>
              </a:rPr>
              <a:t>ابزار </a:t>
            </a:r>
            <a:r>
              <a:rPr lang="fa-IR" altLang="en-US" kern="0" dirty="0" smtClean="0">
                <a:sym typeface="Wingdings" panose="05000000000000000000" pitchFamily="2" charset="2"/>
              </a:rPr>
              <a:t>فاقد اطلاعات نظم طرح است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414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53320FD-4077-4A7D-AC2C-982B1CACC3E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68475"/>
            <a:ext cx="6781800" cy="492760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1124744"/>
            <a:ext cx="7467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80000"/>
              </a:lnSpc>
            </a:pPr>
            <a:r>
              <a:rPr lang="fa-IR" altLang="en-US" kern="0" dirty="0" smtClean="0"/>
              <a:t>نتیجة جایابی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3088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13CBDB8-DDF6-433D-B09C-F20B8DEA34D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dirty="0"/>
              <a:t>جاسازی</a:t>
            </a:r>
            <a:endParaRPr lang="en-US" altLang="en-US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fa-IR" altLang="en-US" dirty="0" smtClean="0"/>
              <a:t>گزارش ابزار جایابی و مسیریابی:</a:t>
            </a:r>
          </a:p>
          <a:p>
            <a:pPr eaLnBrk="1" hangingPunct="1"/>
            <a:endParaRPr lang="en-US" altLang="en-US" dirty="0" smtClean="0"/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19742142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items analyzed, 0 timing errors detected. (0 setup errors, 0 hold errors)</a:t>
            </a:r>
          </a:p>
          <a:p>
            <a:pPr lvl="1" algn="l" rtl="0" eaLnBrk="1" hangingPunct="1"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Helvetica" panose="020B0604020202020204" pitchFamily="34" charset="0"/>
              </a:rPr>
              <a:t>Maximum </a:t>
            </a:r>
            <a:r>
              <a:rPr lang="en-US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delay is  29.934ns.</a:t>
            </a:r>
          </a:p>
          <a:p>
            <a:pPr lvl="1" eaLnBrk="1" hangingPunct="1"/>
            <a:r>
              <a:rPr lang="fa-IR" altLang="en-US" dirty="0" smtClean="0"/>
              <a:t>مقایسه با </a:t>
            </a:r>
            <a:r>
              <a:rPr lang="en-US" altLang="en-US" dirty="0" smtClean="0"/>
              <a:t>31.128</a:t>
            </a:r>
            <a:r>
              <a:rPr lang="fa-IR" altLang="en-US" dirty="0" smtClean="0"/>
              <a:t> بدون جاسازی</a:t>
            </a:r>
            <a:endParaRPr lang="en-US" altLang="en-US" dirty="0" smtClean="0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6948264" y="2276872"/>
            <a:ext cx="1457672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3131840" y="2912476"/>
            <a:ext cx="1981200" cy="533400"/>
          </a:xfrm>
          <a:prstGeom prst="ellips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A590D37-10F6-4EDD-AF64-93FD86CB2F0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Delay model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17104"/>
            <a:ext cx="8496944" cy="4648200"/>
          </a:xfrm>
          <a:noFill/>
        </p:spPr>
        <p:txBody>
          <a:bodyPr lIns="90488" tIns="44450" rIns="90488" bIns="44450"/>
          <a:lstStyle/>
          <a:p>
            <a:pPr algn="l" rtl="0" eaLnBrk="1" hangingPunct="1"/>
            <a:r>
              <a:rPr lang="en-US" altLang="en-US" dirty="0"/>
              <a:t>Combinational network delay</a:t>
            </a:r>
            <a:r>
              <a:rPr lang="fa-IR" altLang="en-US" dirty="0"/>
              <a:t>:</a:t>
            </a:r>
          </a:p>
          <a:p>
            <a:pPr lvl="1" algn="l" rtl="0" eaLnBrk="1" hangingPunct="1"/>
            <a:r>
              <a:rPr lang="en-US" altLang="en-US" dirty="0"/>
              <a:t>Measured over paths through network</a:t>
            </a:r>
          </a:p>
          <a:p>
            <a:pPr algn="l" rtl="0" eaLnBrk="1" hangingPunct="1"/>
            <a:r>
              <a:rPr lang="en-US" altLang="en-US" dirty="0" smtClean="0"/>
              <a:t>Graph model:</a:t>
            </a:r>
          </a:p>
          <a:p>
            <a:pPr lvl="1" algn="l" rtl="0" eaLnBrk="1" hangingPunct="1"/>
            <a:r>
              <a:rPr lang="en-US" altLang="en-US" dirty="0" smtClean="0"/>
              <a:t>Nodes: gates/gate ports.</a:t>
            </a:r>
          </a:p>
          <a:p>
            <a:pPr lvl="1" algn="l" rtl="0" eaLnBrk="1" hangingPunct="1"/>
            <a:r>
              <a:rPr lang="en-US" altLang="en-US" dirty="0" smtClean="0"/>
              <a:t>Edge weights: delays</a:t>
            </a:r>
          </a:p>
          <a:p>
            <a:pPr lvl="2" algn="l" rtl="0" eaLnBrk="1" hangingPunct="1"/>
            <a:r>
              <a:rPr lang="en-US" altLang="en-US" dirty="0" smtClean="0"/>
              <a:t>Signal may have different delay to different sinks.</a:t>
            </a:r>
          </a:p>
          <a:p>
            <a:pPr algn="l" rtl="0" eaLnBrk="1" hangingPunct="1"/>
            <a:r>
              <a:rPr lang="en-US" altLang="en-US" dirty="0" smtClean="0"/>
              <a:t>Simple Graph model:</a:t>
            </a:r>
          </a:p>
          <a:p>
            <a:pPr lvl="1" algn="l" rtl="0" eaLnBrk="1" hangingPunct="1"/>
            <a:r>
              <a:rPr lang="en-US" altLang="en-US" dirty="0" smtClean="0"/>
              <a:t>Lump gate and wire delay into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339778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/>
      <p:bldP spid="812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dirty="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Nazanin" panose="00000400000000000000" pitchFamily="2" charset="-78"/>
              </a:rPr>
              <a:t> </a:t>
            </a:r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03F3036-BEC1-4833-9C8C-6693CC0E26E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Path delay example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770905" y="1794223"/>
            <a:ext cx="11795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42305" y="4156423"/>
            <a:ext cx="17129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graph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974998"/>
            <a:ext cx="43053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3" y="3664496"/>
            <a:ext cx="6162687" cy="218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09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dirty="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dirty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dirty="0" smtClean="0">
                <a:cs typeface="Nazanin" panose="00000400000000000000" pitchFamily="2" charset="-78"/>
              </a:rPr>
              <a:t> </a:t>
            </a:r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03F3036-BEC1-4833-9C8C-6693CC0E26E2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Path delay example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770905" y="1794223"/>
            <a:ext cx="11795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b="0">
                <a:solidFill>
                  <a:schemeClr val="accent2"/>
                </a:solidFill>
                <a:cs typeface="Times New Roman" panose="02020603050405020304" pitchFamily="18" charset="0"/>
              </a:rPr>
              <a:t>network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4" y="974998"/>
            <a:ext cx="43053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8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64C93B4-FA10-43C2-93BB-F1836F44971D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mtClean="0"/>
              <a:t>Critical path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008" y="1484784"/>
            <a:ext cx="7772400" cy="4114800"/>
          </a:xfrm>
          <a:noFill/>
        </p:spPr>
        <p:txBody>
          <a:bodyPr lIns="90488" tIns="44450" rIns="90488" bIns="44450"/>
          <a:lstStyle/>
          <a:p>
            <a:pPr algn="l" rtl="0" eaLnBrk="1" hangingPunct="1"/>
            <a:r>
              <a:rPr lang="en-US" altLang="en-US" sz="2800" dirty="0" smtClean="0"/>
              <a:t>Critical path:</a:t>
            </a:r>
          </a:p>
          <a:p>
            <a:pPr lvl="1" algn="l" rtl="0" eaLnBrk="1" hangingPunct="1"/>
            <a:r>
              <a:rPr lang="en-US" altLang="en-US" sz="2400" dirty="0"/>
              <a:t>Path which creates longest delay OR</a:t>
            </a:r>
          </a:p>
          <a:p>
            <a:pPr lvl="1" algn="l" rtl="0" eaLnBrk="1" hangingPunct="1"/>
            <a:r>
              <a:rPr lang="en-US" altLang="en-US" sz="2400" dirty="0"/>
              <a:t>Path(s) which create delay longer than the timing constraint</a:t>
            </a:r>
            <a:endParaRPr lang="en-US" altLang="en-US" sz="2400" dirty="0" smtClean="0"/>
          </a:p>
          <a:p>
            <a:pPr algn="l" rtl="0" eaLnBrk="1" hangingPunct="1"/>
            <a:endParaRPr lang="en-US" altLang="en-US" sz="2800" dirty="0" smtClean="0"/>
          </a:p>
          <a:p>
            <a:pPr algn="l" rtl="0" eaLnBrk="1" hangingPunct="1"/>
            <a:r>
              <a:rPr lang="en-US" altLang="en-US" sz="2800" dirty="0" smtClean="0"/>
              <a:t>Must </a:t>
            </a:r>
            <a:r>
              <a:rPr lang="en-US" altLang="en-US" sz="2800" dirty="0"/>
              <a:t>speed up the critical path</a:t>
            </a:r>
          </a:p>
          <a:p>
            <a:pPr lvl="1" algn="l" rtl="0" eaLnBrk="1" hangingPunct="1"/>
            <a:r>
              <a:rPr lang="en-US" altLang="en-US" sz="2400" dirty="0"/>
              <a:t>Reducing delay off the path doesn’t help.</a:t>
            </a:r>
          </a:p>
          <a:p>
            <a:pPr lvl="1" algn="l" rtl="0" eaLnBrk="1" hangingPunct="1"/>
            <a:endParaRPr lang="en-US" altLang="en-US" sz="3200" dirty="0" smtClean="0"/>
          </a:p>
          <a:p>
            <a:pPr lvl="2" algn="l" rtl="0"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1713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26927</TotalTime>
  <Words>1842</Words>
  <Application>Microsoft Office PowerPoint</Application>
  <PresentationFormat>On-screen Show (4:3)</PresentationFormat>
  <Paragraphs>460</Paragraphs>
  <Slides>54</Slides>
  <Notes>52</Notes>
  <HiddenSlides>27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B Mitra</vt:lpstr>
      <vt:lpstr>B Nazanin</vt:lpstr>
      <vt:lpstr>B Titr</vt:lpstr>
      <vt:lpstr>Calibri</vt:lpstr>
      <vt:lpstr>Helvetica</vt:lpstr>
      <vt:lpstr>Lotus</vt:lpstr>
      <vt:lpstr>Nazanin</vt:lpstr>
      <vt:lpstr>Symbol</vt:lpstr>
      <vt:lpstr>Times New Roman</vt:lpstr>
      <vt:lpstr>Wingdings</vt:lpstr>
      <vt:lpstr>1_presentation_template</vt:lpstr>
      <vt:lpstr>Custom Design</vt:lpstr>
      <vt:lpstr>بهینه‌سازی سرعت</vt:lpstr>
      <vt:lpstr>معیارهای بهینه‌سازی</vt:lpstr>
      <vt:lpstr>Delay characteristics</vt:lpstr>
      <vt:lpstr>Fanout</vt:lpstr>
      <vt:lpstr>Driving fanout</vt:lpstr>
      <vt:lpstr>Delay model</vt:lpstr>
      <vt:lpstr>Path delay example</vt:lpstr>
      <vt:lpstr>Path delay example</vt:lpstr>
      <vt:lpstr>Critical path</vt:lpstr>
      <vt:lpstr>Critical path through delay graph</vt:lpstr>
      <vt:lpstr>Reducing critical path length</vt:lpstr>
      <vt:lpstr>Delay Paths in a design</vt:lpstr>
      <vt:lpstr>Unbalanced delays</vt:lpstr>
      <vt:lpstr>Flip-flop-based system model</vt:lpstr>
      <vt:lpstr>Flip-flop-based system performance analysis</vt:lpstr>
      <vt:lpstr>Clock parameters</vt:lpstr>
      <vt:lpstr>Skew</vt:lpstr>
      <vt:lpstr>Clock skew in system</vt:lpstr>
      <vt:lpstr>Clock skew and gated clocks</vt:lpstr>
      <vt:lpstr>Clock skew analysis model</vt:lpstr>
      <vt:lpstr>Skew and clock period</vt:lpstr>
      <vt:lpstr>Clock distribution</vt:lpstr>
      <vt:lpstr>Clock skew example</vt:lpstr>
      <vt:lpstr>Clock H-Tree</vt:lpstr>
      <vt:lpstr>False paths</vt:lpstr>
      <vt:lpstr>False path example</vt:lpstr>
      <vt:lpstr>Multi-Cycle paths</vt:lpstr>
      <vt:lpstr>Multi-Cycle paths</vt:lpstr>
      <vt:lpstr>Placement and delay</vt:lpstr>
      <vt:lpstr>Placement and wire capacitance</vt:lpstr>
      <vt:lpstr>Optimizing network delay</vt:lpstr>
      <vt:lpstr>Example: Adder placement and delay</vt:lpstr>
      <vt:lpstr>Bad placement and routing</vt:lpstr>
      <vt:lpstr>Bad placement and routing</vt:lpstr>
      <vt:lpstr>Better placement and routing</vt:lpstr>
      <vt:lpstr>How to improve?</vt:lpstr>
      <vt:lpstr>How to improve?</vt:lpstr>
      <vt:lpstr>Design experiments</vt:lpstr>
      <vt:lpstr>Commercial Tools</vt:lpstr>
      <vt:lpstr>Mapping report</vt:lpstr>
      <vt:lpstr>Static timing analysis report</vt:lpstr>
      <vt:lpstr>Static timing report: delays along paths</vt:lpstr>
      <vt:lpstr>Routing report</vt:lpstr>
      <vt:lpstr>Static timing after routing</vt:lpstr>
      <vt:lpstr>Timing constraint</vt:lpstr>
      <vt:lpstr>Post-map static timing report</vt:lpstr>
      <vt:lpstr>Post-routing static timing report</vt:lpstr>
      <vt:lpstr>Tighter timing constraints</vt:lpstr>
      <vt:lpstr>Report on a violated path</vt:lpstr>
      <vt:lpstr>Power report</vt:lpstr>
      <vt:lpstr>بهبود سرعت با جاسازی</vt:lpstr>
      <vt:lpstr>جاسازی</vt:lpstr>
      <vt:lpstr>جاسازی</vt:lpstr>
      <vt:lpstr>جاسازی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1254</cp:revision>
  <dcterms:created xsi:type="dcterms:W3CDTF">1601-01-01T00:00:00Z</dcterms:created>
  <dcterms:modified xsi:type="dcterms:W3CDTF">2021-12-12T04:35:02Z</dcterms:modified>
</cp:coreProperties>
</file>