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9"/>
  </p:notesMasterIdLst>
  <p:sldIdLst>
    <p:sldId id="675" r:id="rId3"/>
    <p:sldId id="799" r:id="rId4"/>
    <p:sldId id="772" r:id="rId5"/>
    <p:sldId id="773" r:id="rId6"/>
    <p:sldId id="794" r:id="rId7"/>
    <p:sldId id="776" r:id="rId8"/>
    <p:sldId id="778" r:id="rId9"/>
    <p:sldId id="798" r:id="rId10"/>
    <p:sldId id="780" r:id="rId11"/>
    <p:sldId id="781" r:id="rId12"/>
    <p:sldId id="783" r:id="rId13"/>
    <p:sldId id="795" r:id="rId14"/>
    <p:sldId id="797" r:id="rId15"/>
    <p:sldId id="791" r:id="rId16"/>
    <p:sldId id="792" r:id="rId17"/>
    <p:sldId id="79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99FF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3" autoAdjust="0"/>
    <p:restoredTop sz="93450" autoAdjust="0"/>
  </p:normalViewPr>
  <p:slideViewPr>
    <p:cSldViewPr>
      <p:cViewPr varScale="1">
        <p:scale>
          <a:sx n="61" d="100"/>
          <a:sy n="61" d="100"/>
        </p:scale>
        <p:origin x="763" y="2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5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18544-3528-4FFC-A63C-393352DCD581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8627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A72A799-9309-44B4-9277-4843D0257574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397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124A03B-EE28-4D98-8AC7-3503FD3A2A5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679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124A03B-EE28-4D98-8AC7-3503FD3A2A5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994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6ABF6EFA-8EAD-4F3A-8C00-43C50E872C9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92981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C7B5579-D648-4CA6-90F4-5E9C1ACFF5A7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1944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242068A-4C48-4741-9D8F-27F8703AFB4C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848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8106F18-6DFD-4A66-9C83-E81CDB3BA797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49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8106F18-6DFD-4A66-9C83-E81CDB3BA79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600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B2E69422-BBDE-46C1-B511-A5960BBA785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2946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1D2BBC5-DC2C-4C75-AF89-198FEFF9694F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579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1D2BBC5-DC2C-4C75-AF89-198FEFF9694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97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DA944FD4-01FD-4345-B16A-FD7967F804DF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292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124A03B-EE28-4D98-8AC7-3503FD3A2A5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585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rtl="1"/>
            <a:r>
              <a:rPr lang="fa-IR" dirty="0" smtClean="0"/>
              <a:t>بهینه‌سازی</a:t>
            </a:r>
            <a:r>
              <a:rPr lang="fa-IR" dirty="0"/>
              <a:t> </a:t>
            </a:r>
            <a:r>
              <a:rPr lang="fa-IR" dirty="0" smtClean="0"/>
              <a:t>توان مصرفی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1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C1C212-FC6B-45CD-B1EB-2B4D46541C4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/>
              <a:t>بهینه سازی توان</a:t>
            </a:r>
            <a:endParaRPr lang="en-US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 </a:t>
            </a:r>
            <a:r>
              <a:rPr lang="fa-IR" altLang="en-US" dirty="0" smtClean="0"/>
              <a:t>کاهش تعداد سطوح منطقی که سیگنال های با تغییرات زیاد از آنها می گذرند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1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323226A-E99B-4B3F-9F1C-C8B400EB42F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 smtClean="0"/>
              <a:t>مثال: </a:t>
            </a:r>
            <a:r>
              <a:rPr lang="en-US" altLang="en-US" dirty="0" smtClean="0"/>
              <a:t>ALU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3088"/>
            <a:ext cx="7772400" cy="1447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sz="2800" dirty="0" smtClean="0"/>
              <a:t>از خروجی </a:t>
            </a:r>
            <a:r>
              <a:rPr lang="fa-IR" altLang="en-US" sz="2800" dirty="0"/>
              <a:t>های </a:t>
            </a:r>
            <a:r>
              <a:rPr lang="en-US" altLang="en-US" sz="2800" dirty="0" smtClean="0"/>
              <a:t>ALU</a:t>
            </a:r>
            <a:r>
              <a:rPr lang="fa-IR" altLang="en-US" sz="2800" dirty="0" smtClean="0"/>
              <a:t> در همة سیکل ها استفاده نمی شود</a:t>
            </a:r>
          </a:p>
          <a:p>
            <a:pPr lvl="1" eaLnBrk="1" hangingPunct="1"/>
            <a:r>
              <a:rPr lang="fa-IR" altLang="en-US" sz="2400" dirty="0" smtClean="0">
                <a:sym typeface="Wingdings" panose="05000000000000000000" pitchFamily="2" charset="2"/>
              </a:rPr>
              <a:t> اگر ورودی های آن تغییر کند توان بیهوده مصرف می شود</a:t>
            </a:r>
          </a:p>
          <a:p>
            <a:pPr eaLnBrk="1" hangingPunct="1"/>
            <a:r>
              <a:rPr lang="fa-IR" altLang="en-US" sz="2800" dirty="0" smtClean="0">
                <a:sym typeface="Wingdings" panose="05000000000000000000" pitchFamily="2" charset="2"/>
              </a:rPr>
              <a:t>راه حل:</a:t>
            </a:r>
          </a:p>
          <a:p>
            <a:pPr lvl="1" eaLnBrk="1" hangingPunct="1"/>
            <a:r>
              <a:rPr lang="fa-IR" altLang="en-US" sz="2400" dirty="0" smtClean="0">
                <a:sym typeface="Wingdings" panose="05000000000000000000" pitchFamily="2" charset="2"/>
              </a:rPr>
              <a:t>انتخاب سیگنال کنترلی برای مجوز عبور داده به مدار محاسباتی </a:t>
            </a:r>
            <a:r>
              <a:rPr lang="en-US" altLang="en-US" sz="2400" dirty="0" smtClean="0">
                <a:sym typeface="Wingdings" panose="05000000000000000000" pitchFamily="2" charset="2"/>
              </a:rPr>
              <a:t>ALU</a:t>
            </a:r>
            <a:r>
              <a:rPr lang="fa-IR" altLang="en-US" sz="2400" dirty="0" smtClean="0">
                <a:sym typeface="Wingdings" panose="05000000000000000000" pitchFamily="2" charset="2"/>
              </a:rPr>
              <a:t> یا نگه داشتن مقدار قبلی</a:t>
            </a:r>
            <a:endParaRPr lang="en-US" altLang="en-US" sz="2400" dirty="0" smtClean="0">
              <a:sym typeface="Wingdings" panose="05000000000000000000" pitchFamily="2" charset="2"/>
            </a:endParaRP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5675040" y="3657601"/>
            <a:ext cx="2362200" cy="1371600"/>
          </a:xfrm>
          <a:prstGeom prst="ellipse">
            <a:avLst/>
          </a:prstGeom>
          <a:solidFill>
            <a:srgbClr val="00FF99"/>
          </a:solidFill>
          <a:ln w="28575">
            <a:solidFill>
              <a:srgbClr val="9933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8037240" y="4343401"/>
            <a:ext cx="8382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6283152" y="4038601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996633"/>
                </a:solidFill>
              </a:rPr>
              <a:t>Logic</a:t>
            </a:r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4836840" y="4343401"/>
            <a:ext cx="8382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6" name="AutoShape 8"/>
          <p:cNvSpPr>
            <a:spLocks noChangeArrowheads="1"/>
          </p:cNvSpPr>
          <p:nvPr/>
        </p:nvSpPr>
        <p:spPr bwMode="auto">
          <a:xfrm rot="16200000">
            <a:off x="3655740" y="4076701"/>
            <a:ext cx="1828800" cy="533400"/>
          </a:xfrm>
          <a:custGeom>
            <a:avLst/>
            <a:gdLst>
              <a:gd name="T0" fmla="*/ 2147483647 w 21600"/>
              <a:gd name="T1" fmla="*/ 162637809 h 21600"/>
              <a:gd name="T2" fmla="*/ 2147483647 w 21600"/>
              <a:gd name="T3" fmla="*/ 325275642 h 21600"/>
              <a:gd name="T4" fmla="*/ 1638706400 w 21600"/>
              <a:gd name="T5" fmla="*/ 162637809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2398440" y="4495801"/>
            <a:ext cx="914400" cy="1143000"/>
          </a:xfrm>
          <a:prstGeom prst="rect">
            <a:avLst/>
          </a:prstGeom>
          <a:solidFill>
            <a:srgbClr val="FFCC99"/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2398440" y="4572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D</a:t>
            </a:r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2931840" y="457200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Q</a:t>
            </a: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 flipH="1">
            <a:off x="3312840" y="4800601"/>
            <a:ext cx="9906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 flipH="1">
            <a:off x="2017440" y="4800601"/>
            <a:ext cx="3810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 flipV="1">
            <a:off x="2017440" y="3886201"/>
            <a:ext cx="0" cy="914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 flipH="1">
            <a:off x="1712640" y="3886201"/>
            <a:ext cx="2590800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1331640" y="3429001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Data</a:t>
            </a: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3693840" y="585152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Control</a:t>
            </a:r>
          </a:p>
        </p:txBody>
      </p:sp>
      <p:sp>
        <p:nvSpPr>
          <p:cNvPr id="14356" name="Line 18"/>
          <p:cNvSpPr>
            <a:spLocks noChangeShapeType="1"/>
          </p:cNvSpPr>
          <p:nvPr/>
        </p:nvSpPr>
        <p:spPr bwMode="auto">
          <a:xfrm flipV="1">
            <a:off x="4608240" y="4953001"/>
            <a:ext cx="0" cy="91440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C1C212-FC6B-45CD-B1EB-2B4D46541C4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/>
              <a:t>بهینه سازی توان</a:t>
            </a:r>
            <a:endParaRPr lang="en-US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0728"/>
            <a:ext cx="7772400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sz="2800" dirty="0" smtClean="0"/>
              <a:t>انتخاب تراشة مناسب:</a:t>
            </a:r>
          </a:p>
          <a:p>
            <a:pPr lvl="1" eaLnBrk="1" hangingPunct="1"/>
            <a:r>
              <a:rPr lang="fa-IR" altLang="en-US" sz="2400" dirty="0" smtClean="0"/>
              <a:t>اندازه کوچک تر: توان مصرفی کمتر</a:t>
            </a:r>
          </a:p>
          <a:p>
            <a:pPr lvl="1" eaLnBrk="1" hangingPunct="1"/>
            <a:r>
              <a:rPr lang="fa-IR" altLang="en-US" sz="2400" dirty="0" smtClean="0"/>
              <a:t>تعداد پایه های کمتر: توان مصرفی کمتر</a:t>
            </a:r>
          </a:p>
          <a:p>
            <a:pPr lvl="1" eaLnBrk="1" hangingPunct="1"/>
            <a:r>
              <a:rPr lang="fa-IR" altLang="en-US" sz="2400" dirty="0" smtClean="0"/>
              <a:t>دسته بندی تراشه های تولید شده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912768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96752"/>
            <a:ext cx="3811960" cy="193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fa-IR" altLang="en-US" sz="2800" kern="0" dirty="0" smtClean="0"/>
              <a:t>مثال:</a:t>
            </a:r>
          </a:p>
          <a:p>
            <a:pPr lvl="1" eaLnBrk="1" hangingPunct="1"/>
            <a:r>
              <a:rPr lang="en-US" altLang="en-US" sz="2400" kern="0" dirty="0" smtClean="0"/>
              <a:t>Spartan 6</a:t>
            </a:r>
            <a:r>
              <a:rPr lang="fa-IR" altLang="en-US" sz="2400" kern="0" dirty="0" smtClean="0"/>
              <a:t> و </a:t>
            </a:r>
            <a:r>
              <a:rPr lang="en-US" altLang="en-US" sz="2400" kern="0" dirty="0" err="1" smtClean="0"/>
              <a:t>Virtex</a:t>
            </a:r>
            <a:r>
              <a:rPr lang="en-US" altLang="en-US" sz="2400" kern="0" dirty="0" smtClean="0"/>
              <a:t> 6</a:t>
            </a:r>
            <a:r>
              <a:rPr lang="fa-IR" altLang="en-US" sz="2400" kern="0" dirty="0" smtClean="0"/>
              <a:t> </a:t>
            </a:r>
          </a:p>
          <a:p>
            <a:pPr lvl="1" eaLnBrk="1" hangingPunct="1"/>
            <a:r>
              <a:rPr lang="fa-IR" altLang="en-US" sz="2400" kern="0" dirty="0" smtClean="0"/>
              <a:t>سری 7 (</a:t>
            </a:r>
            <a:r>
              <a:rPr lang="en-US" altLang="en-US" sz="2400" kern="0" dirty="0" smtClean="0"/>
              <a:t>Virtex-7</a:t>
            </a:r>
            <a:r>
              <a:rPr lang="fa-IR" altLang="en-US" sz="2400" kern="0" dirty="0" smtClean="0"/>
              <a:t> و </a:t>
            </a:r>
            <a:r>
              <a:rPr lang="en-US" altLang="en-US" sz="2400" kern="0" dirty="0" smtClean="0"/>
              <a:t>Artix-7</a:t>
            </a:r>
            <a:r>
              <a:rPr lang="fa-IR" altLang="en-US" sz="2400" kern="0" dirty="0" smtClean="0"/>
              <a:t> و ...)</a:t>
            </a:r>
          </a:p>
          <a:p>
            <a:pPr lvl="1" eaLnBrk="1" hangingPunct="1"/>
            <a:endParaRPr lang="en-US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15964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C1C212-FC6B-45CD-B1EB-2B4D46541C4F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altLang="en-US" dirty="0"/>
              <a:t>بهینه سازی توان</a:t>
            </a:r>
            <a:endParaRPr lang="en-US" alt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dirty="0"/>
              <a:t>گزینه های </a:t>
            </a:r>
            <a:r>
              <a:rPr lang="fa-IR" altLang="en-US" dirty="0" smtClean="0"/>
              <a:t>ابزار:</a:t>
            </a:r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گزینة </a:t>
            </a:r>
            <a:r>
              <a:rPr lang="en-US" altLang="en-US" dirty="0" smtClean="0">
                <a:sym typeface="Wingdings" panose="05000000000000000000" pitchFamily="2" charset="2"/>
              </a:rPr>
              <a:t>–power</a:t>
            </a:r>
            <a:r>
              <a:rPr lang="fa-IR" altLang="en-US" dirty="0" smtClean="0">
                <a:sym typeface="Wingdings" panose="05000000000000000000" pitchFamily="2" charset="2"/>
              </a:rPr>
              <a:t> در سنتز و جایابی و مسیریابی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برای </a:t>
            </a:r>
            <a:r>
              <a:rPr lang="en-US" altLang="en-US" dirty="0" smtClean="0">
                <a:sym typeface="Wingdings" panose="05000000000000000000" pitchFamily="2" charset="2"/>
              </a:rPr>
              <a:t>entity</a:t>
            </a:r>
            <a:r>
              <a:rPr lang="fa-IR" altLang="en-US" dirty="0" smtClean="0">
                <a:sym typeface="Wingdings" panose="05000000000000000000" pitchFamily="2" charset="2"/>
              </a:rPr>
              <a:t> خاص</a:t>
            </a:r>
          </a:p>
          <a:p>
            <a:pPr eaLnBrk="1" hangingPunct="1"/>
            <a:endParaRPr lang="fa-IR" altLang="en-US" dirty="0">
              <a:sym typeface="Wingdings" panose="05000000000000000000" pitchFamily="2" charset="2"/>
            </a:endParaRPr>
          </a:p>
          <a:p>
            <a:pPr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eaLnBrk="1" hangingPunct="1"/>
            <a:r>
              <a:rPr lang="fa-IR" altLang="en-US" dirty="0" smtClean="0">
                <a:sym typeface="Wingdings" panose="05000000000000000000" pitchFamily="2" charset="2"/>
              </a:rPr>
              <a:t>انتساب کد حالت: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One-hot</a:t>
            </a:r>
          </a:p>
          <a:p>
            <a:pPr lvl="1" eaLnBrk="1" hangingPunct="1"/>
            <a:r>
              <a:rPr lang="en-US" altLang="en-US" dirty="0" smtClean="0">
                <a:sym typeface="Wingdings" panose="05000000000000000000" pitchFamily="2" charset="2"/>
              </a:rPr>
              <a:t>Gray</a:t>
            </a:r>
            <a:r>
              <a:rPr lang="fa-IR" altLang="en-US" dirty="0" smtClean="0">
                <a:sym typeface="Wingdings" panose="05000000000000000000" pitchFamily="2" charset="2"/>
              </a:rPr>
              <a:t> برای دنبالة مشخص از حالت‌ها</a:t>
            </a:r>
          </a:p>
          <a:p>
            <a:pPr lvl="1"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endParaRPr lang="fa-IR" altLang="en-US" dirty="0" smtClean="0">
              <a:sym typeface="Wingdings" panose="05000000000000000000" pitchFamily="2" charset="2"/>
            </a:endParaRPr>
          </a:p>
          <a:p>
            <a:pPr lvl="1" eaLnBrk="1" hangingPunct="1"/>
            <a:endParaRPr lang="fa-IR" alt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2772217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"/>
              </a:rPr>
              <a:t>attribute power: string;</a:t>
            </a:r>
          </a:p>
          <a:p>
            <a:r>
              <a:rPr lang="en-US" sz="1600" b="1" dirty="0" smtClean="0">
                <a:latin typeface="Courier"/>
              </a:rPr>
              <a:t>attribute </a:t>
            </a:r>
            <a:r>
              <a:rPr lang="en-US" sz="1600" b="1" dirty="0">
                <a:latin typeface="Courier"/>
              </a:rPr>
              <a:t>power of </a:t>
            </a:r>
            <a:r>
              <a:rPr lang="en-US" sz="1600" i="1" dirty="0" err="1" smtClean="0">
                <a:latin typeface="Courier"/>
              </a:rPr>
              <a:t>entity_name</a:t>
            </a:r>
            <a:r>
              <a:rPr lang="en-US" sz="1600" b="1" dirty="0" smtClean="0">
                <a:latin typeface="Courier"/>
              </a:rPr>
              <a:t> :</a:t>
            </a:r>
            <a:r>
              <a:rPr lang="fa-IR" sz="1600" b="1" dirty="0" smtClean="0">
                <a:latin typeface="Courier"/>
              </a:rPr>
              <a:t> </a:t>
            </a:r>
            <a:r>
              <a:rPr lang="en-US" sz="1600" i="1" dirty="0" smtClean="0">
                <a:latin typeface="Courier"/>
              </a:rPr>
              <a:t>entity</a:t>
            </a:r>
            <a:r>
              <a:rPr lang="fa-IR" sz="1600" i="1" dirty="0" smtClean="0">
                <a:latin typeface="Courier"/>
              </a:rPr>
              <a:t> </a:t>
            </a:r>
            <a:r>
              <a:rPr lang="en-US" sz="1600" b="1" dirty="0" smtClean="0">
                <a:latin typeface="Courier"/>
              </a:rPr>
              <a:t>is "{</a:t>
            </a:r>
            <a:r>
              <a:rPr lang="en-US" sz="1600" b="1" dirty="0" err="1">
                <a:latin typeface="Courier"/>
              </a:rPr>
              <a:t>yes|no</a:t>
            </a:r>
            <a:r>
              <a:rPr lang="en-US" sz="1600" b="1" dirty="0">
                <a:latin typeface="Courier"/>
              </a:rPr>
              <a:t>}";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770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Sample Report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741EDA71-E84D-4FE1-ADC3-40AB008C719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52488"/>
            <a:ext cx="76581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1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5562600"/>
            <a:ext cx="7772400" cy="762000"/>
          </a:xfrm>
        </p:spPr>
        <p:txBody>
          <a:bodyPr/>
          <a:lstStyle/>
          <a:p>
            <a:pPr algn="l" rtl="0"/>
            <a:r>
              <a:rPr lang="en-US" altLang="en-US" dirty="0" smtClean="0"/>
              <a:t>Changed to gray automatically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r>
              <a:rPr lang="fa-IR" altLang="en-US" sz="1600" smtClean="0">
                <a:cs typeface="Nazanin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Nazanin" panose="00000400000000000000" pitchFamily="2" charset="-78"/>
              </a:rPr>
              <a:t>             </a:t>
            </a:r>
            <a:r>
              <a:rPr lang="fa-IR" altLang="en-US" sz="1400" b="0" smtClean="0">
                <a:cs typeface="Nazanin" panose="00000400000000000000" pitchFamily="2" charset="-78"/>
              </a:rPr>
              <a:t> </a:t>
            </a:r>
            <a:endParaRPr lang="en-US" altLang="en-US" sz="1400" b="0" smtClean="0">
              <a:cs typeface="Nazanin" panose="00000400000000000000" pitchFamily="2" charset="-78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D81E3E0-21F5-41D4-9A72-1F82A4EFFA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47788"/>
            <a:ext cx="87249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Retiming</a:t>
            </a:r>
            <a:r>
              <a:rPr lang="fa-IR" dirty="0" smtClean="0"/>
              <a:t>: </a:t>
            </a:r>
          </a:p>
          <a:p>
            <a:pPr lvl="1"/>
            <a:r>
              <a:rPr lang="en-US" dirty="0" smtClean="0"/>
              <a:t>FF</a:t>
            </a:r>
            <a:r>
              <a:rPr lang="fa-IR" dirty="0" smtClean="0"/>
              <a:t>ها گلیچ ها را حذف می کنند</a:t>
            </a:r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</a:t>
            </a:r>
            <a:r>
              <a:rPr lang="fa-IR" dirty="0"/>
              <a:t>محل </a:t>
            </a:r>
            <a:r>
              <a:rPr lang="en-US" dirty="0" smtClean="0"/>
              <a:t>FF</a:t>
            </a:r>
            <a:r>
              <a:rPr lang="fa-IR" dirty="0" smtClean="0"/>
              <a:t>ها: </a:t>
            </a:r>
            <a:r>
              <a:rPr lang="fa-IR" dirty="0" smtClean="0">
                <a:sym typeface="Wingdings" panose="05000000000000000000" pitchFamily="2" charset="2"/>
              </a:rPr>
              <a:t>مؤثر در</a:t>
            </a:r>
          </a:p>
          <a:p>
            <a:pPr lvl="2"/>
            <a:r>
              <a:rPr lang="fa-IR" dirty="0" smtClean="0"/>
              <a:t>فعالیت خروجی گیت ها</a:t>
            </a:r>
          </a:p>
          <a:p>
            <a:pPr lvl="2"/>
            <a:r>
              <a:rPr lang="fa-IR" dirty="0" smtClean="0"/>
              <a:t>خازن بار خروجی گیت ها</a:t>
            </a:r>
          </a:p>
          <a:p>
            <a:pPr lvl="2"/>
            <a:endParaRPr lang="fa-IR" dirty="0"/>
          </a:p>
          <a:p>
            <a:pPr lvl="1"/>
            <a:r>
              <a:rPr lang="fa-IR" dirty="0" smtClean="0">
                <a:sym typeface="Wingdings" panose="05000000000000000000" pitchFamily="2" charset="2"/>
              </a:rPr>
              <a:t> انتخاب جای مناسب:</a:t>
            </a:r>
          </a:p>
          <a:p>
            <a:pPr lvl="2"/>
            <a:r>
              <a:rPr lang="fa-IR" dirty="0" smtClean="0">
                <a:sym typeface="Wingdings" panose="05000000000000000000" pitchFamily="2" charset="2"/>
              </a:rPr>
              <a:t>گره های با فعالیت بالا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2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2D88D-0DFF-4713-962A-D5F58F647E3F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US" altLang="fa-IR" smtClean="0"/>
              <a:t>Speedups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5229225"/>
            <a:ext cx="8547100" cy="2160588"/>
          </a:xfrm>
        </p:spPr>
        <p:txBody>
          <a:bodyPr lIns="92160" tIns="46080" rIns="92160" bIns="46080"/>
          <a:lstStyle/>
          <a:p>
            <a:pPr marL="341313" indent="-341313" algn="l" defTabSz="449263" rtl="0" eaLnBrk="1" hangingPunct="1">
              <a:lnSpc>
                <a:spcPct val="93000"/>
              </a:lnSpc>
            </a:pPr>
            <a:r>
              <a:rPr lang="en-US" altLang="fa-IR" sz="1800" dirty="0" smtClean="0"/>
              <a:t>Cryptocurrency mining:</a:t>
            </a:r>
          </a:p>
          <a:p>
            <a:pPr marL="739775" lvl="1" indent="-341313" algn="l" defTabSz="449263" rtl="0" eaLnBrk="1" hangingPunct="1">
              <a:lnSpc>
                <a:spcPct val="93000"/>
              </a:lnSpc>
            </a:pPr>
            <a:r>
              <a:rPr lang="en-US" altLang="fa-IR" dirty="0" smtClean="0"/>
              <a:t>Throughput and energy efficiency</a:t>
            </a:r>
          </a:p>
          <a:p>
            <a:pPr marL="739775" lvl="1" indent="-341313" algn="l" defTabSz="449263" rtl="0" eaLnBrk="1" hangingPunct="1">
              <a:lnSpc>
                <a:spcPct val="93000"/>
              </a:lnSpc>
            </a:pPr>
            <a:endParaRPr lang="en-US" altLang="fa-IR" sz="1800" dirty="0" smtClean="0"/>
          </a:p>
        </p:txBody>
      </p:sp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6588125" y="5805488"/>
            <a:ext cx="20161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fa-IR" sz="2100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fa-IR" sz="2100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eSilicon16</a:t>
            </a:r>
            <a:r>
              <a:rPr lang="en-US" altLang="fa-IR" sz="21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pic>
        <p:nvPicPr>
          <p:cNvPr id="378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46138"/>
            <a:ext cx="6805612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5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7C9D34E-E9D6-4FD0-A6E0-8382645770D0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rtl="1" eaLnBrk="1" hangingPunct="1"/>
            <a:r>
              <a:rPr lang="fa-IR" dirty="0"/>
              <a:t>بهینه‌سازی توان مصرفی</a:t>
            </a:r>
            <a:endParaRPr lang="en-US" altLang="en-US" dirty="0" smtClean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69032"/>
            <a:ext cx="8496944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dirty="0" smtClean="0"/>
              <a:t>توان مصرفی:</a:t>
            </a:r>
          </a:p>
          <a:p>
            <a:pPr lvl="1" eaLnBrk="1" hangingPunct="1"/>
            <a:r>
              <a:rPr lang="fa-IR" altLang="en-US" dirty="0" smtClean="0"/>
              <a:t>ایستا</a:t>
            </a:r>
          </a:p>
          <a:p>
            <a:pPr lvl="1" eaLnBrk="1" hangingPunct="1"/>
            <a:r>
              <a:rPr lang="fa-IR" altLang="en-US" dirty="0" smtClean="0"/>
              <a:t>پویا</a:t>
            </a:r>
          </a:p>
          <a:p>
            <a:pPr eaLnBrk="1" hangingPunct="1"/>
            <a:r>
              <a:rPr lang="fa-IR" altLang="en-US" dirty="0" smtClean="0"/>
              <a:t>تغییر حالت </a:t>
            </a:r>
            <a:r>
              <a:rPr lang="fa-IR" altLang="en-US" dirty="0" smtClean="0">
                <a:sym typeface="Wingdings" panose="05000000000000000000" pitchFamily="2" charset="2"/>
              </a:rPr>
              <a:t> توان پویا</a:t>
            </a:r>
          </a:p>
          <a:p>
            <a:pPr lvl="1" eaLnBrk="1" hangingPunct="1"/>
            <a:endParaRPr lang="en-US" altLang="en-US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 طراحی مناسب مدار </a:t>
            </a:r>
          </a:p>
          <a:p>
            <a:pPr lvl="2" eaLnBrk="1" hangingPunct="1"/>
            <a:r>
              <a:rPr lang="fa-IR" altLang="en-US" dirty="0" smtClean="0">
                <a:sym typeface="Wingdings" panose="05000000000000000000" pitchFamily="2" charset="2"/>
              </a:rPr>
              <a:t>کاهش خازن ها</a:t>
            </a:r>
          </a:p>
          <a:p>
            <a:pPr lvl="2" eaLnBrk="1" hangingPunct="1"/>
            <a:r>
              <a:rPr lang="fa-IR" altLang="en-US" dirty="0" smtClean="0">
                <a:sym typeface="Wingdings" panose="05000000000000000000" pitchFamily="2" charset="2"/>
              </a:rPr>
              <a:t>کاهش تعداد تغییر حالات و گلیچ ها</a:t>
            </a:r>
          </a:p>
          <a:p>
            <a:pPr lvl="2" eaLnBrk="1" hangingPunct="1"/>
            <a:r>
              <a:rPr lang="en-US" altLang="en-US" dirty="0" smtClean="0">
                <a:sym typeface="Wingdings" panose="05000000000000000000" pitchFamily="2" charset="2"/>
              </a:rPr>
              <a:t>Clock gating</a:t>
            </a:r>
          </a:p>
          <a:p>
            <a:pPr lvl="3" eaLnBrk="1" hangingPunct="1"/>
            <a:r>
              <a:rPr lang="fa-IR" altLang="en-US" dirty="0" smtClean="0">
                <a:sym typeface="Wingdings" panose="05000000000000000000" pitchFamily="2" charset="2"/>
              </a:rPr>
              <a:t>کلاک بخش هایی از مدار (</a:t>
            </a:r>
            <a:r>
              <a:rPr lang="en-US" altLang="en-US" dirty="0" err="1" smtClean="0">
                <a:sym typeface="Wingdings" panose="05000000000000000000" pitchFamily="2" charset="2"/>
              </a:rPr>
              <a:t>SerDes</a:t>
            </a:r>
            <a:r>
              <a:rPr lang="fa-IR" altLang="en-US" dirty="0" smtClean="0">
                <a:sym typeface="Wingdings" panose="05000000000000000000" pitchFamily="2" charset="2"/>
              </a:rPr>
              <a:t>، بلوک های حافظه، بعضی </a:t>
            </a:r>
            <a:r>
              <a:rPr lang="en-US" altLang="en-US" dirty="0" smtClean="0">
                <a:sym typeface="Wingdings" panose="05000000000000000000" pitchFamily="2" charset="2"/>
              </a:rPr>
              <a:t>LB</a:t>
            </a:r>
            <a:r>
              <a:rPr lang="fa-IR" altLang="en-US" dirty="0" smtClean="0">
                <a:sym typeface="Wingdings" panose="05000000000000000000" pitchFamily="2" charset="2"/>
              </a:rPr>
              <a:t>ها) می تواند قطع شود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663806" y="3250912"/>
            <a:ext cx="5415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 eaLnBrk="1" hangingPunct="1"/>
            <a:r>
              <a:rPr lang="en-US" altLang="en-US" sz="3200" i="1" dirty="0" err="1"/>
              <a:t>P</a:t>
            </a:r>
            <a:r>
              <a:rPr lang="en-US" altLang="en-US" sz="3200" i="1" baseline="-25000" dirty="0" err="1"/>
              <a:t>dyn</a:t>
            </a:r>
            <a:r>
              <a:rPr lang="en-US" altLang="en-US" sz="3200" i="1" dirty="0"/>
              <a:t>= ∑a.f.C</a:t>
            </a:r>
            <a:r>
              <a:rPr lang="en-US" altLang="en-US" sz="3200" i="1" baseline="-25000" dirty="0"/>
              <a:t>L</a:t>
            </a:r>
            <a:r>
              <a:rPr lang="en-US" altLang="en-US" sz="3200" i="1" dirty="0"/>
              <a:t>.V</a:t>
            </a:r>
            <a:r>
              <a:rPr lang="en-US" altLang="en-US" sz="3200" i="1" baseline="-25000" dirty="0"/>
              <a:t>dd</a:t>
            </a:r>
            <a:r>
              <a:rPr lang="en-US" altLang="en-US" sz="3200" i="1" baseline="30000" dirty="0"/>
              <a:t>2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012854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59" grpId="0" build="p"/>
      <p:bldP spid="30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3A74D57-23D4-4CDE-A982-98096AB0163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ابزارهای تخمین توان پویا</a:t>
            </a:r>
            <a:endParaRPr lang="en-US" altLang="en-US" dirty="0" smtClean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708920"/>
            <a:ext cx="8142610" cy="296267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fa-IR" altLang="en-US" dirty="0" smtClean="0"/>
              <a:t>ابزارهای تخمین توان: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تخمین بدون اطلاعات تغییر حالت ها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dirty="0" smtClean="0"/>
              <a:t>احتمال تغییر ورودی های اولیه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تخمین با اطلاعات تغییرات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dirty="0" smtClean="0"/>
              <a:t>تغییر حالات همة نت ها از شبیه سازی بعد از سنتز</a:t>
            </a:r>
            <a:endParaRPr lang="en-US" alt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fa-IR" altLang="en-US" dirty="0" smtClean="0"/>
              <a:t>فایل </a:t>
            </a:r>
            <a:r>
              <a:rPr lang="en-US" altLang="en-US" dirty="0" smtClean="0"/>
              <a:t>VCD</a:t>
            </a:r>
            <a:r>
              <a:rPr lang="fa-IR" altLang="en-US" dirty="0" smtClean="0"/>
              <a:t> (</a:t>
            </a:r>
            <a:r>
              <a:rPr lang="en-US" altLang="en-US" dirty="0" smtClean="0"/>
              <a:t>Value Change </a:t>
            </a:r>
            <a:r>
              <a:rPr lang="en-US" altLang="en-US" smtClean="0"/>
              <a:t>Dump</a:t>
            </a:r>
            <a:r>
              <a:rPr lang="fa-IR" altLang="en-US" smtClean="0"/>
              <a:t>): زمان تغییر هر سیگنال</a:t>
            </a:r>
          </a:p>
          <a:p>
            <a:pPr lvl="3" eaLnBrk="1" hangingPunct="1">
              <a:lnSpc>
                <a:spcPct val="90000"/>
              </a:lnSpc>
            </a:pPr>
            <a:r>
              <a:rPr lang="fa-IR" altLang="en-US" smtClean="0"/>
              <a:t>یا </a:t>
            </a:r>
            <a:r>
              <a:rPr lang="en-US" altLang="en-US" smtClean="0"/>
              <a:t>SAIF</a:t>
            </a:r>
            <a:r>
              <a:rPr lang="fa-IR" altLang="en-US" smtClean="0"/>
              <a:t> (</a:t>
            </a:r>
            <a:r>
              <a:rPr lang="en-US"/>
              <a:t>Switching Activity </a:t>
            </a:r>
            <a:r>
              <a:rPr lang="en-US"/>
              <a:t>Interchange </a:t>
            </a:r>
            <a:r>
              <a:rPr lang="en-US" smtClean="0"/>
              <a:t>Format</a:t>
            </a:r>
            <a:r>
              <a:rPr lang="fa-IR" smtClean="0"/>
              <a:t>): تعداد تغییرات سیگنال و مدت زمان یک یا صفر یا </a:t>
            </a:r>
            <a:r>
              <a:rPr lang="en-US" smtClean="0"/>
              <a:t>X</a:t>
            </a:r>
            <a:r>
              <a:rPr lang="fa-IR" smtClean="0"/>
              <a:t> بودن سیگنال (نادقیق‌تر)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smtClean="0"/>
              <a:t>سناریوهای حتی الامکان واقعی</a:t>
            </a:r>
            <a:endParaRPr lang="en-US" altLang="en-US" dirty="0" smtClean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5220072" y="1124744"/>
            <a:ext cx="2808312" cy="1296144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sz="3200" dirty="0" smtClean="0">
                <a:ln w="1905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ابزار تخمین توان</a:t>
            </a:r>
            <a:endParaRPr lang="en-US" sz="3200" dirty="0" smtClean="0">
              <a:ln w="19050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283968" y="1484784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283968" y="177281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283968" y="2060848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131840" y="119675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نت لیست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1565067"/>
            <a:ext cx="3384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اطلاعات تغییر حالت ها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988841"/>
            <a:ext cx="3951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اطلاعات تکنولوژی (ظرفیت خازن ها)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702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3A74D57-23D4-4CDE-A982-98096AB0163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بهینه سازی توان ایستا</a:t>
            </a:r>
            <a:endParaRPr lang="en-US" altLang="en-US" dirty="0" smtClean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7772400" cy="2962672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fa-IR" altLang="en-US" dirty="0" smtClean="0"/>
              <a:t>توان ایستا: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در تکنولوژی های جدیدتر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مصرف توان حتی بدون تغییر در ورودی ها</a:t>
            </a:r>
          </a:p>
          <a:p>
            <a:pPr lvl="1" eaLnBrk="1" hangingPunct="1">
              <a:lnSpc>
                <a:spcPct val="90000"/>
              </a:lnSpc>
            </a:pPr>
            <a:endParaRPr lang="fa-IR" altLang="en-US" dirty="0"/>
          </a:p>
          <a:p>
            <a:pPr eaLnBrk="1" hangingPunct="1">
              <a:lnSpc>
                <a:spcPct val="90000"/>
              </a:lnSpc>
            </a:pPr>
            <a:r>
              <a:rPr lang="fa-IR" altLang="en-US" dirty="0" smtClean="0"/>
              <a:t>روش ها: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کاهش دما با </a:t>
            </a:r>
            <a:r>
              <a:rPr lang="en-US" altLang="en-US" sz="2400" dirty="0" smtClean="0"/>
              <a:t>heat sink</a:t>
            </a:r>
            <a:r>
              <a:rPr lang="fa-IR" altLang="en-US" dirty="0" smtClean="0"/>
              <a:t> یا تغییر مدار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کاهش ولتاژ برخی از </a:t>
            </a:r>
            <a:r>
              <a:rPr lang="en-US" altLang="en-US" sz="2400" dirty="0" smtClean="0"/>
              <a:t>IO</a:t>
            </a:r>
            <a:r>
              <a:rPr lang="fa-IR" altLang="en-US" dirty="0" smtClean="0"/>
              <a:t>ها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en-US" dirty="0" smtClean="0"/>
              <a:t>هر </a:t>
            </a:r>
            <a:r>
              <a:rPr lang="en-US" altLang="en-US" sz="2000" dirty="0" smtClean="0"/>
              <a:t>IO Bank</a:t>
            </a:r>
            <a:r>
              <a:rPr lang="fa-IR" altLang="en-US" dirty="0" smtClean="0"/>
              <a:t> می تواند مقدار ولتاژ جدا داشته باشد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en-US" dirty="0" smtClean="0"/>
              <a:t>حداکثر کردن تعداد </a:t>
            </a:r>
            <a:r>
              <a:rPr lang="en-US" altLang="en-US" sz="2400" dirty="0" smtClean="0"/>
              <a:t>Bank</a:t>
            </a:r>
            <a:r>
              <a:rPr lang="fa-IR" altLang="en-US" dirty="0" smtClean="0"/>
              <a:t>های بدون منبع</a:t>
            </a:r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fa-IR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05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16C75E3-7F4A-4B35-875B-DF2F05996DAB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گلیچ در مدارهای ترکیبی</a:t>
            </a:r>
            <a:endParaRPr lang="en-US" altLang="en-US" dirty="0" smtClean="0"/>
          </a:p>
        </p:txBody>
      </p:sp>
      <p:pic>
        <p:nvPicPr>
          <p:cNvPr id="717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971800"/>
            <a:ext cx="6807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1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DE7617A-1B50-401B-B76F-57BD73D3402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fa-IR" altLang="en-US" dirty="0" smtClean="0"/>
              <a:t>دنبالة جمع کننده ها</a:t>
            </a:r>
            <a:endParaRPr lang="en-US" altLang="en-US" dirty="0" smtClean="0"/>
          </a:p>
        </p:txBody>
      </p:sp>
      <p:pic>
        <p:nvPicPr>
          <p:cNvPr id="8448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975520"/>
            <a:ext cx="2819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981200" y="5877272"/>
            <a:ext cx="7556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bad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6096000" y="5480720"/>
            <a:ext cx="91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good</a:t>
            </a:r>
          </a:p>
        </p:txBody>
      </p:sp>
      <p:pic>
        <p:nvPicPr>
          <p:cNvPr id="9224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6220"/>
            <a:ext cx="22987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5" name="Group 13"/>
          <p:cNvGrpSpPr>
            <a:grpSpLocks/>
          </p:cNvGrpSpPr>
          <p:nvPr/>
        </p:nvGrpSpPr>
        <p:grpSpPr bwMode="auto">
          <a:xfrm>
            <a:off x="2438400" y="1213520"/>
            <a:ext cx="1371600" cy="2971800"/>
            <a:chOff x="1536" y="872"/>
            <a:chExt cx="864" cy="1872"/>
          </a:xfrm>
        </p:grpSpPr>
        <p:sp>
          <p:nvSpPr>
            <p:cNvPr id="9238" name="Rectangle 7"/>
            <p:cNvSpPr>
              <a:spLocks noChangeArrowheads="1"/>
            </p:cNvSpPr>
            <p:nvPr/>
          </p:nvSpPr>
          <p:spPr bwMode="auto">
            <a:xfrm>
              <a:off x="1536" y="872"/>
              <a:ext cx="86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Rectangle 8"/>
            <p:cNvSpPr>
              <a:spLocks noChangeArrowheads="1"/>
            </p:cNvSpPr>
            <p:nvPr/>
          </p:nvSpPr>
          <p:spPr bwMode="auto">
            <a:xfrm>
              <a:off x="1872" y="1832"/>
              <a:ext cx="52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0" name="Rectangle 10"/>
            <p:cNvSpPr>
              <a:spLocks noChangeArrowheads="1"/>
            </p:cNvSpPr>
            <p:nvPr/>
          </p:nvSpPr>
          <p:spPr bwMode="auto">
            <a:xfrm>
              <a:off x="1872" y="255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30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DE7617A-1B50-401B-B76F-57BD73D34024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1430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fa-IR" altLang="en-US" dirty="0" smtClean="0"/>
              <a:t>دنبالة جمع کننده ها</a:t>
            </a:r>
            <a:endParaRPr lang="en-US" altLang="en-US" dirty="0" smtClean="0"/>
          </a:p>
        </p:txBody>
      </p:sp>
      <p:pic>
        <p:nvPicPr>
          <p:cNvPr id="84480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975520"/>
            <a:ext cx="28194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1981200" y="5877272"/>
            <a:ext cx="7556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bad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6096000" y="5480720"/>
            <a:ext cx="9128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</a:pPr>
            <a:r>
              <a:rPr lang="en-US" altLang="en-US">
                <a:solidFill>
                  <a:schemeClr val="accent2"/>
                </a:solidFill>
                <a:cs typeface="Times New Roman" panose="02020603050405020304" pitchFamily="18" charset="0"/>
              </a:rPr>
              <a:t>good</a:t>
            </a:r>
          </a:p>
        </p:txBody>
      </p:sp>
      <p:pic>
        <p:nvPicPr>
          <p:cNvPr id="9224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6220"/>
            <a:ext cx="22987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5" name="Group 13"/>
          <p:cNvGrpSpPr>
            <a:grpSpLocks/>
          </p:cNvGrpSpPr>
          <p:nvPr/>
        </p:nvGrpSpPr>
        <p:grpSpPr bwMode="auto">
          <a:xfrm>
            <a:off x="2438400" y="1213520"/>
            <a:ext cx="1371600" cy="2971800"/>
            <a:chOff x="1536" y="872"/>
            <a:chExt cx="864" cy="1872"/>
          </a:xfrm>
        </p:grpSpPr>
        <p:sp>
          <p:nvSpPr>
            <p:cNvPr id="9238" name="Rectangle 7"/>
            <p:cNvSpPr>
              <a:spLocks noChangeArrowheads="1"/>
            </p:cNvSpPr>
            <p:nvPr/>
          </p:nvSpPr>
          <p:spPr bwMode="auto">
            <a:xfrm>
              <a:off x="1536" y="872"/>
              <a:ext cx="86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Rectangle 8"/>
            <p:cNvSpPr>
              <a:spLocks noChangeArrowheads="1"/>
            </p:cNvSpPr>
            <p:nvPr/>
          </p:nvSpPr>
          <p:spPr bwMode="auto">
            <a:xfrm>
              <a:off x="1872" y="1832"/>
              <a:ext cx="52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0" name="Rectangle 10"/>
            <p:cNvSpPr>
              <a:spLocks noChangeArrowheads="1"/>
            </p:cNvSpPr>
            <p:nvPr/>
          </p:nvSpPr>
          <p:spPr bwMode="auto">
            <a:xfrm>
              <a:off x="1872" y="2552"/>
              <a:ext cx="2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09800" y="1213520"/>
            <a:ext cx="1143000" cy="2819400"/>
            <a:chOff x="1392" y="912"/>
            <a:chExt cx="720" cy="1776"/>
          </a:xfrm>
        </p:grpSpPr>
        <p:sp>
          <p:nvSpPr>
            <p:cNvPr id="9235" name="Text Box 14"/>
            <p:cNvSpPr txBox="1">
              <a:spLocks noChangeArrowheads="1"/>
            </p:cNvSpPr>
            <p:nvPr/>
          </p:nvSpPr>
          <p:spPr bwMode="auto">
            <a:xfrm>
              <a:off x="177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FF0000"/>
                  </a:solidFill>
                </a:rPr>
                <a:t>a+b</a:t>
              </a:r>
            </a:p>
          </p:txBody>
        </p:sp>
        <p:sp>
          <p:nvSpPr>
            <p:cNvPr id="9236" name="Text Box 15"/>
            <p:cNvSpPr txBox="1">
              <a:spLocks noChangeArrowheads="1"/>
            </p:cNvSpPr>
            <p:nvPr/>
          </p:nvSpPr>
          <p:spPr bwMode="auto">
            <a:xfrm>
              <a:off x="1728" y="177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1392" y="91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38400" y="1061120"/>
            <a:ext cx="1295400" cy="2819400"/>
            <a:chOff x="2544" y="2112"/>
            <a:chExt cx="816" cy="1776"/>
          </a:xfrm>
        </p:grpSpPr>
        <p:sp>
          <p:nvSpPr>
            <p:cNvPr id="9232" name="Text Box 19"/>
            <p:cNvSpPr txBox="1">
              <a:spLocks noChangeArrowheads="1"/>
            </p:cNvSpPr>
            <p:nvPr/>
          </p:nvSpPr>
          <p:spPr bwMode="auto">
            <a:xfrm>
              <a:off x="2928" y="36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accent2"/>
                  </a:solidFill>
                </a:rPr>
                <a:t>a+b</a:t>
              </a:r>
            </a:p>
          </p:txBody>
        </p:sp>
        <p:sp>
          <p:nvSpPr>
            <p:cNvPr id="9233" name="Text Box 20"/>
            <p:cNvSpPr txBox="1">
              <a:spLocks noChangeArrowheads="1"/>
            </p:cNvSpPr>
            <p:nvPr/>
          </p:nvSpPr>
          <p:spPr bwMode="auto">
            <a:xfrm>
              <a:off x="2880" y="297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accent2"/>
                  </a:solidFill>
                </a:rPr>
                <a:t>a+b+c</a:t>
              </a:r>
            </a:p>
          </p:txBody>
        </p:sp>
        <p:sp>
          <p:nvSpPr>
            <p:cNvPr id="9234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chemeClr val="accent2"/>
                  </a:solidFill>
                </a:rPr>
                <a:t>c+d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743200" y="908720"/>
            <a:ext cx="1295400" cy="2819400"/>
            <a:chOff x="1728" y="720"/>
            <a:chExt cx="816" cy="1776"/>
          </a:xfrm>
        </p:grpSpPr>
        <p:sp>
          <p:nvSpPr>
            <p:cNvPr id="9229" name="Text Box 24"/>
            <p:cNvSpPr txBox="1">
              <a:spLocks noChangeArrowheads="1"/>
            </p:cNvSpPr>
            <p:nvPr/>
          </p:nvSpPr>
          <p:spPr bwMode="auto">
            <a:xfrm>
              <a:off x="2112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CC0099"/>
                  </a:solidFill>
                </a:rPr>
                <a:t>a+b</a:t>
              </a:r>
            </a:p>
          </p:txBody>
        </p:sp>
        <p:sp>
          <p:nvSpPr>
            <p:cNvPr id="9230" name="Text Box 25"/>
            <p:cNvSpPr txBox="1">
              <a:spLocks noChangeArrowheads="1"/>
            </p:cNvSpPr>
            <p:nvPr/>
          </p:nvSpPr>
          <p:spPr bwMode="auto">
            <a:xfrm>
              <a:off x="2064" y="158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CC0099"/>
                  </a:solidFill>
                </a:rPr>
                <a:t>a+b+c</a:t>
              </a:r>
            </a:p>
          </p:txBody>
        </p:sp>
        <p:sp>
          <p:nvSpPr>
            <p:cNvPr id="9231" name="Text Box 26"/>
            <p:cNvSpPr txBox="1">
              <a:spLocks noChangeArrowheads="1"/>
            </p:cNvSpPr>
            <p:nvPr/>
          </p:nvSpPr>
          <p:spPr bwMode="auto">
            <a:xfrm>
              <a:off x="1728" y="720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5000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CC0099"/>
                  </a:solidFill>
                </a:rPr>
                <a:t>a+b+c+d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719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 sz="1400" b="0" dirty="0" smtClean="0">
              <a:cs typeface="Nazanin" panose="00000400000000000000" pitchFamily="2" charset="-78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80E9033F-DA12-4778-9302-625D64F6D2B8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fa-IR" altLang="en-US" dirty="0" smtClean="0"/>
              <a:t>بهینه سازی توان</a:t>
            </a:r>
            <a:endParaRPr lang="en-US" alt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1193496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fa-IR" altLang="en-US" dirty="0" smtClean="0"/>
              <a:t>تغییر توصیف تابع</a:t>
            </a:r>
          </a:p>
          <a:p>
            <a:pPr lvl="1" eaLnBrk="1" hangingPunct="1"/>
            <a:r>
              <a:rPr lang="fa-IR" altLang="en-US" dirty="0" smtClean="0">
                <a:sym typeface="Wingdings" panose="05000000000000000000" pitchFamily="2" charset="2"/>
              </a:rPr>
              <a:t> کاهش توان مصرفی</a:t>
            </a:r>
            <a:endParaRPr lang="en-US" altLang="en-US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777952" y="3122612"/>
            <a:ext cx="3682480" cy="181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fa-IR" altLang="en-US" kern="0" dirty="0" smtClean="0"/>
              <a:t>مثال:</a:t>
            </a:r>
          </a:p>
          <a:p>
            <a:pPr lvl="1" eaLnBrk="1" hangingPunct="1"/>
            <a:r>
              <a:rPr lang="en-US" altLang="en-US" kern="0" dirty="0" smtClean="0">
                <a:sym typeface="Wingdings" panose="05000000000000000000" pitchFamily="2" charset="2"/>
              </a:rPr>
              <a:t>x</a:t>
            </a:r>
            <a:r>
              <a:rPr lang="fa-IR" altLang="en-US" kern="0" dirty="0" smtClean="0">
                <a:sym typeface="Wingdings" panose="05000000000000000000" pitchFamily="2" charset="2"/>
              </a:rPr>
              <a:t> فعالیت بالا</a:t>
            </a:r>
          </a:p>
          <a:p>
            <a:pPr lvl="1" eaLnBrk="1" hangingPunct="1"/>
            <a:r>
              <a:rPr lang="en-US" altLang="en-US" kern="0" smtClean="0">
                <a:sym typeface="Wingdings" panose="05000000000000000000" pitchFamily="2" charset="2"/>
              </a:rPr>
              <a:t>y</a:t>
            </a:r>
            <a:r>
              <a:rPr lang="fa-IR" altLang="en-US" kern="0" smtClean="0">
                <a:sym typeface="Wingdings" panose="05000000000000000000" pitchFamily="2" charset="2"/>
              </a:rPr>
              <a:t> </a:t>
            </a:r>
            <a:r>
              <a:rPr lang="fa-IR" altLang="en-US" kern="0" dirty="0" smtClean="0">
                <a:sym typeface="Wingdings" panose="05000000000000000000" pitchFamily="2" charset="2"/>
              </a:rPr>
              <a:t>و </a:t>
            </a:r>
            <a:r>
              <a:rPr lang="en-US" altLang="en-US" kern="0" dirty="0">
                <a:sym typeface="Wingdings" panose="05000000000000000000" pitchFamily="2" charset="2"/>
              </a:rPr>
              <a:t>z</a:t>
            </a:r>
            <a:r>
              <a:rPr lang="fa-IR" altLang="en-US" kern="0" dirty="0" smtClean="0">
                <a:sym typeface="Wingdings" panose="05000000000000000000" pitchFamily="2" charset="2"/>
              </a:rPr>
              <a:t> فعالیت کم</a:t>
            </a:r>
            <a:endParaRPr lang="en-US" altLang="en-US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8" y="1416270"/>
            <a:ext cx="4249738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85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27244</TotalTime>
  <Words>496</Words>
  <Application>Microsoft Office PowerPoint</Application>
  <PresentationFormat>On-screen Show (4:3)</PresentationFormat>
  <Paragraphs>144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 Mitra</vt:lpstr>
      <vt:lpstr>B Nazanin</vt:lpstr>
      <vt:lpstr>B Titr</vt:lpstr>
      <vt:lpstr>Courier</vt:lpstr>
      <vt:lpstr>Lotus</vt:lpstr>
      <vt:lpstr>Nazanin</vt:lpstr>
      <vt:lpstr>Times New Roman</vt:lpstr>
      <vt:lpstr>Wingdings</vt:lpstr>
      <vt:lpstr>1_presentation_template</vt:lpstr>
      <vt:lpstr>Custom Design</vt:lpstr>
      <vt:lpstr>بهینه‌سازی توان مصرفی</vt:lpstr>
      <vt:lpstr>Speedups</vt:lpstr>
      <vt:lpstr>بهینه‌سازی توان مصرفی</vt:lpstr>
      <vt:lpstr>ابزارهای تخمین توان پویا</vt:lpstr>
      <vt:lpstr>بهینه سازی توان ایستا</vt:lpstr>
      <vt:lpstr>گلیچ در مدارهای ترکیبی</vt:lpstr>
      <vt:lpstr>دنبالة جمع کننده ها</vt:lpstr>
      <vt:lpstr>دنبالة جمع کننده ها</vt:lpstr>
      <vt:lpstr>بهینه سازی توان</vt:lpstr>
      <vt:lpstr>بهینه سازی توان</vt:lpstr>
      <vt:lpstr>مثال: ALU</vt:lpstr>
      <vt:lpstr>بهینه سازی توان</vt:lpstr>
      <vt:lpstr>بهینه سازی توان</vt:lpstr>
      <vt:lpstr>Another Sample Report</vt:lpstr>
      <vt:lpstr>PowerPoint Presentation</vt:lpstr>
      <vt:lpstr>Retiming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1291</cp:revision>
  <dcterms:created xsi:type="dcterms:W3CDTF">1601-01-01T00:00:00Z</dcterms:created>
  <dcterms:modified xsi:type="dcterms:W3CDTF">2024-05-12T07:08:56Z</dcterms:modified>
</cp:coreProperties>
</file>