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63"/>
  </p:notesMasterIdLst>
  <p:sldIdLst>
    <p:sldId id="909" r:id="rId3"/>
    <p:sldId id="917" r:id="rId4"/>
    <p:sldId id="918" r:id="rId5"/>
    <p:sldId id="920" r:id="rId6"/>
    <p:sldId id="921" r:id="rId7"/>
    <p:sldId id="910" r:id="rId8"/>
    <p:sldId id="911" r:id="rId9"/>
    <p:sldId id="912" r:id="rId10"/>
    <p:sldId id="913" r:id="rId11"/>
    <p:sldId id="919" r:id="rId12"/>
    <p:sldId id="914" r:id="rId13"/>
    <p:sldId id="915" r:id="rId14"/>
    <p:sldId id="890" r:id="rId15"/>
    <p:sldId id="889" r:id="rId16"/>
    <p:sldId id="892" r:id="rId17"/>
    <p:sldId id="893" r:id="rId18"/>
    <p:sldId id="894" r:id="rId19"/>
    <p:sldId id="895" r:id="rId20"/>
    <p:sldId id="898" r:id="rId21"/>
    <p:sldId id="896" r:id="rId22"/>
    <p:sldId id="897" r:id="rId23"/>
    <p:sldId id="899" r:id="rId24"/>
    <p:sldId id="900" r:id="rId25"/>
    <p:sldId id="922" r:id="rId26"/>
    <p:sldId id="923" r:id="rId27"/>
    <p:sldId id="901" r:id="rId28"/>
    <p:sldId id="902" r:id="rId29"/>
    <p:sldId id="903" r:id="rId30"/>
    <p:sldId id="904" r:id="rId31"/>
    <p:sldId id="905" r:id="rId32"/>
    <p:sldId id="906" r:id="rId33"/>
    <p:sldId id="907" r:id="rId34"/>
    <p:sldId id="908" r:id="rId35"/>
    <p:sldId id="925" r:id="rId36"/>
    <p:sldId id="926" r:id="rId37"/>
    <p:sldId id="931" r:id="rId38"/>
    <p:sldId id="927" r:id="rId39"/>
    <p:sldId id="929" r:id="rId40"/>
    <p:sldId id="930" r:id="rId41"/>
    <p:sldId id="887" r:id="rId42"/>
    <p:sldId id="878" r:id="rId43"/>
    <p:sldId id="888" r:id="rId44"/>
    <p:sldId id="860" r:id="rId45"/>
    <p:sldId id="861" r:id="rId46"/>
    <p:sldId id="862" r:id="rId47"/>
    <p:sldId id="871" r:id="rId48"/>
    <p:sldId id="863" r:id="rId49"/>
    <p:sldId id="864" r:id="rId50"/>
    <p:sldId id="866" r:id="rId51"/>
    <p:sldId id="884" r:id="rId52"/>
    <p:sldId id="885" r:id="rId53"/>
    <p:sldId id="832" r:id="rId54"/>
    <p:sldId id="833" r:id="rId55"/>
    <p:sldId id="834" r:id="rId56"/>
    <p:sldId id="835" r:id="rId57"/>
    <p:sldId id="836" r:id="rId58"/>
    <p:sldId id="838" r:id="rId59"/>
    <p:sldId id="837" r:id="rId60"/>
    <p:sldId id="839" r:id="rId61"/>
    <p:sldId id="84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CC"/>
    <a:srgbClr val="669900"/>
    <a:srgbClr val="6699FF"/>
    <a:srgbClr val="47FFD1"/>
    <a:srgbClr val="0000FF"/>
    <a:srgbClr val="CC66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3" autoAdjust="0"/>
    <p:restoredTop sz="82188" autoAdjust="0"/>
  </p:normalViewPr>
  <p:slideViewPr>
    <p:cSldViewPr>
      <p:cViewPr varScale="1">
        <p:scale>
          <a:sx n="53" d="100"/>
          <a:sy n="53" d="100"/>
        </p:scale>
        <p:origin x="991" y="31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SLR</a:t>
            </a:r>
            <a:r>
              <a:rPr lang="en-US" dirty="0" smtClean="0"/>
              <a:t>: Super Logic Region (for</a:t>
            </a:r>
            <a:r>
              <a:rPr lang="en-US" baseline="0" dirty="0" smtClean="0"/>
              <a:t> SSI technology: Stacked Silicon Interconnect)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15426-1D08-4C5A-895B-59DBAD2FD43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42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Vivado Reports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9722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00500"/>
            <a:ext cx="7766224" cy="4460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Reports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348880"/>
            <a:ext cx="3707904" cy="1224136"/>
          </a:xfrm>
        </p:spPr>
        <p:txBody>
          <a:bodyPr/>
          <a:lstStyle/>
          <a:p>
            <a:pPr lvl="1"/>
            <a:r>
              <a:rPr lang="fa-IR" smtClean="0"/>
              <a:t>حلقه متغیر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971600" y="3645024"/>
            <a:ext cx="1656184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483768" y="5013176"/>
            <a:ext cx="2016224" cy="5040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872" y="2980109"/>
            <a:ext cx="4392488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 (num_samples, ...) {</a:t>
            </a:r>
          </a:p>
          <a:p>
            <a:r>
              <a:rPr lang="en-US" sz="1200" b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sz="12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sz="1200" b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a-IR" sz="1200" b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loop_1</a:t>
            </a:r>
            <a:r>
              <a:rPr lang="en-US" sz="12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for(i=0;i&lt; num_samples;i</a:t>
            </a:r>
            <a:r>
              <a:rPr lang="en-US" sz="1200" b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1200" b="1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a-IR" sz="1200" b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a-IR" sz="1200" b="1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a-IR" sz="1200" b="1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724128" y="5013176"/>
            <a:ext cx="792088" cy="5040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2150" y="1700808"/>
            <a:ext cx="3015754" cy="100811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0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Reports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8352" y="5122975"/>
            <a:ext cx="5436096" cy="1186345"/>
          </a:xfrm>
        </p:spPr>
        <p:txBody>
          <a:bodyPr/>
          <a:lstStyle/>
          <a:p>
            <a:pPr lvl="1"/>
            <a:r>
              <a:rPr lang="fa-IR" sz="3200" dirty="0" smtClean="0"/>
              <a:t>تخمینی:</a:t>
            </a:r>
          </a:p>
          <a:p>
            <a:pPr lvl="2"/>
            <a:r>
              <a:rPr lang="fa-IR" dirty="0" smtClean="0"/>
              <a:t>سنتز </a:t>
            </a:r>
            <a:r>
              <a:rPr lang="en-US" dirty="0" smtClean="0"/>
              <a:t>RTL</a:t>
            </a:r>
            <a:r>
              <a:rPr lang="fa-IR" dirty="0" smtClean="0"/>
              <a:t> ممکن است بهینه سازی کند.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0" y="1124744"/>
            <a:ext cx="5647923" cy="40702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92312" y="1205832"/>
            <a:ext cx="3439719" cy="150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kern="0" dirty="0" smtClean="0"/>
              <a:t>expression</a:t>
            </a:r>
            <a:r>
              <a:rPr lang="fa-IR" sz="3200" kern="0" dirty="0" smtClean="0"/>
              <a:t>:</a:t>
            </a:r>
          </a:p>
          <a:p>
            <a:pPr lvl="2"/>
            <a:r>
              <a:rPr lang="fa-IR" kern="0" smtClean="0"/>
              <a:t>منابع مورداستفاده برای عبارات (مانند جمع/تفریق </a:t>
            </a:r>
            <a:r>
              <a:rPr lang="fa-IR" kern="0" dirty="0" smtClean="0"/>
              <a:t>و ضرب </a:t>
            </a:r>
            <a:r>
              <a:rPr lang="fa-IR" kern="0" smtClean="0"/>
              <a:t>و مقایسه</a:t>
            </a:r>
          </a:p>
          <a:p>
            <a:pPr lvl="1"/>
            <a:r>
              <a:rPr lang="en-US" kern="0" smtClean="0"/>
              <a:t>Register</a:t>
            </a:r>
            <a:r>
              <a:rPr lang="fa-IR" kern="0" smtClean="0"/>
              <a:t>:</a:t>
            </a:r>
          </a:p>
          <a:p>
            <a:pPr lvl="2"/>
            <a:r>
              <a:rPr lang="fa-IR" kern="0" smtClean="0"/>
              <a:t>منابع مورداستفاده برای ثبات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943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Reports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92312" y="1205832"/>
            <a:ext cx="3439719" cy="118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fa-IR" kern="0" dirty="0" smtClean="0"/>
              <a:t>بعد از باز کردن حلقه و افراز آرایه</a:t>
            </a:r>
            <a:r>
              <a:rPr lang="fa-IR" sz="3200" kern="0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3" y="876365"/>
            <a:ext cx="4609910" cy="4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مثال: ضرب ماتریس در بردار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331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بردار: کد اولیه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67544" y="2276872"/>
            <a:ext cx="8208912" cy="35394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#define SIZE 8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typedef int BaseType;</a:t>
            </a:r>
          </a:p>
          <a:p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void matrix_vector(BaseType M[SIZE][SIZE], BaseType V_In[SIZE],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BaseType 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          V_Out[SIZE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BaseType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i, j;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data_loop: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0; i &lt; SIZE; i++) {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BaseType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dot_product_loop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(j = 0; j &lt; SIZE; j++) {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 sum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V_In[j] * M[i][j];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V_Out[i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= sum;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4048" y="1219200"/>
            <a:ext cx="3454152" cy="769640"/>
          </a:xfrm>
        </p:spPr>
        <p:txBody>
          <a:bodyPr/>
          <a:lstStyle/>
          <a:p>
            <a:r>
              <a:rPr lang="fa-IR" dirty="0" smtClean="0"/>
              <a:t>کد اولیه: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4734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96752"/>
            <a:ext cx="3932707" cy="2151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626624"/>
            <a:ext cx="4104456" cy="18267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214192" y="2564904"/>
            <a:ext cx="4174232" cy="7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kern="0" dirty="0" smtClean="0"/>
              <a:t>فرض:</a:t>
            </a:r>
          </a:p>
          <a:p>
            <a:pPr lvl="1"/>
            <a:r>
              <a:rPr lang="fa-IR" kern="0" dirty="0" smtClean="0"/>
              <a:t>ضرب: سه سیکل</a:t>
            </a:r>
          </a:p>
          <a:p>
            <a:pPr lvl="1"/>
            <a:r>
              <a:rPr lang="fa-IR" kern="0" dirty="0" smtClean="0"/>
              <a:t>جمع: یک سیکل</a:t>
            </a:r>
          </a:p>
          <a:p>
            <a:pPr lvl="2"/>
            <a:r>
              <a:rPr lang="fa-IR" kern="0" dirty="0" smtClean="0">
                <a:sym typeface="Wingdings" panose="05000000000000000000" pitchFamily="2" charset="2"/>
              </a:rPr>
              <a:t> مساحت کم، </a:t>
            </a:r>
            <a:r>
              <a:rPr lang="en-US" sz="2000" kern="0" dirty="0" smtClean="0">
                <a:sym typeface="Wingdings" panose="05000000000000000000" pitchFamily="2" charset="2"/>
              </a:rPr>
              <a:t>latency</a:t>
            </a:r>
            <a:r>
              <a:rPr lang="fa-IR" sz="2000" kern="0" dirty="0" smtClean="0">
                <a:sym typeface="Wingdings" panose="05000000000000000000" pitchFamily="2" charset="2"/>
              </a:rPr>
              <a:t> </a:t>
            </a:r>
            <a:r>
              <a:rPr lang="fa-IR" kern="0" dirty="0" smtClean="0">
                <a:sym typeface="Wingdings" panose="05000000000000000000" pitchFamily="2" charset="2"/>
              </a:rPr>
              <a:t>بالا</a:t>
            </a:r>
            <a:endParaRPr lang="fa-IR" kern="0" dirty="0" smtClean="0"/>
          </a:p>
          <a:p>
            <a:pPr lvl="1"/>
            <a:endParaRPr lang="fa-IR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076" y="908720"/>
            <a:ext cx="4174232" cy="782216"/>
          </a:xfrm>
        </p:spPr>
        <p:txBody>
          <a:bodyPr/>
          <a:lstStyle/>
          <a:p>
            <a:r>
              <a:rPr lang="fa-IR" dirty="0" smtClean="0"/>
              <a:t>سنتز بدون راهنما: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2612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908719"/>
            <a:ext cx="6839644" cy="2448273"/>
          </a:xfrm>
        </p:spPr>
        <p:txBody>
          <a:bodyPr/>
          <a:lstStyle/>
          <a:p>
            <a:r>
              <a:rPr lang="fa-IR" dirty="0" smtClean="0"/>
              <a:t>بهینه سازی:</a:t>
            </a:r>
          </a:p>
          <a:p>
            <a:pPr lvl="1"/>
            <a:r>
              <a:rPr lang="fa-IR" dirty="0" smtClean="0"/>
              <a:t>باز کردن حلقه داخلی به صورت دستی:</a:t>
            </a:r>
          </a:p>
          <a:p>
            <a:pPr lvl="2"/>
            <a:r>
              <a:rPr lang="fa-IR" dirty="0" smtClean="0"/>
              <a:t> حذف متغیر </a:t>
            </a:r>
            <a:r>
              <a:rPr lang="en-US" sz="2000" dirty="0" smtClean="0"/>
              <a:t>sum</a:t>
            </a:r>
            <a:endParaRPr lang="en-US" dirty="0"/>
          </a:p>
          <a:p>
            <a:pPr lvl="2"/>
            <a:r>
              <a:rPr lang="fa-IR" dirty="0" smtClean="0"/>
              <a:t> ضرب های موازی</a:t>
            </a:r>
          </a:p>
          <a:p>
            <a:pPr lvl="2"/>
            <a:r>
              <a:rPr lang="fa-IR" dirty="0"/>
              <a:t> جمع های </a:t>
            </a:r>
            <a:r>
              <a:rPr lang="fa-IR" dirty="0" smtClean="0"/>
              <a:t>درختی</a:t>
            </a: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401242" y="3555593"/>
            <a:ext cx="8064896" cy="11695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for </a:t>
            </a:r>
            <a:r>
              <a:rPr lang="it-IT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0; i &lt; SIZE; i++) {</a:t>
            </a:r>
          </a:p>
          <a:p>
            <a:r>
              <a:rPr lang="it-IT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BaseType </a:t>
            </a:r>
            <a:r>
              <a:rPr lang="it-IT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it-IT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V_Out[i</a:t>
            </a:r>
            <a:r>
              <a:rPr lang="it-IT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= V_In[0] * M[i][0] + V_In[1] * M[i][1] + V_In[2] * M[i][2] +</a:t>
            </a:r>
          </a:p>
          <a:p>
            <a:r>
              <a:rPr lang="it-IT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      V_In[3</a:t>
            </a:r>
            <a:r>
              <a:rPr lang="it-IT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* M[i][3] + V_In[4] * M[i][4] + V_In[5] * M[i][5] +</a:t>
            </a:r>
          </a:p>
          <a:p>
            <a:r>
              <a:rPr lang="it-IT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      </a:t>
            </a:r>
            <a:r>
              <a:rPr lang="it-IT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V_In[6] * M[i][6] + V_In[7] * M[i][7];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69264" y="4869159"/>
            <a:ext cx="6839644" cy="151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fa-IR" kern="0" dirty="0" smtClean="0"/>
              <a:t>باز کردن اتوماتیک:</a:t>
            </a:r>
          </a:p>
          <a:p>
            <a:pPr lvl="2"/>
            <a:r>
              <a:rPr lang="fa-IR" kern="0" dirty="0"/>
              <a:t>با دستور </a:t>
            </a:r>
            <a:r>
              <a:rPr lang="en-US" kern="0" dirty="0" smtClean="0"/>
              <a:t>#pragma </a:t>
            </a:r>
            <a:r>
              <a:rPr lang="en-US" kern="0" err="1" smtClean="0"/>
              <a:t>HSL</a:t>
            </a:r>
            <a:r>
              <a:rPr lang="en-US" kern="0" smtClean="0"/>
              <a:t> UNROLL</a:t>
            </a:r>
            <a:endParaRPr lang="fa-IR" kern="0" dirty="0" smtClean="0"/>
          </a:p>
          <a:p>
            <a:pPr lvl="2"/>
            <a:r>
              <a:rPr lang="fa-IR" kern="0" smtClean="0"/>
              <a:t>یا اگر </a:t>
            </a:r>
            <a:r>
              <a:rPr lang="fa-IR" kern="0" dirty="0" smtClean="0"/>
              <a:t>در محیط خط لوله واقع شده باشد</a:t>
            </a:r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548680"/>
            <a:ext cx="6839644" cy="1062697"/>
          </a:xfrm>
        </p:spPr>
        <p:txBody>
          <a:bodyPr/>
          <a:lstStyle/>
          <a:p>
            <a:r>
              <a:rPr lang="fa-IR" dirty="0" smtClean="0"/>
              <a:t>بهینه سازی:</a:t>
            </a:r>
          </a:p>
          <a:p>
            <a:pPr lvl="1"/>
            <a:r>
              <a:rPr lang="fa-IR" dirty="0" smtClean="0"/>
              <a:t>باز کردن </a:t>
            </a:r>
            <a:r>
              <a:rPr lang="fa-IR" smtClean="0"/>
              <a:t>حلقه داخلی:</a:t>
            </a:r>
            <a:endParaRPr lang="fa-I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78" y="1772817"/>
            <a:ext cx="4228422" cy="356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44" y="1772817"/>
            <a:ext cx="3089200" cy="37654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71600" y="5502383"/>
            <a:ext cx="7549306" cy="86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/>
            <a:r>
              <a:rPr lang="fa-IR" kern="0" dirty="0" smtClean="0"/>
              <a:t>از جمع کننده ها می توان استفاده مجدد کرد (4 به جای 6)</a:t>
            </a:r>
          </a:p>
          <a:p>
            <a:pPr lvl="3"/>
            <a:r>
              <a:rPr lang="fa-IR" kern="0" dirty="0" smtClean="0"/>
              <a:t>اما ابزار سنتز نمی کند چون هزینه </a:t>
            </a:r>
            <a:r>
              <a:rPr lang="en-US" sz="1800" kern="0" dirty="0" smtClean="0"/>
              <a:t>adder</a:t>
            </a:r>
            <a:r>
              <a:rPr lang="fa-IR" kern="0" dirty="0" smtClean="0"/>
              <a:t> و </a:t>
            </a:r>
            <a:r>
              <a:rPr lang="en-US" sz="1800" kern="0" dirty="0" smtClean="0"/>
              <a:t>MUX</a:t>
            </a:r>
            <a:r>
              <a:rPr lang="fa-IR" kern="0" dirty="0" smtClean="0"/>
              <a:t> تقریبا مساوی است.</a:t>
            </a:r>
          </a:p>
        </p:txBody>
      </p:sp>
    </p:spTree>
    <p:extLst>
      <p:ext uri="{BB962C8B-B14F-4D97-AF65-F5344CB8AC3E}">
        <p14:creationId xmlns:p14="http://schemas.microsoft.com/office/powerpoint/2010/main" val="203395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92696"/>
            <a:ext cx="7847756" cy="774665"/>
          </a:xfrm>
        </p:spPr>
        <p:txBody>
          <a:bodyPr/>
          <a:lstStyle/>
          <a:p>
            <a:r>
              <a:rPr lang="fa-IR" dirty="0" smtClean="0"/>
              <a:t>بهینه سازی منابع:</a:t>
            </a:r>
          </a:p>
          <a:p>
            <a:pPr lvl="1"/>
            <a:r>
              <a:rPr lang="fa-IR" smtClean="0"/>
              <a:t>اگر نخواهیم 8 ضرب کننده مصرف شود </a:t>
            </a:r>
            <a:r>
              <a:rPr lang="fa-IR" smtClean="0">
                <a:sym typeface="Wingdings" panose="05000000000000000000" pitchFamily="2" charset="2"/>
              </a:rPr>
              <a:t> کاهش به</a:t>
            </a:r>
            <a:r>
              <a:rPr lang="fa-IR" smtClean="0"/>
              <a:t> </a:t>
            </a:r>
            <a:r>
              <a:rPr lang="fa-IR" dirty="0" smtClean="0"/>
              <a:t>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51757"/>
            <a:ext cx="3089200" cy="37654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71600" y="5085184"/>
            <a:ext cx="7549306" cy="86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/>
            <a:r>
              <a:rPr lang="fa-IR" kern="0" dirty="0" smtClean="0"/>
              <a:t>افزایش </a:t>
            </a:r>
            <a:r>
              <a:rPr lang="en-US" sz="2000" kern="0" dirty="0" smtClean="0"/>
              <a:t>latency</a:t>
            </a:r>
            <a:r>
              <a:rPr lang="fa-IR" kern="0" dirty="0" smtClean="0"/>
              <a:t> و </a:t>
            </a:r>
            <a:r>
              <a:rPr lang="en-US" sz="2000" kern="0" dirty="0" smtClean="0"/>
              <a:t>interval</a:t>
            </a:r>
            <a:endParaRPr lang="en-US" kern="0" dirty="0"/>
          </a:p>
          <a:p>
            <a:pPr lvl="2"/>
            <a:r>
              <a:rPr lang="en-US" kern="0"/>
              <a:t>#pragma HSL </a:t>
            </a:r>
            <a:r>
              <a:rPr lang="en-US" kern="0" smtClean="0"/>
              <a:t>UNROLL factor=2</a:t>
            </a:r>
            <a:endParaRPr lang="fa-IR" kern="0" smtClean="0"/>
          </a:p>
          <a:p>
            <a:pPr lvl="2"/>
            <a:r>
              <a:rPr lang="fa-IR" kern="0" smtClean="0"/>
              <a:t>تغییر </a:t>
            </a:r>
            <a:r>
              <a:rPr lang="fa-IR" kern="0" dirty="0" smtClean="0"/>
              <a:t>در کد </a:t>
            </a:r>
            <a:r>
              <a:rPr lang="en-US" kern="0" dirty="0" smtClean="0"/>
              <a:t>C</a:t>
            </a:r>
            <a:r>
              <a:rPr lang="fa-IR" kern="0" dirty="0" smtClean="0"/>
              <a:t>؟</a:t>
            </a:r>
            <a:endParaRPr lang="fa-IR" sz="28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825550"/>
            <a:ext cx="3888432" cy="31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4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854135"/>
            <a:ext cx="6839644" cy="1062697"/>
          </a:xfrm>
        </p:spPr>
        <p:txBody>
          <a:bodyPr/>
          <a:lstStyle/>
          <a:p>
            <a:r>
              <a:rPr lang="fa-IR" dirty="0" smtClean="0"/>
              <a:t>بهینه سازی سرعت:</a:t>
            </a:r>
          </a:p>
          <a:p>
            <a:pPr lvl="1"/>
            <a:r>
              <a:rPr lang="fa-IR" dirty="0"/>
              <a:t>زمان های </a:t>
            </a:r>
            <a:r>
              <a:rPr lang="fa-IR" dirty="0" smtClean="0"/>
              <a:t>بیکاری منابع </a:t>
            </a:r>
            <a:r>
              <a:rPr lang="fa-IR" dirty="0"/>
              <a:t>سخت افزاری</a:t>
            </a:r>
            <a:endParaRPr lang="fa-I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83805"/>
            <a:ext cx="3089200" cy="376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257598"/>
            <a:ext cx="3888432" cy="317900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1907704" y="2807291"/>
            <a:ext cx="576064" cy="136815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51720" y="4192471"/>
            <a:ext cx="864096" cy="631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52120" y="2879299"/>
            <a:ext cx="576064" cy="7920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96136" y="3599378"/>
            <a:ext cx="1296144" cy="69370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پروژه و امتحان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پروژه:</a:t>
            </a:r>
          </a:p>
          <a:p>
            <a:pPr lvl="1"/>
            <a:r>
              <a:rPr lang="fa-IR" smtClean="0"/>
              <a:t>دونفره </a:t>
            </a:r>
            <a:r>
              <a:rPr lang="fa-IR" dirty="0" smtClean="0"/>
              <a:t>یا </a:t>
            </a:r>
            <a:r>
              <a:rPr lang="fa-IR" smtClean="0"/>
              <a:t>یک نفره</a:t>
            </a:r>
            <a:endParaRPr lang="fa-IR" dirty="0"/>
          </a:p>
          <a:p>
            <a:r>
              <a:rPr lang="fa-IR" dirty="0" smtClean="0"/>
              <a:t>آزمون پایانی:</a:t>
            </a:r>
          </a:p>
          <a:p>
            <a:pPr lvl="1"/>
            <a:r>
              <a:rPr lang="fa-IR" dirty="0" smtClean="0"/>
              <a:t>نمونه سؤالات (کتاب و فایل نمونه سؤالات)</a:t>
            </a:r>
          </a:p>
          <a:p>
            <a:pPr lvl="1"/>
            <a:endParaRPr lang="fa-IR" smtClean="0"/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16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854135"/>
            <a:ext cx="6839644" cy="1062697"/>
          </a:xfrm>
        </p:spPr>
        <p:txBody>
          <a:bodyPr/>
          <a:lstStyle/>
          <a:p>
            <a:r>
              <a:rPr lang="fa-IR" dirty="0" smtClean="0"/>
              <a:t>بهینه سازی سرعت:</a:t>
            </a:r>
          </a:p>
          <a:p>
            <a:pPr lvl="1"/>
            <a:r>
              <a:rPr lang="fa-IR" dirty="0" smtClean="0"/>
              <a:t>خط لوله حلقه بیرونی (</a:t>
            </a:r>
            <a:r>
              <a:rPr lang="en-US" dirty="0" smtClean="0"/>
              <a:t>Loop pipelining</a:t>
            </a:r>
            <a:r>
              <a:rPr lang="fa-IR" dirty="0" smtClean="0"/>
              <a:t>)</a:t>
            </a:r>
          </a:p>
          <a:p>
            <a:pPr lvl="1"/>
            <a:r>
              <a:rPr lang="en-US" sz="2400" dirty="0"/>
              <a:t>#pragma HLS </a:t>
            </a:r>
            <a:r>
              <a:rPr lang="en-US" sz="2400" dirty="0" smtClean="0"/>
              <a:t>pipeline</a:t>
            </a:r>
            <a:endParaRPr lang="fa-I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34294"/>
            <a:ext cx="3089200" cy="37654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835696" y="3057780"/>
            <a:ext cx="576064" cy="136815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45370" y="4425932"/>
            <a:ext cx="798438" cy="5844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39" y="2420888"/>
            <a:ext cx="3076025" cy="370543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04248" y="2780928"/>
            <a:ext cx="1944216" cy="86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lvl="2"/>
            <a:r>
              <a:rPr lang="en-US" sz="2000" kern="0" dirty="0" smtClean="0"/>
              <a:t>latency</a:t>
            </a:r>
            <a:r>
              <a:rPr lang="fa-IR" kern="0" dirty="0" smtClean="0"/>
              <a:t> یکسان</a:t>
            </a:r>
          </a:p>
          <a:p>
            <a:pPr marL="228600" lvl="2"/>
            <a:r>
              <a:rPr lang="en-US" sz="2000" kern="0" dirty="0" smtClean="0"/>
              <a:t>Interval</a:t>
            </a:r>
            <a:r>
              <a:rPr lang="fa-IR" kern="0" dirty="0" smtClean="0"/>
              <a:t> کمتر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778972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926143"/>
            <a:ext cx="6839644" cy="1062697"/>
          </a:xfrm>
        </p:spPr>
        <p:txBody>
          <a:bodyPr/>
          <a:lstStyle/>
          <a:p>
            <a:r>
              <a:rPr lang="fa-IR" dirty="0" smtClean="0"/>
              <a:t>بهینه سازی منابع و سرعت:</a:t>
            </a:r>
          </a:p>
          <a:p>
            <a:pPr lvl="1"/>
            <a:r>
              <a:rPr lang="fa-IR" dirty="0" smtClean="0"/>
              <a:t>خط لوله حلقه بیرونی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3888432" cy="317900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2267744" y="2826565"/>
            <a:ext cx="576064" cy="7920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21358721">
            <a:off x="2486963" y="3546399"/>
            <a:ext cx="1320545" cy="74067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266224"/>
            <a:ext cx="4577522" cy="308997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343174" y="5507897"/>
            <a:ext cx="7549306" cy="86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/>
            <a:r>
              <a:rPr lang="en-US" sz="2000" kern="0" dirty="0" smtClean="0"/>
              <a:t>latency</a:t>
            </a:r>
            <a:r>
              <a:rPr lang="fa-IR" kern="0" dirty="0" smtClean="0"/>
              <a:t> یکسان</a:t>
            </a:r>
          </a:p>
          <a:p>
            <a:pPr lvl="2"/>
            <a:r>
              <a:rPr lang="en-US" sz="2000" kern="0" dirty="0" smtClean="0"/>
              <a:t>Interval</a:t>
            </a:r>
            <a:r>
              <a:rPr lang="fa-IR" kern="0" dirty="0" smtClean="0"/>
              <a:t> کمتر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31373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926143"/>
            <a:ext cx="6839644" cy="1062697"/>
          </a:xfrm>
        </p:spPr>
        <p:txBody>
          <a:bodyPr/>
          <a:lstStyle/>
          <a:p>
            <a:r>
              <a:rPr lang="fa-IR" dirty="0" smtClean="0"/>
              <a:t>بهینه سازی سرعت:</a:t>
            </a:r>
          </a:p>
          <a:p>
            <a:pPr lvl="1"/>
            <a:r>
              <a:rPr lang="fa-IR" dirty="0" smtClean="0"/>
              <a:t>خط لوله عملیات (</a:t>
            </a:r>
            <a:r>
              <a:rPr lang="en-US" sz="2400" dirty="0" smtClean="0"/>
              <a:t>functional pipelining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بیشتر واحدهای سخت افزاری ویوادو: خط لوله با </a:t>
            </a:r>
            <a:r>
              <a:rPr lang="en-US" sz="2400" dirty="0" smtClean="0"/>
              <a:t>II=1</a:t>
            </a:r>
            <a:r>
              <a:rPr lang="fa-IR" sz="2400" dirty="0" smtClean="0"/>
              <a:t>:</a:t>
            </a:r>
          </a:p>
          <a:p>
            <a:pPr lvl="1"/>
            <a:r>
              <a:rPr lang="fa-IR" dirty="0" smtClean="0"/>
              <a:t>مثال:</a:t>
            </a:r>
          </a:p>
          <a:p>
            <a:pPr lvl="2"/>
            <a:r>
              <a:rPr lang="fa-IR" dirty="0" smtClean="0"/>
              <a:t>ضرب کننده: </a:t>
            </a:r>
            <a:r>
              <a:rPr lang="en-US" sz="2000" dirty="0" smtClean="0"/>
              <a:t>latency = 3, II = 1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12115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926143"/>
            <a:ext cx="6839644" cy="1062697"/>
          </a:xfrm>
        </p:spPr>
        <p:txBody>
          <a:bodyPr/>
          <a:lstStyle/>
          <a:p>
            <a:r>
              <a:rPr lang="fa-IR" dirty="0" smtClean="0"/>
              <a:t>بهینه سازی سرعت:</a:t>
            </a:r>
          </a:p>
          <a:p>
            <a:pPr lvl="1"/>
            <a:r>
              <a:rPr lang="fa-IR" dirty="0" smtClean="0"/>
              <a:t>خط لوله عملیات (</a:t>
            </a:r>
            <a:r>
              <a:rPr lang="en-US" sz="2400" dirty="0" smtClean="0"/>
              <a:t>functional pipelining</a:t>
            </a:r>
            <a:r>
              <a:rPr lang="fa-IR" dirty="0" smtClean="0"/>
              <a:t>)</a:t>
            </a:r>
          </a:p>
          <a:p>
            <a:pPr lvl="2"/>
            <a:r>
              <a:rPr lang="fa-IR" dirty="0" smtClean="0"/>
              <a:t>یک ضرب کننده: سه عمل ضرب همزمان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 smtClean="0"/>
              <a:t>سه ضرب کننده: 8 عمل ضرب همزمان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780"/>
            <a:ext cx="3744416" cy="3312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7" y="2924780"/>
            <a:ext cx="3691097" cy="32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2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افراز آرایه ها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Array Partitioning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956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افراز آرایه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760640"/>
          </a:xfrm>
        </p:spPr>
        <p:txBody>
          <a:bodyPr/>
          <a:lstStyle/>
          <a:p>
            <a:r>
              <a:rPr lang="fa-IR" dirty="0" smtClean="0"/>
              <a:t>محدودیت دسترسی به حافظه</a:t>
            </a:r>
          </a:p>
          <a:p>
            <a:pPr lvl="1"/>
            <a:r>
              <a:rPr lang="fa-IR" dirty="0" smtClean="0"/>
              <a:t>باز کردن حلقه: مؤثر اگر امکان انجام موازی دستورها باشد</a:t>
            </a:r>
          </a:p>
          <a:p>
            <a:r>
              <a:rPr lang="fa-IR" dirty="0" smtClean="0"/>
              <a:t>حافظه ها: 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LUT</a:t>
            </a:r>
            <a:r>
              <a:rPr lang="fa-IR" smtClean="0">
                <a:sym typeface="Wingdings" panose="05000000000000000000" pitchFamily="2" charset="2"/>
              </a:rPr>
              <a:t>: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خواندن و نوشتن همزمان بدون محدودیت</a:t>
            </a:r>
          </a:p>
          <a:p>
            <a:pPr lvl="2"/>
            <a:r>
              <a:rPr lang="fa-IR"/>
              <a:t>بسیار محدود: حدود چندصد کیلوبیت (چندده کیلوبایت) (</a:t>
            </a:r>
            <a:r>
              <a:rPr lang="en-US"/>
              <a:t>Spartan-7</a:t>
            </a:r>
            <a:r>
              <a:rPr lang="fa-IR"/>
              <a:t>: 10 تا 140 کیلوبایت)</a:t>
            </a:r>
            <a:endParaRPr lang="en-US"/>
          </a:p>
          <a:p>
            <a:pPr lvl="1"/>
            <a:r>
              <a:rPr lang="en-US" smtClean="0"/>
              <a:t>BRAM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یک یا </a:t>
            </a:r>
            <a:r>
              <a:rPr lang="fa-IR" smtClean="0"/>
              <a:t>دو درگاه</a:t>
            </a:r>
          </a:p>
          <a:p>
            <a:pPr lvl="2"/>
            <a:r>
              <a:rPr lang="fa-IR">
                <a:sym typeface="Wingdings" panose="05000000000000000000" pitchFamily="2" charset="2"/>
              </a:rPr>
              <a:t>مقدار </a:t>
            </a:r>
            <a:r>
              <a:rPr lang="fa-IR" smtClean="0">
                <a:sym typeface="Wingdings" panose="05000000000000000000" pitchFamily="2" charset="2"/>
              </a:rPr>
              <a:t>حافظه: حدود چندده مگابیت (چند مگابایت)</a:t>
            </a:r>
            <a:endParaRPr lang="fa-IR" sz="200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1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26143"/>
            <a:ext cx="7991772" cy="3943017"/>
          </a:xfrm>
        </p:spPr>
        <p:txBody>
          <a:bodyPr/>
          <a:lstStyle/>
          <a:p>
            <a:r>
              <a:rPr lang="fa-IR" dirty="0" smtClean="0"/>
              <a:t>بهینه سازی سرعت:</a:t>
            </a:r>
          </a:p>
          <a:p>
            <a:pPr lvl="1"/>
            <a:r>
              <a:rPr lang="fa-IR" dirty="0" smtClean="0"/>
              <a:t>افراز آرایه (</a:t>
            </a:r>
            <a:r>
              <a:rPr lang="en-US" sz="2400" dirty="0" smtClean="0"/>
              <a:t>array partitioning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 smtClean="0"/>
              <a:t>فرض در مثال قبل:</a:t>
            </a:r>
          </a:p>
          <a:p>
            <a:pPr lvl="2"/>
            <a:r>
              <a:rPr lang="fa-IR" dirty="0" smtClean="0"/>
              <a:t>داده های آرایه ها در هر زمان قابل دسترس</a:t>
            </a:r>
          </a:p>
          <a:p>
            <a:pPr lvl="3"/>
            <a:r>
              <a:rPr lang="en-US" dirty="0" err="1" smtClean="0"/>
              <a:t>V_In</a:t>
            </a:r>
            <a:r>
              <a:rPr lang="en-US" dirty="0" smtClean="0"/>
              <a:t>[], M[][], </a:t>
            </a:r>
            <a:r>
              <a:rPr lang="en-US" dirty="0" err="1" smtClean="0"/>
              <a:t>V_Out</a:t>
            </a:r>
            <a:r>
              <a:rPr lang="en-US" dirty="0" smtClean="0"/>
              <a:t>[]</a:t>
            </a:r>
            <a:endParaRPr lang="fa-IR" dirty="0" smtClean="0"/>
          </a:p>
          <a:p>
            <a:pPr lvl="1"/>
            <a:r>
              <a:rPr lang="fa-IR" dirty="0" smtClean="0"/>
              <a:t>هدف: بیشترین </a:t>
            </a:r>
            <a:r>
              <a:rPr lang="fa-IR" smtClean="0"/>
              <a:t>سرعت:</a:t>
            </a:r>
          </a:p>
          <a:p>
            <a:pPr lvl="2"/>
            <a:r>
              <a:rPr lang="en-US" smtClean="0"/>
              <a:t>LUT</a:t>
            </a:r>
            <a:r>
              <a:rPr lang="fa-IR" smtClean="0"/>
              <a:t>: امکان خواندن/نوشتن چند آدرس حافظه در یک کلاک </a:t>
            </a:r>
            <a:endParaRPr lang="fa-IR" sz="2800" dirty="0" smtClean="0"/>
          </a:p>
          <a:p>
            <a:pPr lvl="2"/>
            <a:r>
              <a:rPr lang="en-US" sz="2000" smtClean="0"/>
              <a:t>M[100</a:t>
            </a:r>
            <a:r>
              <a:rPr lang="en-US" sz="2000" dirty="0" smtClean="0"/>
              <a:t>][100]</a:t>
            </a:r>
            <a:r>
              <a:rPr lang="fa-IR" dirty="0" smtClean="0"/>
              <a:t> </a:t>
            </a:r>
            <a:r>
              <a:rPr lang="fa-IR" sz="2800" dirty="0" smtClean="0"/>
              <a:t>و 32 بیتی 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en-US" sz="2000" err="1"/>
              <a:t>4MB</a:t>
            </a:r>
            <a:r>
              <a:rPr lang="fa-IR"/>
              <a:t> </a:t>
            </a:r>
            <a:r>
              <a:rPr lang="fa-IR" smtClean="0"/>
              <a:t>(</a:t>
            </a:r>
            <a:r>
              <a:rPr lang="fa-IR" smtClean="0">
                <a:sym typeface="Wingdings" panose="05000000000000000000" pitchFamily="2" charset="2"/>
              </a:rPr>
              <a:t> خیلی بیشتر از </a:t>
            </a:r>
            <a:r>
              <a:rPr lang="en-US" sz="2000" smtClean="0">
                <a:sym typeface="Wingdings" panose="05000000000000000000" pitchFamily="2" charset="2"/>
              </a:rPr>
              <a:t>LUT</a:t>
            </a:r>
            <a:r>
              <a:rPr lang="fa-IR" smtClean="0">
                <a:sym typeface="Wingdings" panose="05000000000000000000" pitchFamily="2" charset="2"/>
              </a:rPr>
              <a:t>ها)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328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26143"/>
            <a:ext cx="7991772" cy="3943017"/>
          </a:xfrm>
        </p:spPr>
        <p:txBody>
          <a:bodyPr/>
          <a:lstStyle/>
          <a:p>
            <a:r>
              <a:rPr lang="fa-IR" dirty="0" smtClean="0"/>
              <a:t>بهینه سازی سرعت: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sym typeface="Wingdings" panose="05000000000000000000" pitchFamily="2" charset="2"/>
              </a:rPr>
              <a:t>BRAM</a:t>
            </a:r>
            <a:endParaRPr lang="fa-IR" dirty="0" smtClean="0"/>
          </a:p>
          <a:p>
            <a:pPr lvl="2"/>
            <a:r>
              <a:rPr lang="en-US" sz="2000" dirty="0" err="1" smtClean="0"/>
              <a:t>4MB</a:t>
            </a:r>
            <a:r>
              <a:rPr lang="fa-IR" sz="2000" dirty="0" smtClean="0"/>
              <a:t> </a:t>
            </a:r>
            <a:r>
              <a:rPr lang="fa-IR" sz="2000" dirty="0" smtClean="0">
                <a:sym typeface="Wingdings" panose="05000000000000000000" pitchFamily="2" charset="2"/>
              </a:rPr>
              <a:t></a:t>
            </a:r>
            <a:r>
              <a:rPr lang="fa-IR" dirty="0" smtClean="0">
                <a:sym typeface="Wingdings" panose="05000000000000000000" pitchFamily="2" charset="2"/>
              </a:rPr>
              <a:t> 1024 بلوک </a:t>
            </a:r>
            <a:r>
              <a:rPr lang="en-US" sz="2000" smtClean="0">
                <a:sym typeface="Wingdings" panose="05000000000000000000" pitchFamily="2" charset="2"/>
              </a:rPr>
              <a:t>BRAM</a:t>
            </a:r>
            <a:r>
              <a:rPr lang="fa-IR" sz="2000" smtClean="0">
                <a:sym typeface="Wingdings" panose="05000000000000000000" pitchFamily="2" charset="2"/>
              </a:rPr>
              <a:t> </a:t>
            </a:r>
            <a:r>
              <a:rPr lang="fa-IR" smtClean="0">
                <a:sym typeface="Wingdings" panose="05000000000000000000" pitchFamily="2" charset="2"/>
              </a:rPr>
              <a:t>4 </a:t>
            </a:r>
            <a:r>
              <a:rPr lang="fa-IR" dirty="0" smtClean="0">
                <a:sym typeface="Wingdings" panose="05000000000000000000" pitchFamily="2" charset="2"/>
              </a:rPr>
              <a:t>کیلوبایتی</a:t>
            </a:r>
          </a:p>
          <a:p>
            <a:pPr lvl="2"/>
            <a:r>
              <a:rPr lang="en-US" sz="2000" dirty="0" smtClean="0"/>
              <a:t>Spartan-7</a:t>
            </a:r>
            <a:r>
              <a:rPr lang="fa-IR" dirty="0" smtClean="0"/>
              <a:t>: 20 تا 540 کیلوبایت</a:t>
            </a:r>
          </a:p>
          <a:p>
            <a:pPr lvl="2"/>
            <a:r>
              <a:rPr lang="en-US" sz="2000" dirty="0" err="1" smtClean="0"/>
              <a:t>Virtex</a:t>
            </a:r>
            <a:r>
              <a:rPr lang="en-US" sz="2000" dirty="0" smtClean="0"/>
              <a:t>-7</a:t>
            </a:r>
            <a:r>
              <a:rPr lang="fa-IR" dirty="0" smtClean="0"/>
              <a:t>: 9 مگابایت</a:t>
            </a:r>
          </a:p>
          <a:p>
            <a:pPr lvl="2"/>
            <a:r>
              <a:rPr lang="en-US" sz="2000" dirty="0" err="1" smtClean="0"/>
              <a:t>Virtex-UltraScale</a:t>
            </a:r>
            <a:r>
              <a:rPr lang="en-US" sz="2000" dirty="0" smtClean="0"/>
              <a:t>+</a:t>
            </a:r>
            <a:r>
              <a:rPr lang="fa-IR" dirty="0" smtClean="0"/>
              <a:t>: 57 مگابایت</a:t>
            </a:r>
          </a:p>
          <a:p>
            <a:pPr lvl="1"/>
            <a:r>
              <a:rPr lang="fa-IR" dirty="0" smtClean="0"/>
              <a:t>دسترسی همزمان</a:t>
            </a:r>
          </a:p>
          <a:p>
            <a:pPr lvl="2"/>
            <a:r>
              <a:rPr lang="fa-IR" dirty="0" smtClean="0"/>
              <a:t>دسترسی همزمان به</a:t>
            </a:r>
            <a:r>
              <a:rPr lang="fa-IR" sz="2000" dirty="0" smtClean="0"/>
              <a:t> </a:t>
            </a:r>
            <a:r>
              <a:rPr lang="en-US" sz="2000" dirty="0" smtClean="0"/>
              <a:t>BRAM</a:t>
            </a:r>
            <a:r>
              <a:rPr lang="fa-IR" dirty="0" smtClean="0"/>
              <a:t>ها</a:t>
            </a:r>
          </a:p>
          <a:p>
            <a:pPr lvl="2"/>
            <a:r>
              <a:rPr lang="fa-IR" dirty="0" smtClean="0"/>
              <a:t>دسترسی ترتیبی به بایت های داخلی هر </a:t>
            </a:r>
            <a:r>
              <a:rPr lang="en-US" sz="2000" dirty="0" smtClean="0"/>
              <a:t>BRAM</a:t>
            </a:r>
            <a:endParaRPr lang="fa-IR" dirty="0" smtClean="0"/>
          </a:p>
          <a:p>
            <a:pPr lvl="2"/>
            <a:endParaRPr lang="en-US" dirty="0" smtClean="0"/>
          </a:p>
          <a:p>
            <a:pPr lvl="3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647690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26143"/>
            <a:ext cx="7991772" cy="3943017"/>
          </a:xfrm>
        </p:spPr>
        <p:txBody>
          <a:bodyPr/>
          <a:lstStyle/>
          <a:p>
            <a:r>
              <a:rPr lang="fa-IR" dirty="0" smtClean="0"/>
              <a:t>افراز آرایه: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دسترسی همزمان برای آرایه ها:</a:t>
            </a:r>
          </a:p>
          <a:p>
            <a:pPr lvl="1"/>
            <a:r>
              <a:rPr lang="fa-IR" dirty="0" smtClean="0"/>
              <a:t>تقسیم آرایه به چند </a:t>
            </a:r>
            <a:r>
              <a:rPr lang="en-US" sz="2400" dirty="0" smtClean="0"/>
              <a:t>BRAM</a:t>
            </a:r>
            <a:r>
              <a:rPr lang="fa-IR" sz="2400" dirty="0" smtClean="0"/>
              <a:t>: </a:t>
            </a:r>
            <a:r>
              <a:rPr lang="en-US" sz="2400" dirty="0" smtClean="0"/>
              <a:t>Array Partitioning</a:t>
            </a:r>
            <a:endParaRPr lang="fa-IR" dirty="0" smtClean="0"/>
          </a:p>
          <a:p>
            <a:pPr lvl="1"/>
            <a:r>
              <a:rPr lang="fa-IR" dirty="0" smtClean="0"/>
              <a:t>ابزار انجام می دهد، اما بستگی به طرح دارد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نیاز به راهنمایی با </a:t>
            </a:r>
            <a:r>
              <a:rPr lang="en-US" sz="2000" dirty="0" smtClean="0">
                <a:sym typeface="Wingdings" panose="05000000000000000000" pitchFamily="2" charset="2"/>
              </a:rPr>
              <a:t>directive</a:t>
            </a:r>
            <a:endParaRPr lang="fa-IR" sz="2000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3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2200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980728"/>
            <a:ext cx="3311252" cy="774665"/>
          </a:xfrm>
        </p:spPr>
        <p:txBody>
          <a:bodyPr/>
          <a:lstStyle/>
          <a:p>
            <a:r>
              <a:rPr lang="fa-IR" dirty="0" smtClean="0"/>
              <a:t>افراز آرایه:</a:t>
            </a:r>
          </a:p>
          <a:p>
            <a:pPr lvl="1"/>
            <a:endParaRPr lang="en-US" dirty="0" smtClean="0"/>
          </a:p>
          <a:p>
            <a:pPr lvl="3"/>
            <a:endParaRPr lang="fa-IR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846" y="1628800"/>
            <a:ext cx="8070602" cy="450892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#define SIZE 8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typedef int BaseType;</a:t>
            </a:r>
          </a:p>
          <a:p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void matrix_vector(BaseType M[SIZE][SIZE], BaseType V_In[SIZE],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BaseType 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          V_Out[SIZE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#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pragma HLS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array_partition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variable=M dim=2 complete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#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pragma HLS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array_partition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variable=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V_In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complete</a:t>
            </a:r>
          </a:p>
          <a:p>
            <a:r>
              <a:rPr lang="en-US" sz="1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BaseType</a:t>
            </a:r>
            <a:r>
              <a:rPr lang="en-US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, j;</a:t>
            </a:r>
            <a:endParaRPr lang="fa-IR" sz="1400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BaseType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i, j;</a:t>
            </a:r>
          </a:p>
          <a:p>
            <a:r>
              <a:rPr lang="nn-NO" sz="1400" dirty="0">
                <a:solidFill>
                  <a:srgbClr val="0000CC"/>
                </a:solidFill>
                <a:latin typeface="Courier New" panose="02070309020205020404" pitchFamily="49" charset="0"/>
              </a:rPr>
              <a:t>data_loop: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0; i &lt; SIZE; i++)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#pragma HLS pipeline II=1</a:t>
            </a:r>
            <a:endParaRPr lang="nn-NO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BaseType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nn-NO" sz="1400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nn-NO" sz="14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dot_product_loop</a:t>
            </a:r>
            <a:r>
              <a:rPr lang="nn-NO" sz="1400" dirty="0">
                <a:solidFill>
                  <a:srgbClr val="0000CC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(j = 0; j &lt; SIZE; j++) {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 sum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V_In[j] * M[i][j];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V_Out[i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= sum;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406315"/>
            <a:ext cx="669674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+mn-lt"/>
                <a:cs typeface="B Mitra" pitchFamily="2" charset="-78"/>
              </a:rPr>
              <a:t>حلقه داخلی به دلیل خط لوله شدن حلقه خارجی، خودبخود باز می شود</a:t>
            </a:r>
            <a:r>
              <a:rPr lang="fa-IR" sz="2400" dirty="0" smtClean="0">
                <a:latin typeface="+mn-lt"/>
                <a:cs typeface="B Mitra" pitchFamily="2" charset="-78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latin typeface="+mn-lt"/>
                <a:cs typeface="B Mitra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latin typeface="+mn-lt"/>
                <a:cs typeface="B Mitra" pitchFamily="2" charset="-78"/>
                <a:sym typeface="Wingdings" panose="05000000000000000000" pitchFamily="2" charset="2"/>
              </a:rPr>
              <a:t>j</a:t>
            </a:r>
            <a:r>
              <a:rPr lang="fa-IR" sz="2400" dirty="0" smtClean="0">
                <a:latin typeface="+mn-lt"/>
                <a:cs typeface="B Mitra" pitchFamily="2" charset="-78"/>
                <a:sym typeface="Wingdings" panose="05000000000000000000" pitchFamily="2" charset="2"/>
              </a:rPr>
              <a:t>ها تبدیل به چند عدد ثابت می شوند.</a:t>
            </a:r>
            <a:endParaRPr lang="fa-IR" sz="2400" dirty="0">
              <a:latin typeface="+mn-lt"/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69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Vivado Reports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4648200"/>
          </a:xfrm>
        </p:spPr>
        <p:txBody>
          <a:bodyPr/>
          <a:lstStyle/>
          <a:p>
            <a:pPr lvl="1"/>
            <a:r>
              <a:rPr lang="fa-IR" smtClean="0"/>
              <a:t>بعد از اتمام سنتز، نتایج سنتز تابع سطح بالا به طور خودکار در </a:t>
            </a:r>
            <a:r>
              <a:rPr lang="en-US" sz="2400" smtClean="0"/>
              <a:t>information pane</a:t>
            </a:r>
            <a:r>
              <a:rPr lang="fa-IR" sz="2400" smtClean="0"/>
              <a:t> </a:t>
            </a:r>
            <a:r>
              <a:rPr lang="fa-IR" smtClean="0"/>
              <a:t>باز می شود.</a:t>
            </a:r>
          </a:p>
          <a:p>
            <a:pPr lvl="1"/>
            <a:r>
              <a:rPr lang="fa-IR" smtClean="0"/>
              <a:t>اطلاعات درباره</a:t>
            </a:r>
          </a:p>
          <a:p>
            <a:pPr lvl="2"/>
            <a:r>
              <a:rPr lang="fa-IR" sz="2800" smtClean="0"/>
              <a:t> کارایی (سرعت) طرح </a:t>
            </a:r>
            <a:r>
              <a:rPr lang="en-US" smtClean="0"/>
              <a:t>RTL</a:t>
            </a:r>
            <a:endParaRPr lang="en-US" sz="2800" smtClean="0"/>
          </a:p>
          <a:p>
            <a:pPr lvl="2"/>
            <a:r>
              <a:rPr lang="fa-IR" sz="2800" smtClean="0"/>
              <a:t> مساحت طرح </a:t>
            </a:r>
            <a:r>
              <a:rPr lang="en-US" smtClean="0"/>
              <a:t>RTL</a:t>
            </a:r>
            <a:endParaRPr lang="fa-IR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013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980728"/>
            <a:ext cx="3311252" cy="774665"/>
          </a:xfrm>
        </p:spPr>
        <p:txBody>
          <a:bodyPr/>
          <a:lstStyle/>
          <a:p>
            <a:r>
              <a:rPr lang="fa-IR" dirty="0" smtClean="0"/>
              <a:t>افراز آرایه:</a:t>
            </a:r>
          </a:p>
          <a:p>
            <a:pPr lvl="1"/>
            <a:endParaRPr lang="en-US" dirty="0" smtClean="0"/>
          </a:p>
          <a:p>
            <a:pPr lvl="3"/>
            <a:endParaRPr lang="fa-I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0" y="1844824"/>
            <a:ext cx="5414516" cy="4248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28" y="2086248"/>
            <a:ext cx="2742010" cy="40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07" y="3526496"/>
            <a:ext cx="6472633" cy="2816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افراز آرایه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108086"/>
            <a:ext cx="5108104" cy="768261"/>
          </a:xfrm>
        </p:spPr>
        <p:txBody>
          <a:bodyPr/>
          <a:lstStyle/>
          <a:p>
            <a:pPr lvl="2"/>
            <a:r>
              <a:rPr lang="en-US" sz="2000" dirty="0" smtClean="0"/>
              <a:t>factor</a:t>
            </a:r>
            <a:r>
              <a:rPr lang="fa-IR" dirty="0" smtClean="0"/>
              <a:t>: تعداد آرایه هایی که تولید می شود</a:t>
            </a:r>
          </a:p>
          <a:p>
            <a:pPr lvl="2"/>
            <a:r>
              <a:rPr lang="fa-IR" dirty="0" smtClean="0"/>
              <a:t>مثال: </a:t>
            </a:r>
            <a:r>
              <a:rPr lang="en-US" sz="2000" dirty="0" smtClean="0"/>
              <a:t>factor = 2</a:t>
            </a:r>
          </a:p>
          <a:p>
            <a:pPr lvl="2"/>
            <a:r>
              <a:rPr lang="fa-IR" dirty="0" smtClean="0"/>
              <a:t>بهبود دو برابری سرعت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63080" y="2133546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#pragma HLS </a:t>
            </a:r>
            <a:r>
              <a:rPr lang="en-US" sz="1400" b="1" dirty="0" err="1" smtClean="0">
                <a:latin typeface="Courier New" panose="02070309020205020404" pitchFamily="49" charset="0"/>
              </a:rPr>
              <a:t>array_partition</a:t>
            </a:r>
            <a:r>
              <a:rPr lang="en-US" sz="1400" b="1" dirty="0" smtClean="0">
                <a:latin typeface="Courier New" panose="02070309020205020404" pitchFamily="49" charset="0"/>
              </a:rPr>
              <a:t> variable=&lt;</a:t>
            </a:r>
            <a:r>
              <a:rPr lang="en-US" sz="1400" b="1" dirty="0" err="1" smtClean="0">
                <a:latin typeface="Courier New" panose="02070309020205020404" pitchFamily="49" charset="0"/>
              </a:rPr>
              <a:t>var_name</a:t>
            </a:r>
            <a:r>
              <a:rPr lang="en-US" sz="1400" b="1" dirty="0" smtClean="0">
                <a:latin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latin typeface="Courier New" panose="02070309020205020404" pitchFamily="49" charset="0"/>
              </a:rPr>
              <a:t>partition_style</a:t>
            </a:r>
            <a:r>
              <a:rPr lang="en-US" sz="1400" b="1" dirty="0" smtClean="0">
                <a:latin typeface="Courier New" panose="02070309020205020404" pitchFamily="49" charset="0"/>
              </a:rPr>
              <a:t>&gt; factor = &lt;number&gt; dim = &lt;number&gt;</a:t>
            </a:r>
            <a:endParaRPr lang="fa-IR" sz="1400" b="1" dirty="0">
              <a:latin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7584" y="873901"/>
            <a:ext cx="7772400" cy="127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kern="0" dirty="0" smtClean="0"/>
              <a:t>افراز آرایه</a:t>
            </a:r>
          </a:p>
          <a:p>
            <a:pPr lvl="1"/>
            <a:r>
              <a:rPr lang="fa-IR" kern="0" dirty="0" smtClean="0"/>
              <a:t>افراز بخشی</a:t>
            </a:r>
            <a:endParaRPr lang="fa-IR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1520" y="5227221"/>
            <a:ext cx="5252120" cy="79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/>
            <a:r>
              <a:rPr lang="en-US" sz="2000" kern="0" dirty="0" smtClean="0"/>
              <a:t>dim</a:t>
            </a:r>
            <a:r>
              <a:rPr lang="fa-IR" kern="0" dirty="0" smtClean="0"/>
              <a:t>: در آرایه چندبعدی، کدام بعد را افراز کند</a:t>
            </a:r>
          </a:p>
          <a:p>
            <a:pPr lvl="2"/>
            <a:r>
              <a:rPr lang="en-US" sz="2000" kern="0" dirty="0" smtClean="0"/>
              <a:t>dim = 0</a:t>
            </a:r>
            <a:r>
              <a:rPr lang="fa-IR" sz="2000" kern="0" dirty="0" smtClean="0"/>
              <a:t>:</a:t>
            </a:r>
            <a:r>
              <a:rPr lang="fa-IR" kern="0" dirty="0"/>
              <a:t> همه ابعاد</a:t>
            </a:r>
          </a:p>
        </p:txBody>
      </p:sp>
    </p:spTree>
    <p:extLst>
      <p:ext uri="{BB962C8B-B14F-4D97-AF65-F5344CB8AC3E}">
        <p14:creationId xmlns:p14="http://schemas.microsoft.com/office/powerpoint/2010/main" val="50460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980728"/>
            <a:ext cx="3311252" cy="774665"/>
          </a:xfrm>
        </p:spPr>
        <p:txBody>
          <a:bodyPr/>
          <a:lstStyle/>
          <a:p>
            <a:r>
              <a:rPr lang="fa-IR" dirty="0" smtClean="0"/>
              <a:t>افراز آرایه: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endParaRPr lang="en-US" dirty="0" smtClean="0"/>
          </a:p>
          <a:p>
            <a:pPr lvl="3"/>
            <a:endParaRPr lang="fa-IR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846" y="1628800"/>
            <a:ext cx="4830242" cy="30777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array partition variable=x factor=2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cyclic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204863"/>
            <a:ext cx="259228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n-lt"/>
                <a:cs typeface="B Mitra" pitchFamily="2" charset="-78"/>
                <a:sym typeface="Wingdings" panose="05000000000000000000" pitchFamily="2" charset="2"/>
              </a:rPr>
              <a:t>x = 1, 2, 3, 4, 5, 6, 7, 8, 9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2204864"/>
            <a:ext cx="259228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n-lt"/>
                <a:cs typeface="B Mitra" pitchFamily="2" charset="-78"/>
                <a:sym typeface="Wingdings" panose="05000000000000000000" pitchFamily="2" charset="2"/>
              </a:rPr>
              <a:t>x = 1, 3, 5, 7, 9 </a:t>
            </a:r>
          </a:p>
          <a:p>
            <a:r>
              <a:rPr lang="en-US" sz="1600" dirty="0" smtClean="0">
                <a:latin typeface="+mn-lt"/>
                <a:cs typeface="B Mitra" pitchFamily="2" charset="-78"/>
                <a:sym typeface="Wingdings" panose="05000000000000000000" pitchFamily="2" charset="2"/>
              </a:rPr>
              <a:t>x = 2, 4, 6, 8, </a:t>
            </a:r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846" y="3409255"/>
            <a:ext cx="4830242" cy="30777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array partition variable=x factor=2 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block</a:t>
            </a:r>
            <a:endParaRPr lang="nn-NO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149080"/>
            <a:ext cx="259228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n-lt"/>
                <a:cs typeface="B Mitra" pitchFamily="2" charset="-78"/>
                <a:sym typeface="Wingdings" panose="05000000000000000000" pitchFamily="2" charset="2"/>
              </a:rPr>
              <a:t>x = 1, 2, 3, 4, 5, 6, 7, 8, 9</a:t>
            </a:r>
            <a:endParaRPr lang="en-US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4149081"/>
            <a:ext cx="259228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n-lt"/>
                <a:cs typeface="B Mitra" pitchFamily="2" charset="-78"/>
                <a:sym typeface="Wingdings" panose="05000000000000000000" pitchFamily="2" charset="2"/>
              </a:rPr>
              <a:t>x = 1, 2, 3, 4, 5,</a:t>
            </a:r>
          </a:p>
          <a:p>
            <a:r>
              <a:rPr lang="en-US" sz="1600" dirty="0" smtClean="0">
                <a:latin typeface="+mn-lt"/>
                <a:cs typeface="B Mitra" pitchFamily="2" charset="-78"/>
                <a:sym typeface="Wingdings" panose="05000000000000000000" pitchFamily="2" charset="2"/>
              </a:rPr>
              <a:t>x = 6, 7, 8, 9 </a:t>
            </a:r>
            <a:endParaRPr lang="en-US" sz="1600" dirty="0" smtClean="0"/>
          </a:p>
        </p:txBody>
      </p:sp>
      <p:sp>
        <p:nvSpPr>
          <p:cNvPr id="15" name="Right Arrow 14"/>
          <p:cNvSpPr/>
          <p:nvPr/>
        </p:nvSpPr>
        <p:spPr bwMode="auto">
          <a:xfrm>
            <a:off x="3131840" y="2420888"/>
            <a:ext cx="432048" cy="1225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3131840" y="4323295"/>
            <a:ext cx="432048" cy="1225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27584" y="4797152"/>
            <a:ext cx="755972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kern="0" smtClean="0"/>
              <a:t>complete</a:t>
            </a:r>
            <a:r>
              <a:rPr lang="fa-IR" kern="0" smtClean="0"/>
              <a:t>:</a:t>
            </a:r>
          </a:p>
          <a:p>
            <a:pPr lvl="2"/>
            <a:r>
              <a:rPr lang="en-US" kern="0" smtClean="0"/>
              <a:t>factor</a:t>
            </a:r>
            <a:r>
              <a:rPr lang="fa-IR" kern="0" smtClean="0"/>
              <a:t> ندارد</a:t>
            </a:r>
          </a:p>
          <a:p>
            <a:pPr lvl="2"/>
            <a:r>
              <a:rPr lang="fa-IR" kern="0" smtClean="0"/>
              <a:t>منابع زیادی برای تک تک عناصر مصرف می کند</a:t>
            </a:r>
            <a:r>
              <a:rPr lang="fa-IR" kern="0"/>
              <a:t>.</a:t>
            </a:r>
            <a:endParaRPr lang="fa-IR" kern="0" smtClean="0"/>
          </a:p>
        </p:txBody>
      </p:sp>
    </p:spTree>
    <p:extLst>
      <p:ext uri="{BB962C8B-B14F-4D97-AF65-F5344CB8AC3E}">
        <p14:creationId xmlns:p14="http://schemas.microsoft.com/office/powerpoint/2010/main" val="86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ضرب ماتریس در بردار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692696"/>
            <a:ext cx="7343700" cy="720080"/>
          </a:xfrm>
        </p:spPr>
        <p:txBody>
          <a:bodyPr/>
          <a:lstStyle/>
          <a:p>
            <a:r>
              <a:rPr lang="fa-IR" dirty="0" smtClean="0"/>
              <a:t>افراز آرایه:</a:t>
            </a:r>
          </a:p>
          <a:p>
            <a:r>
              <a:rPr lang="fa-IR" dirty="0" smtClean="0"/>
              <a:t>باز کردن بخشی حلقه (</a:t>
            </a:r>
            <a:r>
              <a:rPr lang="en-US" sz="2800" dirty="0" smtClean="0"/>
              <a:t>partial unrolling</a:t>
            </a:r>
            <a:r>
              <a:rPr lang="fa-IR" dirty="0" smtClean="0"/>
              <a:t>) </a:t>
            </a:r>
          </a:p>
          <a:p>
            <a:pPr lvl="1"/>
            <a:endParaRPr lang="en-US" dirty="0" smtClean="0"/>
          </a:p>
          <a:p>
            <a:pPr lvl="3"/>
            <a:endParaRPr lang="fa-IR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846" y="1764099"/>
            <a:ext cx="8070602" cy="440120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#define SIZE 8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typedef int BaseType;</a:t>
            </a:r>
          </a:p>
          <a:p>
            <a:endParaRPr lang="nn-NO" sz="1400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void matrix_vector(BaseType M[SIZE][SIZE], BaseType V_In[SIZE], BaseType 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           V_Out[SIZE])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#pragma HLS </a:t>
            </a:r>
            <a:r>
              <a:rPr lang="en-US" sz="1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array_partition</a:t>
            </a:r>
            <a:r>
              <a:rPr lang="en-US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variable=M dim=2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cyclic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factor=2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#pragma HLS </a:t>
            </a:r>
            <a:r>
              <a:rPr lang="en-US" sz="1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array_partition</a:t>
            </a:r>
            <a:r>
              <a:rPr lang="en-US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variable=</a:t>
            </a:r>
            <a:r>
              <a:rPr lang="en-US" sz="1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V_In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cyclic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factor=2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BaseType i, j;</a:t>
            </a:r>
          </a:p>
          <a:p>
            <a:r>
              <a:rPr lang="nn-NO" sz="14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data_loop: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for (i = 0; i &lt; SIZE; i++) {</a:t>
            </a:r>
          </a:p>
          <a:p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#pragma HLS pipeline II=1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BaseType sum = 0;</a:t>
            </a:r>
          </a:p>
          <a:p>
            <a:r>
              <a:rPr lang="nn-NO" sz="140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dot_product_loop: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for (j = 0; j &lt; SIZE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;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j+=2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)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        sum += V_In[j] * M[i][j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        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sum += V_In[j+1] * M[i][j+1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}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V_Out[i] = sum;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}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703639"/>
            <a:ext cx="66967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latin typeface="+mn-lt"/>
                <a:cs typeface="B Mitra" pitchFamily="2" charset="-78"/>
              </a:rPr>
              <a:t>در هر تکرار: دو ضرب و نیاز به دو عنصر از آرایه های </a:t>
            </a:r>
            <a:r>
              <a:rPr lang="en-US" sz="2000" dirty="0" smtClean="0">
                <a:latin typeface="+mn-lt"/>
                <a:cs typeface="B Mitra" pitchFamily="2" charset="-78"/>
              </a:rPr>
              <a:t>M</a:t>
            </a:r>
            <a:r>
              <a:rPr lang="fa-IR" sz="2000" dirty="0" smtClean="0">
                <a:latin typeface="+mn-lt"/>
                <a:cs typeface="B Mitra" pitchFamily="2" charset="-78"/>
              </a:rPr>
              <a:t> و </a:t>
            </a:r>
            <a:r>
              <a:rPr lang="en-US" sz="2000" dirty="0" err="1" smtClean="0">
                <a:latin typeface="+mn-lt"/>
                <a:cs typeface="B Mitra" pitchFamily="2" charset="-78"/>
              </a:rPr>
              <a:t>V_In</a:t>
            </a:r>
            <a:endParaRPr lang="fa-IR" sz="2400" dirty="0">
              <a:latin typeface="+mn-lt"/>
              <a:cs typeface="B Mitra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293096"/>
            <a:ext cx="66967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smtClean="0">
                <a:latin typeface="+mn-lt"/>
                <a:cs typeface="B Mitra" pitchFamily="2" charset="-78"/>
              </a:rPr>
              <a:t>باز کردن حلقه به صورت دستی</a:t>
            </a:r>
            <a:endParaRPr lang="fa-IR" sz="2400" dirty="0">
              <a:latin typeface="+mn-lt"/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4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mtClean="0"/>
              <a:t>مثال: حلقه </a:t>
            </a:r>
            <a:r>
              <a:rPr lang="en-US" smtClean="0"/>
              <a:t>MAC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219200"/>
            <a:ext cx="4174232" cy="4648200"/>
          </a:xfrm>
        </p:spPr>
        <p:txBody>
          <a:bodyPr/>
          <a:lstStyle/>
          <a:p>
            <a:r>
              <a:rPr lang="fa-IR" dirty="0" smtClean="0"/>
              <a:t>باز کردن حلقه </a:t>
            </a:r>
            <a:r>
              <a:rPr lang="en-US" dirty="0" smtClean="0"/>
              <a:t>MAC</a:t>
            </a:r>
            <a:endParaRPr lang="fa-IR" dirty="0" smtClean="0"/>
          </a:p>
          <a:p>
            <a:pPr lvl="1"/>
            <a:r>
              <a:rPr lang="en-US" dirty="0" smtClean="0"/>
              <a:t>Load</a:t>
            </a:r>
            <a:r>
              <a:rPr lang="fa-IR" dirty="0" smtClean="0"/>
              <a:t> و *: بدون وابستگی</a:t>
            </a:r>
          </a:p>
          <a:p>
            <a:pPr lvl="2"/>
            <a:r>
              <a:rPr lang="fa-IR" dirty="0" smtClean="0"/>
              <a:t>خواندن از </a:t>
            </a:r>
            <a:r>
              <a:rPr lang="en-US" sz="2000" dirty="0" err="1" smtClean="0"/>
              <a:t>shift_reg</a:t>
            </a:r>
            <a:r>
              <a:rPr lang="fa-IR" dirty="0" smtClean="0"/>
              <a:t> و </a:t>
            </a:r>
            <a:r>
              <a:rPr lang="en-US" sz="2000" dirty="0" smtClean="0"/>
              <a:t>c</a:t>
            </a:r>
            <a:endParaRPr lang="en-US" dirty="0" smtClean="0"/>
          </a:p>
          <a:p>
            <a:pPr lvl="2"/>
            <a:r>
              <a:rPr lang="fa-IR" dirty="0" smtClean="0"/>
              <a:t>ضرب آن دو</a:t>
            </a:r>
          </a:p>
          <a:p>
            <a:pPr lvl="2"/>
            <a:endParaRPr lang="fa-IR" dirty="0" smtClean="0"/>
          </a:p>
          <a:p>
            <a:pPr lvl="1"/>
            <a:r>
              <a:rPr lang="fa-IR" dirty="0" smtClean="0"/>
              <a:t>وابستگی داده ها در تکرارهای متوالی (</a:t>
            </a:r>
            <a:r>
              <a:rPr lang="en-US" sz="2400" dirty="0" err="1" smtClean="0"/>
              <a:t>acc</a:t>
            </a:r>
            <a:r>
              <a:rPr lang="fa-IR" dirty="0" smtClean="0"/>
              <a:t>)</a:t>
            </a:r>
          </a:p>
          <a:p>
            <a:pPr lvl="2"/>
            <a:r>
              <a:rPr lang="fa-IR" dirty="0" smtClean="0"/>
              <a:t>می توان باز کرد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39553" y="1484784"/>
            <a:ext cx="3888432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N − 1; i &gt;= 0; i−−)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acc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26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 کردن حلقه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19200"/>
            <a:ext cx="7918648" cy="1489140"/>
          </a:xfrm>
        </p:spPr>
        <p:txBody>
          <a:bodyPr/>
          <a:lstStyle/>
          <a:p>
            <a:r>
              <a:rPr lang="fa-IR" dirty="0" smtClean="0"/>
              <a:t>باز کردن حلقه </a:t>
            </a:r>
            <a:r>
              <a:rPr lang="en-US" dirty="0" smtClean="0"/>
              <a:t>MAC</a:t>
            </a:r>
          </a:p>
          <a:p>
            <a:pPr lvl="1"/>
            <a:r>
              <a:rPr lang="fa-IR" smtClean="0"/>
              <a:t>بدون فاکتور: به طور کامل</a:t>
            </a:r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2"/>
            <a:endParaRPr lang="fa-IR" smtClean="0"/>
          </a:p>
          <a:p>
            <a:pPr lvl="2"/>
            <a:r>
              <a:rPr lang="fa-IR" smtClean="0"/>
              <a:t>برای </a:t>
            </a:r>
            <a:r>
              <a:rPr lang="fa-IR"/>
              <a:t>تعداد تکرارهای خیلی زیاد (میلیونی) </a:t>
            </a:r>
            <a:r>
              <a:rPr lang="fa-IR">
                <a:sym typeface="Wingdings" panose="05000000000000000000" pitchFamily="2" charset="2"/>
              </a:rPr>
              <a:t> کندی ابزار سنتز  عدم موفقیت</a:t>
            </a:r>
          </a:p>
          <a:p>
            <a:pPr lvl="2"/>
            <a:r>
              <a:rPr lang="fa-IR">
                <a:sym typeface="Wingdings" panose="05000000000000000000" pitchFamily="2" charset="2"/>
              </a:rPr>
              <a:t> </a:t>
            </a:r>
            <a:r>
              <a:rPr lang="fa-IR" smtClean="0">
                <a:sym typeface="Wingdings" panose="05000000000000000000" pitchFamily="2" charset="2"/>
              </a:rPr>
              <a:t>یا محدودیت دسترسی موازی به حافظه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39552" y="1538789"/>
            <a:ext cx="3888432" cy="11695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N − 1; i &gt;= 0; i−−</a:t>
            </a:r>
            <a:r>
              <a:rPr lang="nn-NO" sz="1400" b="1">
                <a:solidFill>
                  <a:srgbClr val="0000CC"/>
                </a:solidFill>
                <a:latin typeface="Courier New" panose="02070309020205020404" pitchFamily="49" charset="0"/>
              </a:rPr>
              <a:t>) </a:t>
            </a:r>
            <a:r>
              <a:rPr lang="nn-NO" sz="1400" b="1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nn-NO" sz="1400" b="1">
                <a:solidFill>
                  <a:srgbClr val="FF0000"/>
                </a:solidFill>
                <a:latin typeface="Courier New" panose="02070309020205020404" pitchFamily="49" charset="0"/>
              </a:rPr>
              <a:t>#pragma HLS </a:t>
            </a:r>
            <a:r>
              <a:rPr lang="nn-NO" sz="1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unroll</a:t>
            </a:r>
            <a:endParaRPr lang="nn-NO" sz="1400" b="1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smtClean="0">
                <a:solidFill>
                  <a:srgbClr val="0000CC"/>
                </a:solidFill>
                <a:latin typeface="Courier New" panose="02070309020205020404" pitchFamily="49" charset="0"/>
              </a:rPr>
              <a:t>  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acc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2924944"/>
            <a:ext cx="6768751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400" b="1" smtClean="0">
                <a:solidFill>
                  <a:srgbClr val="0000CC"/>
                </a:solidFill>
                <a:latin typeface="Courier New" panose="02070309020205020404" pitchFamily="49" charset="0"/>
              </a:rPr>
              <a:t>acc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] * c[i] + 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− 1] * c[i − 1] +</a:t>
            </a:r>
          </a:p>
          <a:p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− 2] * c[i − 2] </a:t>
            </a:r>
            <a:r>
              <a:rPr lang="nn-NO" sz="1400" b="1">
                <a:solidFill>
                  <a:srgbClr val="FF0000"/>
                </a:solidFill>
                <a:latin typeface="Courier New" panose="02070309020205020404" pitchFamily="49" charset="0"/>
              </a:rPr>
              <a:t>+ </a:t>
            </a:r>
            <a:r>
              <a:rPr lang="nn-NO" sz="1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...;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US" sz="1400" b="1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fa-IR" sz="1400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80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 کردن حلقه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219200"/>
            <a:ext cx="4174232" cy="1273696"/>
          </a:xfrm>
        </p:spPr>
        <p:txBody>
          <a:bodyPr/>
          <a:lstStyle/>
          <a:p>
            <a:r>
              <a:rPr lang="fa-IR" dirty="0" smtClean="0"/>
              <a:t>باز کردن حلقه </a:t>
            </a:r>
            <a:r>
              <a:rPr lang="en-US" dirty="0" smtClean="0"/>
              <a:t>MAC</a:t>
            </a:r>
          </a:p>
          <a:p>
            <a:pPr lvl="1"/>
            <a:r>
              <a:rPr lang="fa-IR" dirty="0" smtClean="0"/>
              <a:t>با فاکتور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39552" y="1538789"/>
            <a:ext cx="3888432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N − 1; i &gt;= 0; i−−</a:t>
            </a:r>
            <a:r>
              <a:rPr lang="nn-NO" sz="1400" b="1">
                <a:solidFill>
                  <a:srgbClr val="0000CC"/>
                </a:solidFill>
                <a:latin typeface="Courier New" panose="02070309020205020404" pitchFamily="49" charset="0"/>
              </a:rPr>
              <a:t>) </a:t>
            </a:r>
            <a:r>
              <a:rPr lang="nn-NO" sz="1400" b="1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nn-NO" sz="1400" b="1" smtClean="0">
                <a:solidFill>
                  <a:srgbClr val="0000CC"/>
                </a:solidFill>
                <a:latin typeface="Courier New" panose="02070309020205020404" pitchFamily="49" charset="0"/>
              </a:rPr>
              <a:t>  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acc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2924944"/>
            <a:ext cx="6768751" cy="203132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N − 1; i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&gt;= 3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; i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−= 4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)</a:t>
            </a:r>
            <a:r>
              <a:rPr 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{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fa-IR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acc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] * c[i] + 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− 1] * c[i − 1] +</a:t>
            </a:r>
          </a:p>
          <a:p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− 2] * c[i − 2] + 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 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− 3] * c[i − 3]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fa-IR" sz="1400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for (; i &gt;= 0; i−−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)</a:t>
            </a:r>
            <a:r>
              <a:rPr 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{            // for the rest of array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acc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en-US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99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 کردن حلقه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219200"/>
            <a:ext cx="4174232" cy="913656"/>
          </a:xfrm>
        </p:spPr>
        <p:txBody>
          <a:bodyPr/>
          <a:lstStyle/>
          <a:p>
            <a:r>
              <a:rPr lang="fa-IR" dirty="0" smtClean="0"/>
              <a:t>باز کردن حلقه </a:t>
            </a:r>
            <a:r>
              <a:rPr lang="en-US" dirty="0" smtClean="0"/>
              <a:t>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39552" y="1538789"/>
            <a:ext cx="3888432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N − 1; i &gt;= 0; i−−)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acc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43608" y="2132856"/>
            <a:ext cx="7493644" cy="283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fa-IR" kern="0" smtClean="0"/>
              <a:t>با پراگما با فاکتور 4:</a:t>
            </a:r>
            <a:endParaRPr lang="fa-IR" kern="0" dirty="0" smtClean="0"/>
          </a:p>
          <a:p>
            <a:pPr lvl="2"/>
            <a:endParaRPr lang="en-US" kern="0" smtClean="0"/>
          </a:p>
          <a:p>
            <a:pPr lvl="2"/>
            <a:endParaRPr lang="en-US" kern="0"/>
          </a:p>
          <a:p>
            <a:pPr lvl="2"/>
            <a:endParaRPr lang="fa-IR" kern="0" dirty="0" smtClean="0"/>
          </a:p>
          <a:p>
            <a:pPr lvl="1"/>
            <a:r>
              <a:rPr lang="en-US" sz="2400" dirty="0" err="1" smtClean="0"/>
              <a:t>skip_exit_check</a:t>
            </a:r>
            <a:r>
              <a:rPr lang="fa-IR" smtClean="0"/>
              <a:t>: حلقه دومی را اضافه نمی کند</a:t>
            </a:r>
          </a:p>
          <a:p>
            <a:pPr lvl="2"/>
            <a:r>
              <a:rPr lang="fa-IR" smtClean="0"/>
              <a:t>وقتی می دانیم هیچ وقت به این تکرارهای اضافی نیازی ندارد</a:t>
            </a:r>
            <a:endParaRPr lang="fa-IR" kern="0" smtClean="0"/>
          </a:p>
          <a:p>
            <a:pPr lvl="2"/>
            <a:r>
              <a:rPr lang="fa-IR" kern="0" smtClean="0"/>
              <a:t>یا تأثیر مهمی در نتیجه ندارد</a:t>
            </a:r>
          </a:p>
          <a:p>
            <a:pPr lvl="2"/>
            <a:r>
              <a:rPr lang="fa-IR" kern="0" smtClean="0">
                <a:sym typeface="Wingdings" panose="05000000000000000000" pitchFamily="2" charset="2"/>
              </a:rPr>
              <a:t> </a:t>
            </a:r>
            <a:r>
              <a:rPr lang="fa-IR" kern="0" dirty="0" smtClean="0">
                <a:sym typeface="Wingdings" panose="05000000000000000000" pitchFamily="2" charset="2"/>
              </a:rPr>
              <a:t>مجبور نیست حلقه دوم را باز کند  سخت افزار کمتر</a:t>
            </a:r>
            <a:endParaRPr lang="fa-IR" kern="0" dirty="0" smtClean="0"/>
          </a:p>
          <a:p>
            <a:pPr lvl="2"/>
            <a:endParaRPr lang="fa-IR" kern="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17888" y="2559914"/>
            <a:ext cx="5553694" cy="11695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for (i = N − 1; i &gt;= 0; i−−)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pragma HLS unroll 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skip_exit_check factor=4</a:t>
            </a:r>
            <a:endParaRPr lang="nn-NO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+=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9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Latency</a:t>
            </a:r>
            <a:r>
              <a:rPr lang="fa-IR" dirty="0" smtClean="0"/>
              <a:t> بدون خط لوله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836712"/>
            <a:ext cx="6478488" cy="4598640"/>
          </a:xfrm>
        </p:spPr>
        <p:txBody>
          <a:bodyPr/>
          <a:lstStyle/>
          <a:p>
            <a:pPr lvl="1"/>
            <a:r>
              <a:rPr lang="en-US" sz="2400" dirty="0" smtClean="0"/>
              <a:t>Read c[]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2 سیکل (1 دادن آدرس + 1 خواندن داده)</a:t>
            </a:r>
          </a:p>
          <a:p>
            <a:pPr lvl="2"/>
            <a:r>
              <a:rPr lang="en-US" dirty="0" smtClean="0"/>
              <a:t>c</a:t>
            </a:r>
            <a:r>
              <a:rPr lang="fa-IR" dirty="0" smtClean="0"/>
              <a:t> در سیکل دوم آماده است.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dirty="0" err="1" smtClean="0"/>
              <a:t>shift_reg</a:t>
            </a:r>
            <a:r>
              <a:rPr lang="en-US" sz="2400" dirty="0" smtClean="0"/>
              <a:t>[]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2 سیکل (موازی با </a:t>
            </a:r>
            <a:r>
              <a:rPr lang="en-US" sz="2000" dirty="0" smtClean="0"/>
              <a:t>Read c[]</a:t>
            </a:r>
          </a:p>
          <a:p>
            <a:pPr lvl="1"/>
            <a:r>
              <a:rPr lang="fa-IR" dirty="0" smtClean="0"/>
              <a:t>ضرب:</a:t>
            </a:r>
          </a:p>
          <a:p>
            <a:pPr lvl="2"/>
            <a:r>
              <a:rPr lang="fa-IR" dirty="0" smtClean="0"/>
              <a:t>3 سیکل (در سیکل 4 آماده است)</a:t>
            </a:r>
          </a:p>
          <a:p>
            <a:pPr lvl="1"/>
            <a:r>
              <a:rPr lang="fa-IR" dirty="0" smtClean="0"/>
              <a:t>جمع:</a:t>
            </a:r>
          </a:p>
          <a:p>
            <a:pPr lvl="2"/>
            <a:r>
              <a:rPr lang="fa-IR" dirty="0" smtClean="0"/>
              <a:t>ابزار </a:t>
            </a:r>
            <a:r>
              <a:rPr lang="en-US" sz="2000" dirty="0" smtClean="0"/>
              <a:t>chain</a:t>
            </a:r>
            <a:r>
              <a:rPr lang="fa-IR" dirty="0" smtClean="0"/>
              <a:t> می کند (در پایان سیکل 4 آماده است)</a:t>
            </a:r>
            <a:endParaRPr lang="fa-IR" dirty="0"/>
          </a:p>
          <a:p>
            <a:r>
              <a:rPr lang="en-US" sz="2800" dirty="0" smtClean="0"/>
              <a:t>loop latency</a:t>
            </a:r>
            <a:r>
              <a:rPr lang="fa-IR" dirty="0" smtClean="0"/>
              <a:t> (</a:t>
            </a:r>
            <a:r>
              <a:rPr lang="en-US" sz="2800" dirty="0" smtClean="0"/>
              <a:t>N = 11</a:t>
            </a:r>
            <a:r>
              <a:rPr lang="fa-IR" dirty="0" smtClean="0"/>
              <a:t>):</a:t>
            </a:r>
          </a:p>
          <a:p>
            <a:pPr lvl="1"/>
            <a:r>
              <a:rPr lang="fa-IR" dirty="0" smtClean="0"/>
              <a:t>44 سیکل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69557" y="1730043"/>
            <a:ext cx="3888432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N − 1; i &gt;= 0; i−−)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acc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2" y="2910538"/>
            <a:ext cx="4228422" cy="14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Latency</a:t>
            </a:r>
            <a:r>
              <a:rPr lang="fa-IR" dirty="0" smtClean="0"/>
              <a:t> با خط لوله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67544" y="969843"/>
            <a:ext cx="3888432" cy="11695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for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(i = N − 1; i &gt;= 0; i−−)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nn-NO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#pragma HLS pipeline II=2</a:t>
            </a:r>
            <a:endParaRPr lang="nn-NO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acc 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+= 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nn-NO" sz="1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59" y="2046068"/>
            <a:ext cx="5473685" cy="39642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650" y="908720"/>
            <a:ext cx="6478488" cy="4598640"/>
          </a:xfrm>
        </p:spPr>
        <p:txBody>
          <a:bodyPr/>
          <a:lstStyle/>
          <a:p>
            <a:r>
              <a:rPr lang="en-US" sz="2800" dirty="0" smtClean="0"/>
              <a:t>loop latency</a:t>
            </a:r>
            <a:r>
              <a:rPr lang="fa-IR" dirty="0" smtClean="0"/>
              <a:t> (</a:t>
            </a:r>
            <a:r>
              <a:rPr lang="en-US" sz="2800" dirty="0" smtClean="0"/>
              <a:t>N = 11</a:t>
            </a:r>
            <a:r>
              <a:rPr lang="fa-IR" dirty="0" smtClean="0"/>
              <a:t>):</a:t>
            </a:r>
          </a:p>
          <a:p>
            <a:pPr lvl="1"/>
            <a:r>
              <a:rPr lang="fa-IR" dirty="0" smtClean="0"/>
              <a:t>14 سیکل:</a:t>
            </a:r>
          </a:p>
          <a:p>
            <a:pPr lvl="2"/>
            <a:r>
              <a:rPr lang="fa-IR" dirty="0" smtClean="0"/>
              <a:t>آخرین خواندن:</a:t>
            </a:r>
          </a:p>
          <a:p>
            <a:pPr marL="914400" lvl="2" indent="0">
              <a:buNone/>
            </a:pPr>
            <a:r>
              <a:rPr lang="fa-IR" dirty="0" smtClean="0"/>
              <a:t>شروع در سیکل 11</a:t>
            </a:r>
          </a:p>
          <a:p>
            <a:pPr marL="914400" lvl="2" indent="0">
              <a:buNone/>
            </a:pPr>
            <a:r>
              <a:rPr lang="fa-IR" dirty="0" smtClean="0"/>
              <a:t>(+3 سیکل ضرب و جمع)</a:t>
            </a:r>
          </a:p>
          <a:p>
            <a:r>
              <a:rPr lang="en-US" dirty="0" smtClean="0"/>
              <a:t>II = 1</a:t>
            </a:r>
            <a:endParaRPr lang="fa-IR" dirty="0" smtClean="0"/>
          </a:p>
          <a:p>
            <a:pPr lvl="1"/>
            <a:r>
              <a:rPr lang="fa-IR" dirty="0" smtClean="0"/>
              <a:t>پارامتر </a:t>
            </a:r>
            <a:r>
              <a:rPr lang="en-US" sz="2400" dirty="0" smtClean="0"/>
              <a:t>II=2</a:t>
            </a:r>
            <a:r>
              <a:rPr lang="fa-IR" sz="2400" dirty="0" smtClean="0"/>
              <a:t>:</a:t>
            </a:r>
          </a:p>
          <a:p>
            <a:pPr lvl="2"/>
            <a:r>
              <a:rPr lang="fa-IR" dirty="0" smtClean="0"/>
              <a:t>تلاش برای هدف</a:t>
            </a:r>
          </a:p>
        </p:txBody>
      </p:sp>
    </p:spTree>
    <p:extLst>
      <p:ext uri="{BB962C8B-B14F-4D97-AF65-F5344CB8AC3E}">
        <p14:creationId xmlns:p14="http://schemas.microsoft.com/office/powerpoint/2010/main" val="374149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معیارهای طراحی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424937" cy="1737477"/>
          </a:xfrm>
        </p:spPr>
        <p:txBody>
          <a:bodyPr/>
          <a:lstStyle/>
          <a:p>
            <a:r>
              <a:rPr lang="fa-IR" sz="2400" dirty="0" smtClean="0">
                <a:sym typeface="Wingdings" panose="05000000000000000000" pitchFamily="2" charset="2"/>
              </a:rPr>
              <a:t>معیارها:</a:t>
            </a:r>
            <a:endParaRPr lang="fa-IR" sz="2400" dirty="0">
              <a:sym typeface="Wingdings" panose="05000000000000000000" pitchFamily="2" charset="2"/>
            </a:endParaRPr>
          </a:p>
          <a:p>
            <a:pPr lvl="1"/>
            <a:r>
              <a:rPr lang="en-US" sz="2000" smtClean="0">
                <a:sym typeface="Wingdings" panose="05000000000000000000" pitchFamily="2" charset="2"/>
              </a:rPr>
              <a:t>Latency</a:t>
            </a:r>
            <a:r>
              <a:rPr lang="fa-IR" sz="2000" smtClean="0">
                <a:sym typeface="Wingdings" panose="05000000000000000000" pitchFamily="2" charset="2"/>
              </a:rPr>
              <a:t> برای تابع: تعداد سیکل کلاک برای آنکه تابع همه مقادیر خروجی را محاسبه کند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sz="2000" smtClean="0">
                <a:sym typeface="Wingdings" panose="05000000000000000000" pitchFamily="2" charset="2"/>
              </a:rPr>
              <a:t>Initiation Interval</a:t>
            </a:r>
            <a:r>
              <a:rPr lang="fa-IR" sz="2000" smtClean="0">
                <a:sym typeface="Wingdings" panose="05000000000000000000" pitchFamily="2" charset="2"/>
              </a:rPr>
              <a:t> (</a:t>
            </a:r>
            <a:r>
              <a:rPr lang="en-US" sz="2000" smtClean="0">
                <a:sym typeface="Wingdings" panose="05000000000000000000" pitchFamily="2" charset="2"/>
              </a:rPr>
              <a:t>II</a:t>
            </a:r>
            <a:r>
              <a:rPr lang="fa-IR" sz="2000" smtClean="0">
                <a:sym typeface="Wingdings" panose="05000000000000000000" pitchFamily="2" charset="2"/>
              </a:rPr>
              <a:t>) برای تابع: تعداد سیکل های کلاک قبل از آنکه بتواند داده ورودی جدید قبول کند</a:t>
            </a:r>
          </a:p>
          <a:p>
            <a:pPr lvl="1"/>
            <a:r>
              <a:rPr lang="en-US" sz="2000" smtClean="0">
                <a:sym typeface="Wingdings" panose="05000000000000000000" pitchFamily="2" charset="2"/>
              </a:rPr>
              <a:t>Loop Latency</a:t>
            </a:r>
            <a:r>
              <a:rPr lang="fa-IR" sz="2000" smtClean="0">
                <a:sym typeface="Wingdings" panose="05000000000000000000" pitchFamily="2" charset="2"/>
              </a:rPr>
              <a:t>: تعداد کلاک برای اجرای همه تکرارهای حلقه</a:t>
            </a:r>
          </a:p>
          <a:p>
            <a:pPr lvl="1"/>
            <a:r>
              <a:rPr lang="en-US" sz="2000" smtClean="0">
                <a:sym typeface="Wingdings" panose="05000000000000000000" pitchFamily="2" charset="2"/>
              </a:rPr>
              <a:t>Loop Iteration Latency</a:t>
            </a:r>
            <a:r>
              <a:rPr lang="fa-IR" sz="2000" smtClean="0">
                <a:sym typeface="Wingdings" panose="05000000000000000000" pitchFamily="2" charset="2"/>
              </a:rPr>
              <a:t>: تعداد کلاک برای اجرای یک تکرار حلقه</a:t>
            </a:r>
          </a:p>
          <a:p>
            <a:pPr lvl="1"/>
            <a:r>
              <a:rPr lang="en-US" sz="2000" smtClean="0">
                <a:sym typeface="Wingdings" panose="05000000000000000000" pitchFamily="2" charset="2"/>
              </a:rPr>
              <a:t>Loop Initiation Interval</a:t>
            </a:r>
            <a:r>
              <a:rPr lang="fa-IR" sz="2000" smtClean="0">
                <a:sym typeface="Wingdings" panose="05000000000000000000" pitchFamily="2" charset="2"/>
              </a:rPr>
              <a:t>: تعداد کلاک قبل از آنکه تکرار بعدی حلقه بتواند شروع به پردازش داده کند</a:t>
            </a:r>
          </a:p>
          <a:p>
            <a:pPr lvl="1"/>
            <a:r>
              <a:rPr lang="en-US" sz="2000" smtClean="0">
                <a:sym typeface="Wingdings" panose="05000000000000000000" pitchFamily="2" charset="2"/>
              </a:rPr>
              <a:t>Throughput</a:t>
            </a:r>
            <a:r>
              <a:rPr lang="fa-IR" sz="2000" dirty="0" smtClean="0">
                <a:sym typeface="Wingdings" panose="05000000000000000000" pitchFamily="2" charset="2"/>
              </a:rPr>
              <a:t>: نرخ تولید </a:t>
            </a:r>
            <a:r>
              <a:rPr lang="fa-IR" sz="2000" smtClean="0">
                <a:sym typeface="Wingdings" panose="05000000000000000000" pitchFamily="2" charset="2"/>
              </a:rPr>
              <a:t>خروجی از تابع یا حلقه </a:t>
            </a:r>
            <a:r>
              <a:rPr lang="fa-IR" sz="2000" dirty="0" smtClean="0">
                <a:sym typeface="Wingdings" panose="05000000000000000000" pitchFamily="2" charset="2"/>
              </a:rPr>
              <a:t>(مشابه </a:t>
            </a:r>
            <a:r>
              <a:rPr lang="en-US" sz="2000" dirty="0" smtClean="0">
                <a:sym typeface="Wingdings" panose="05000000000000000000" pitchFamily="2" charset="2"/>
              </a:rPr>
              <a:t>II</a:t>
            </a:r>
            <a:r>
              <a:rPr lang="fa-IR" sz="2000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بهینه سازی دقت نوع داده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rtl="0"/>
            <a:r>
              <a:rPr lang="en-US" dirty="0" smtClean="0"/>
              <a:t>Precision of Data Types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950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دقت داده ها در </a:t>
            </a:r>
            <a:r>
              <a:rPr lang="en-US" dirty="0" smtClean="0"/>
              <a:t>C/C++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5234136"/>
          </a:xfrm>
        </p:spPr>
        <p:txBody>
          <a:bodyPr/>
          <a:lstStyle/>
          <a:p>
            <a:r>
              <a:rPr lang="fa-IR" dirty="0" smtClean="0"/>
              <a:t>نوع داده در </a:t>
            </a:r>
            <a:r>
              <a:rPr lang="en-US" dirty="0" smtClean="0"/>
              <a:t>C/C++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اتلاف منابع سخت افزاری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هزینه بالا</a:t>
            </a: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اتلاف توان و انرژی</a:t>
            </a:r>
            <a:endParaRPr lang="fa-IR" dirty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افزایش زمان اجرا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افزایش </a:t>
            </a:r>
            <a:r>
              <a:rPr lang="en-US" sz="2000" dirty="0" smtClean="0">
                <a:sym typeface="Wingdings" panose="05000000000000000000" pitchFamily="2" charset="2"/>
              </a:rPr>
              <a:t>latency</a:t>
            </a:r>
            <a:r>
              <a:rPr lang="fa-IR" dirty="0" smtClean="0">
                <a:sym typeface="Wingdings" panose="05000000000000000000" pitchFamily="2" charset="2"/>
              </a:rPr>
              <a:t>: چندین سیکل</a:t>
            </a:r>
          </a:p>
          <a:p>
            <a:r>
              <a:rPr lang="fa-IR" dirty="0" smtClean="0">
                <a:sym typeface="Wingdings" panose="05000000000000000000" pitchFamily="2" charset="2"/>
              </a:rPr>
              <a:t>راه حل: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دقت های دلخواه: براساس نیاز کاربرد</a:t>
            </a:r>
            <a:endParaRPr lang="fa-I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46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دقت داده ها در </a:t>
            </a:r>
            <a:r>
              <a:rPr lang="en-US" dirty="0" smtClean="0"/>
              <a:t>HLS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نوع داده با دقت دلخواه:</a:t>
            </a:r>
          </a:p>
          <a:p>
            <a:pPr lvl="2"/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ap_int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&lt;14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ap_uint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&lt;14&gt;</a:t>
            </a:r>
            <a:endParaRPr lang="fa-I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ap_fixed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&lt;12,7&gt;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fa-IR" dirty="0"/>
              <a:t>7 بیت صحیح از کل 12 بیت)</a:t>
            </a:r>
            <a:endParaRPr lang="en-US" dirty="0"/>
          </a:p>
          <a:p>
            <a:pPr lvl="2"/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ap_ufixed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&lt;12,7&gt;</a:t>
            </a:r>
            <a:endParaRPr lang="fa-I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a-IR" dirty="0" smtClean="0"/>
              <a:t>توصیه: </a:t>
            </a:r>
          </a:p>
          <a:p>
            <a:pPr lvl="2"/>
            <a:r>
              <a:rPr lang="fa-IR" dirty="0" smtClean="0"/>
              <a:t>از </a:t>
            </a:r>
            <a:r>
              <a:rPr lang="en-US" sz="2000" dirty="0" smtClean="0"/>
              <a:t>float</a:t>
            </a:r>
            <a:r>
              <a:rPr lang="fa-IR" dirty="0"/>
              <a:t> شروع </a:t>
            </a:r>
            <a:r>
              <a:rPr lang="fa-IR" dirty="0" smtClean="0"/>
              <a:t>کنید.</a:t>
            </a:r>
          </a:p>
          <a:p>
            <a:pPr lvl="2"/>
            <a:r>
              <a:rPr lang="fa-IR" dirty="0" smtClean="0"/>
              <a:t>عملکرد را جواب بگیرید.</a:t>
            </a:r>
          </a:p>
          <a:p>
            <a:pPr lvl="2"/>
            <a:r>
              <a:rPr lang="fa-IR" dirty="0" smtClean="0"/>
              <a:t>در </a:t>
            </a:r>
            <a:r>
              <a:rPr lang="fa-IR" smtClean="0"/>
              <a:t>صورت نیاز، </a:t>
            </a:r>
            <a:r>
              <a:rPr lang="fa-IR" dirty="0" smtClean="0"/>
              <a:t>دقت را برمبنای مقدار موردنیاز و سربار آن بهینه کنید.</a:t>
            </a:r>
          </a:p>
          <a:p>
            <a:pPr lvl="2"/>
            <a:endParaRPr lang="fa-I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8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تعیین قید فرکانس کلاک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19200"/>
            <a:ext cx="7702624" cy="2569840"/>
          </a:xfrm>
        </p:spPr>
        <p:txBody>
          <a:bodyPr/>
          <a:lstStyle/>
          <a:p>
            <a:r>
              <a:rPr lang="fa-IR" dirty="0" smtClean="0"/>
              <a:t>تأثیر فرکانس کلاک در کارایی کلی</a:t>
            </a:r>
          </a:p>
          <a:p>
            <a:pPr lvl="1"/>
            <a:r>
              <a:rPr lang="fa-IR" dirty="0" smtClean="0"/>
              <a:t>افزایش قید حداقل فرکانس </a:t>
            </a:r>
            <a:r>
              <a:rPr lang="fa-IR" dirty="0" smtClean="0">
                <a:sym typeface="Wingdings" panose="05000000000000000000" pitchFamily="2" charset="2"/>
              </a:rPr>
              <a:t> زمان اجرای کمتر مدار</a:t>
            </a:r>
          </a:p>
          <a:p>
            <a:pPr lvl="1">
              <a:buFont typeface="+mj-lt"/>
              <a:buAutoNum type="arabicParenR"/>
            </a:pPr>
            <a:r>
              <a:rPr lang="fa-IR" dirty="0" smtClean="0">
                <a:sym typeface="Wingdings" panose="05000000000000000000" pitchFamily="2" charset="2"/>
              </a:rPr>
              <a:t>محاسبه سرعت قابل قبول (با عدم قطعیت: پیش فرض 12/5%)</a:t>
            </a:r>
          </a:p>
          <a:p>
            <a:pPr lvl="1">
              <a:buFont typeface="+mj-lt"/>
              <a:buAutoNum type="arabicParenR"/>
            </a:pPr>
            <a:r>
              <a:rPr lang="fa-IR" dirty="0" smtClean="0">
                <a:sym typeface="Wingdings" panose="05000000000000000000" pitchFamily="2" charset="2"/>
              </a:rPr>
              <a:t>شروع از یک تخمین اولیه + سعی و خطا تا بهترین فرکانس</a:t>
            </a:r>
          </a:p>
          <a:p>
            <a:pPr lvl="2"/>
            <a:r>
              <a:rPr lang="fa-IR" dirty="0" smtClean="0"/>
              <a:t> اما نه همیشه</a:t>
            </a:r>
          </a:p>
          <a:p>
            <a:pPr lvl="2"/>
            <a:endParaRPr lang="fa-IR" dirty="0" smtClean="0"/>
          </a:p>
          <a:p>
            <a:pPr lvl="2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96" y="3356992"/>
            <a:ext cx="3528392" cy="29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تعیین قید فرکانس کلاک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03176"/>
            <a:ext cx="7702624" cy="769640"/>
          </a:xfrm>
        </p:spPr>
        <p:txBody>
          <a:bodyPr/>
          <a:lstStyle/>
          <a:p>
            <a:r>
              <a:rPr lang="fa-IR" sz="2800" dirty="0" smtClean="0"/>
              <a:t>مثال: عملیات </a:t>
            </a:r>
            <a:r>
              <a:rPr lang="en-US" sz="2400" dirty="0" smtClean="0"/>
              <a:t>MAC</a:t>
            </a:r>
            <a:r>
              <a:rPr lang="fa-IR" sz="2400" dirty="0" smtClean="0"/>
              <a:t>: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a += b*c;</a:t>
            </a:r>
            <a:endParaRPr lang="fa-IR" sz="2400" dirty="0" smtClean="0">
              <a:solidFill>
                <a:schemeClr val="tx1"/>
              </a:solidFill>
            </a:endParaRPr>
          </a:p>
          <a:p>
            <a:pPr lvl="1"/>
            <a:r>
              <a:rPr lang="fa-IR" dirty="0" smtClean="0"/>
              <a:t>ضرب: 3 نانو ثانیه</a:t>
            </a:r>
          </a:p>
          <a:p>
            <a:pPr lvl="1"/>
            <a:r>
              <a:rPr lang="fa-IR" dirty="0" smtClean="0"/>
              <a:t>جمع: 2 نانوثانیه</a:t>
            </a:r>
          </a:p>
          <a:p>
            <a:r>
              <a:rPr lang="fa-IR" sz="2800" dirty="0" smtClean="0"/>
              <a:t>قید فرکانس: 5 </a:t>
            </a:r>
            <a:r>
              <a:rPr lang="fa-IR" sz="2800" dirty="0" smtClean="0">
                <a:sym typeface="Wingdings" panose="05000000000000000000" pitchFamily="2" charset="2"/>
              </a:rPr>
              <a:t> 2  1 نانوثانیه</a:t>
            </a:r>
            <a:endParaRPr lang="fa-IR" sz="2800" dirty="0"/>
          </a:p>
          <a:p>
            <a:pPr lvl="2"/>
            <a:endParaRPr lang="fa-IR" dirty="0" smtClean="0"/>
          </a:p>
          <a:p>
            <a:pPr lvl="2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53" y="5373216"/>
            <a:ext cx="5346454" cy="864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4" y="4354358"/>
            <a:ext cx="5544617" cy="868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278212"/>
            <a:ext cx="5778239" cy="10148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3694" y="5815712"/>
            <a:ext cx="4322762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</a:rPr>
              <a:t>عملیات: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</a:rPr>
              <a:t>ns</a:t>
            </a:r>
            <a:r>
              <a:rPr lang="fa-IR" sz="20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</a:rPr>
              <a:t>5 </a:t>
            </a:r>
            <a:r>
              <a:rPr lang="fa-IR" sz="20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 200 میلیون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MACs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/sec</a:t>
            </a:r>
            <a:endParaRPr lang="fa-IR" sz="2000" b="1" dirty="0">
              <a:solidFill>
                <a:schemeClr val="accent1">
                  <a:lumMod val="50000"/>
                </a:schemeClr>
              </a:solidFill>
              <a:cs typeface="B Mitra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6844" y="4894193"/>
            <a:ext cx="432276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</a:rPr>
              <a:t>عملیات: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</a:rPr>
              <a:t>ns</a:t>
            </a:r>
            <a:r>
              <a:rPr lang="fa-IR" sz="20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</a:rPr>
              <a:t>6 </a:t>
            </a:r>
            <a:r>
              <a:rPr lang="fa-IR" sz="20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 167 میلیون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MACs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/sec</a:t>
            </a:r>
            <a:endParaRPr lang="fa-IR" sz="2000" b="1" dirty="0">
              <a:solidFill>
                <a:schemeClr val="accent1">
                  <a:lumMod val="50000"/>
                </a:schemeClr>
              </a:solidFill>
              <a:cs typeface="B Mitra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0774" y="3716034"/>
            <a:ext cx="432276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</a:rPr>
              <a:t>عملیات: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</a:rPr>
              <a:t>ns</a:t>
            </a:r>
            <a:r>
              <a:rPr lang="fa-IR" sz="20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</a:rPr>
              <a:t>5 </a:t>
            </a:r>
            <a:r>
              <a:rPr lang="fa-IR" sz="20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 200 میلیون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MACs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/sec</a:t>
            </a:r>
            <a:endParaRPr lang="fa-IR" sz="2000" b="1" dirty="0">
              <a:solidFill>
                <a:schemeClr val="accent1">
                  <a:lumMod val="50000"/>
                </a:schemeClr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27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تعیین قید فرکانس کلاک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03176"/>
            <a:ext cx="7702624" cy="769640"/>
          </a:xfrm>
        </p:spPr>
        <p:txBody>
          <a:bodyPr/>
          <a:lstStyle/>
          <a:p>
            <a:pPr lvl="1"/>
            <a:r>
              <a:rPr lang="fa-IR" sz="2400" dirty="0" smtClean="0"/>
              <a:t>ابزار اگر ببیند تا کلاک بعدی وقت دارد، </a:t>
            </a:r>
            <a:r>
              <a:rPr lang="en-US" sz="2400" dirty="0" smtClean="0"/>
              <a:t>operator chaining</a:t>
            </a:r>
            <a:r>
              <a:rPr lang="fa-IR" sz="2400" dirty="0" smtClean="0"/>
              <a:t> می کند</a:t>
            </a:r>
            <a:endParaRPr lang="fa-IR" sz="2400" dirty="0"/>
          </a:p>
          <a:p>
            <a:pPr lvl="2"/>
            <a:endParaRPr lang="fa-IR" dirty="0" smtClean="0"/>
          </a:p>
          <a:p>
            <a:pPr lvl="2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06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Code Restructuring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920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Code Hoisting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03176"/>
            <a:ext cx="7702624" cy="769640"/>
          </a:xfrm>
        </p:spPr>
        <p:txBody>
          <a:bodyPr/>
          <a:lstStyle/>
          <a:p>
            <a:pPr lvl="1"/>
            <a:r>
              <a:rPr lang="fa-IR" dirty="0" smtClean="0"/>
              <a:t>حذف ساختارهای شرطی و انتقال به بیرون از حلقه</a:t>
            </a:r>
            <a:endParaRPr lang="fa-IR" sz="3200" dirty="0" smtClean="0"/>
          </a:p>
          <a:p>
            <a:pPr lvl="2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3008" y="1700808"/>
            <a:ext cx="79208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for 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(i = N - 1; i &gt;= 0; i--) {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== 0)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+= x * c[0];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shift_reg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[0] = x;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} else {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shift_reg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shift_reg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- 1];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acc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+=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shift_reg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 * c[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y =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acc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4429567"/>
            <a:ext cx="7702624" cy="76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fa-IR" kern="0" dirty="0" smtClean="0"/>
              <a:t>ابزار برای شرط، سخت افزاری تولید می کند که در هر تکرار حلقه، شرط را چک می کند (اجرای </a:t>
            </a:r>
            <a:r>
              <a:rPr lang="en-US" kern="0" dirty="0" smtClean="0"/>
              <a:t>then</a:t>
            </a:r>
            <a:r>
              <a:rPr lang="fa-IR" kern="0" dirty="0" smtClean="0"/>
              <a:t> یا </a:t>
            </a:r>
            <a:r>
              <a:rPr lang="en-US" kern="0" dirty="0" smtClean="0"/>
              <a:t>else</a:t>
            </a:r>
            <a:r>
              <a:rPr lang="fa-IR" kern="0" dirty="0" smtClean="0"/>
              <a:t>) </a:t>
            </a:r>
          </a:p>
          <a:p>
            <a:pPr lvl="2"/>
            <a:r>
              <a:rPr lang="fa-IR" kern="0" dirty="0" smtClean="0">
                <a:sym typeface="Wingdings" panose="05000000000000000000" pitchFamily="2" charset="2"/>
              </a:rPr>
              <a:t> زمان اجرا کندتر</a:t>
            </a:r>
          </a:p>
          <a:p>
            <a:pPr lvl="1"/>
            <a:r>
              <a:rPr lang="fa-IR" kern="0" dirty="0" smtClean="0">
                <a:sym typeface="Wingdings" panose="05000000000000000000" pitchFamily="2" charset="2"/>
              </a:rPr>
              <a:t>کدنویس: </a:t>
            </a:r>
            <a:r>
              <a:rPr lang="en-US" kern="0" dirty="0" smtClean="0">
                <a:sym typeface="Wingdings" panose="05000000000000000000" pitchFamily="2" charset="2"/>
              </a:rPr>
              <a:t>code hoisting</a:t>
            </a:r>
            <a:endParaRPr lang="fa-IR" kern="0" dirty="0" smtClean="0"/>
          </a:p>
          <a:p>
            <a:pPr lvl="2"/>
            <a:endParaRPr lang="fa-IR" kern="0" dirty="0"/>
          </a:p>
        </p:txBody>
      </p:sp>
    </p:spTree>
    <p:extLst>
      <p:ext uri="{BB962C8B-B14F-4D97-AF65-F5344CB8AC3E}">
        <p14:creationId xmlns:p14="http://schemas.microsoft.com/office/powerpoint/2010/main" val="28479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Code Hoisting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3008" y="980728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for 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(i = N - 1; i &gt;= 0; i--) {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== 0)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+= x * c[0];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shift_reg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[0] = x;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} else {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shift_reg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shift_reg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- 1];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acc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+=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shift_reg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 * c[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*y =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acc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4429567"/>
            <a:ext cx="7702624" cy="76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/>
            <a:endParaRPr lang="fa-IR" kern="0" dirty="0"/>
          </a:p>
        </p:txBody>
      </p:sp>
      <p:sp>
        <p:nvSpPr>
          <p:cNvPr id="8" name="Rectangle 7"/>
          <p:cNvSpPr/>
          <p:nvPr/>
        </p:nvSpPr>
        <p:spPr>
          <a:xfrm>
            <a:off x="323554" y="3725470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n-NO" sz="1600" b="1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for 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(i = N − 1; i &gt; 0; i−−) </a:t>
            </a:r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shift_reg[i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 = </a:t>
            </a:r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shift_reg[i 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− 1];</a:t>
            </a: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acc 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+= </a:t>
            </a:r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acc += x * c[0];</a:t>
            </a:r>
          </a:p>
          <a:p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shift_reg[0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 = x</a:t>
            </a:r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y =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acc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Loop Fission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03176"/>
            <a:ext cx="7702624" cy="769640"/>
          </a:xfrm>
        </p:spPr>
        <p:txBody>
          <a:bodyPr/>
          <a:lstStyle/>
          <a:p>
            <a:pPr lvl="1"/>
            <a:r>
              <a:rPr lang="fa-IR" dirty="0" smtClean="0"/>
              <a:t>تقسیم حلقه برای مواردی که به بهینه سازی متفاوت برای بخش های مختلف حل</a:t>
            </a:r>
            <a:r>
              <a:rPr lang="fa-IR" dirty="0"/>
              <a:t>قه نیاز </a:t>
            </a:r>
            <a:r>
              <a:rPr lang="fa-IR" dirty="0" smtClean="0"/>
              <a:t>داریم.</a:t>
            </a:r>
            <a:endParaRPr lang="fa-IR" dirty="0"/>
          </a:p>
          <a:p>
            <a:pPr lvl="2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45258" y="1928267"/>
            <a:ext cx="5466902" cy="1815882"/>
          </a:xfrm>
          <a:prstGeom prst="rect">
            <a:avLst/>
          </a:prstGeom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for 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(i = N − 1; i &gt; 0; i−−) </a:t>
            </a:r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 = </a:t>
            </a:r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 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− 1];</a:t>
            </a:r>
          </a:p>
          <a:p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acc 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+= </a:t>
            </a:r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shift_reg[0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 = x;</a:t>
            </a:r>
          </a:p>
          <a:p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258" y="3744149"/>
            <a:ext cx="5466902" cy="2554545"/>
          </a:xfrm>
          <a:prstGeom prst="rect">
            <a:avLst/>
          </a:prstGeom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TDL:</a:t>
            </a:r>
          </a:p>
          <a:p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for (i = N − 1; i &gt; 0; i−−) </a:t>
            </a:r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shift_reg[i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 = </a:t>
            </a:r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 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− 1];</a:t>
            </a: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shift_reg[0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 = x;</a:t>
            </a:r>
          </a:p>
          <a:p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acc = 0;</a:t>
            </a:r>
          </a:p>
          <a:p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MAC:</a:t>
            </a:r>
          </a:p>
          <a:p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for (i = N − 1; i &gt;= 0; i−−) </a:t>
            </a:r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acc 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+= </a:t>
            </a:r>
            <a:r>
              <a:rPr lang="nn-NO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shift_reg[i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 * c[i];</a:t>
            </a: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28184" y="4608051"/>
            <a:ext cx="2920058" cy="76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fa-IR" kern="0" dirty="0" smtClean="0"/>
              <a:t>ادغام حلقه ها معمولا کارایی را بالا می برد.</a:t>
            </a:r>
          </a:p>
          <a:p>
            <a:pPr lvl="2"/>
            <a:endParaRPr lang="fa-IR" kern="0" dirty="0"/>
          </a:p>
        </p:txBody>
      </p:sp>
    </p:spTree>
    <p:extLst>
      <p:ext uri="{BB962C8B-B14F-4D97-AF65-F5344CB8AC3E}">
        <p14:creationId xmlns:p14="http://schemas.microsoft.com/office/powerpoint/2010/main" val="11110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معیارهای طراحی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46" y="980728"/>
            <a:ext cx="8162019" cy="1737477"/>
          </a:xfrm>
        </p:spPr>
        <p:txBody>
          <a:bodyPr/>
          <a:lstStyle/>
          <a:p>
            <a:pPr lvl="1"/>
            <a:r>
              <a:rPr lang="fa-IR" sz="2400" smtClean="0">
                <a:sym typeface="Wingdings" panose="05000000000000000000" pitchFamily="2" charset="2"/>
              </a:rPr>
              <a:t>محور افقی: زمان</a:t>
            </a:r>
          </a:p>
          <a:p>
            <a:pPr lvl="1"/>
            <a:r>
              <a:rPr lang="fa-IR" sz="2400" smtClean="0">
                <a:sym typeface="Wingdings" panose="05000000000000000000" pitchFamily="2" charset="2"/>
              </a:rPr>
              <a:t>محور عمودی: واحدهای عملیاتی (</a:t>
            </a:r>
            <a:r>
              <a:rPr lang="en-US" sz="2400" smtClean="0">
                <a:sym typeface="Wingdings" panose="05000000000000000000" pitchFamily="2" charset="2"/>
              </a:rPr>
              <a:t>functional unit</a:t>
            </a:r>
            <a:r>
              <a:rPr lang="fa-IR" sz="240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a-IR" sz="1800" smtClean="0">
                <a:sym typeface="Wingdings" panose="05000000000000000000" pitchFamily="2" charset="2"/>
              </a:rPr>
              <a:t>آبی: فعال</a:t>
            </a:r>
          </a:p>
          <a:p>
            <a:pPr lvl="2"/>
            <a:r>
              <a:rPr lang="fa-IR" sz="1800" smtClean="0">
                <a:sym typeface="Wingdings" panose="05000000000000000000" pitchFamily="2" charset="2"/>
              </a:rPr>
              <a:t>خاکستری: غیرفعال</a:t>
            </a:r>
          </a:p>
          <a:p>
            <a:pPr lvl="1"/>
            <a:endParaRPr lang="fa-IR" sz="2000" smtClean="0">
              <a:sym typeface="Wingdings" panose="05000000000000000000" pitchFamily="2" charset="2"/>
            </a:endParaRPr>
          </a:p>
          <a:p>
            <a:endParaRPr lang="fa-IR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87" y="2578851"/>
            <a:ext cx="2588996" cy="35047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24" y="2545260"/>
            <a:ext cx="4826756" cy="354226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157164" y="6073806"/>
            <a:ext cx="4057563" cy="37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lvl="2" indent="0" algn="l" rtl="0">
              <a:buNone/>
            </a:pPr>
            <a:r>
              <a:rPr lang="en-US" sz="1600" kern="0" dirty="0" smtClean="0">
                <a:solidFill>
                  <a:srgbClr val="0000CC"/>
                </a:solidFill>
                <a:sym typeface="Wingdings" panose="05000000000000000000" pitchFamily="2" charset="2"/>
              </a:rPr>
              <a:t>Sequential loop execution</a:t>
            </a:r>
            <a:endParaRPr lang="fa-IR" sz="1600" kern="0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86446" y="6093296"/>
            <a:ext cx="3393138" cy="43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lvl="2" indent="0" algn="l" rtl="0">
              <a:buNone/>
            </a:pPr>
            <a:r>
              <a:rPr lang="en-US" sz="1600" kern="0" dirty="0" smtClean="0">
                <a:solidFill>
                  <a:srgbClr val="0000CC"/>
                </a:solidFill>
                <a:sym typeface="Wingdings" panose="05000000000000000000" pitchFamily="2" charset="2"/>
              </a:rPr>
              <a:t>Pipelined loop execution</a:t>
            </a:r>
            <a:endParaRPr lang="fa-IR" sz="1600" kern="0" dirty="0" smtClean="0">
              <a:solidFill>
                <a:srgbClr val="0000CC"/>
              </a:solidFill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484" y="3622676"/>
            <a:ext cx="12809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Input </a:t>
            </a:r>
            <a:r>
              <a:rPr lang="en-US" sz="1400" dirty="0" err="1" smtClean="0">
                <a:solidFill>
                  <a:srgbClr val="FF0000"/>
                </a:solidFill>
                <a:latin typeface="+mn-lt"/>
              </a:rPr>
              <a:t>op’ns</a:t>
            </a:r>
            <a:endParaRPr lang="fa-IR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4621680"/>
            <a:ext cx="12809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Output </a:t>
            </a:r>
            <a:r>
              <a:rPr lang="en-US" sz="1400" dirty="0" err="1" smtClean="0">
                <a:solidFill>
                  <a:srgbClr val="FF0000"/>
                </a:solidFill>
                <a:latin typeface="+mn-lt"/>
              </a:rPr>
              <a:t>op’ns</a:t>
            </a:r>
            <a:endParaRPr lang="fa-IR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973" y="4036684"/>
            <a:ext cx="136947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Active/Inactive  </a:t>
            </a:r>
            <a:r>
              <a:rPr lang="en-US" sz="1400" dirty="0" err="1" smtClean="0">
                <a:solidFill>
                  <a:srgbClr val="FF0000"/>
                </a:solidFill>
                <a:latin typeface="+mn-lt"/>
              </a:rPr>
              <a:t>op’ns</a:t>
            </a:r>
            <a:endParaRPr lang="fa-IR" sz="1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353" y="3161623"/>
            <a:ext cx="496333" cy="768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753" y="3164226"/>
            <a:ext cx="496333" cy="7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تعیین منابع سخت افزاری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625624"/>
          </a:xfrm>
        </p:spPr>
        <p:txBody>
          <a:bodyPr/>
          <a:lstStyle/>
          <a:p>
            <a:r>
              <a:rPr lang="fa-IR" dirty="0" smtClean="0"/>
              <a:t>تعیین نوع هسته سخت افزاری: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45258" y="1928267"/>
            <a:ext cx="7698630" cy="584775"/>
          </a:xfrm>
          <a:prstGeom prst="rect">
            <a:avLst/>
          </a:prstGeom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shift_reg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[N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#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pragma HLS </a:t>
            </a:r>
            <a:r>
              <a:rPr lang="nn-NO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resource</a:t>
            </a:r>
            <a:r>
              <a:rPr lang="nn-NO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variable=shift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_</a:t>
            </a:r>
            <a:r>
              <a:rPr lang="nn-NO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reg core=RAM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_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1P</a:t>
            </a:r>
            <a:endParaRPr lang="nn-NO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8032" y="2515344"/>
            <a:ext cx="7772400" cy="112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fa-IR" kern="0" dirty="0" smtClean="0"/>
              <a:t>تعیین نوع هسته سخت افزاری:</a:t>
            </a:r>
          </a:p>
          <a:p>
            <a:pPr lvl="2"/>
            <a:r>
              <a:rPr lang="fa-IR" kern="0" dirty="0" smtClean="0"/>
              <a:t>لیست کامل: </a:t>
            </a:r>
            <a:r>
              <a:rPr lang="en-US" sz="2000" kern="0" dirty="0" err="1" smtClean="0"/>
              <a:t>UG902</a:t>
            </a:r>
            <a:endParaRPr lang="fa-IR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429000"/>
            <a:ext cx="3816424" cy="30008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RAM_1P</a:t>
            </a:r>
            <a:r>
              <a:rPr lang="en-US" dirty="0" smtClean="0"/>
              <a:t>: Single-port RAM</a:t>
            </a:r>
          </a:p>
          <a:p>
            <a:r>
              <a:rPr lang="en-US" dirty="0" err="1" smtClean="0"/>
              <a:t>RAM_2P</a:t>
            </a:r>
            <a:r>
              <a:rPr lang="en-US" dirty="0" smtClean="0"/>
              <a:t>: Dual-port-RAM</a:t>
            </a:r>
          </a:p>
          <a:p>
            <a:r>
              <a:rPr lang="en-US" dirty="0" err="1" smtClean="0"/>
              <a:t>RAM_2P_BRAM</a:t>
            </a:r>
            <a:endParaRPr lang="en-US" dirty="0" smtClean="0"/>
          </a:p>
          <a:p>
            <a:r>
              <a:rPr lang="en-US" dirty="0" err="1" smtClean="0"/>
              <a:t>RAM_2P_LUTRAM</a:t>
            </a:r>
            <a:endParaRPr lang="en-US" dirty="0" smtClean="0"/>
          </a:p>
          <a:p>
            <a:r>
              <a:rPr lang="en-US" dirty="0" err="1" smtClean="0"/>
              <a:t>FIFO_SRL</a:t>
            </a:r>
            <a:endParaRPr lang="en-US" dirty="0" smtClean="0"/>
          </a:p>
          <a:p>
            <a:r>
              <a:rPr lang="en-US" dirty="0"/>
              <a:t>FIFO_ </a:t>
            </a:r>
            <a:r>
              <a:rPr lang="en-US" dirty="0" smtClean="0"/>
              <a:t>BRAM</a:t>
            </a:r>
          </a:p>
          <a:p>
            <a:r>
              <a:rPr lang="en-US" dirty="0" err="1" smtClean="0"/>
              <a:t>FIFO_LUTRAM</a:t>
            </a:r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11887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تعیین منابع سخت افزاری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625624"/>
          </a:xfrm>
        </p:spPr>
        <p:txBody>
          <a:bodyPr/>
          <a:lstStyle/>
          <a:p>
            <a:r>
              <a:rPr lang="fa-IR" dirty="0" smtClean="0"/>
              <a:t>تعیین نوع هسته سخت افزاری:</a:t>
            </a:r>
          </a:p>
          <a:p>
            <a:pPr lvl="1"/>
            <a:r>
              <a:rPr lang="fa-IR" dirty="0" smtClean="0"/>
              <a:t>پیاده سازی با ضرب کننده </a:t>
            </a:r>
            <a:r>
              <a:rPr lang="en-US" sz="2400" smtClean="0"/>
              <a:t>2-stage multiplier</a:t>
            </a:r>
            <a:endParaRPr lang="fa-IR" sz="2400" smtClean="0"/>
          </a:p>
          <a:p>
            <a:pPr lvl="1"/>
            <a:r>
              <a:rPr lang="fa-IR" sz="2400" smtClean="0"/>
              <a:t>جمع و تفریق به طور پیش فرض با </a:t>
            </a:r>
            <a:r>
              <a:rPr lang="en-US" sz="2400" smtClean="0"/>
              <a:t>LUT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45258" y="2924944"/>
            <a:ext cx="5538910" cy="830997"/>
          </a:xfrm>
          <a:prstGeom prst="rect">
            <a:avLst/>
          </a:prstGeom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#pragma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HLS resource 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variable=c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latency=2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c = a*b;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673168"/>
            <a:ext cx="7632328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/>
              <a:t>cores:</a:t>
            </a:r>
          </a:p>
          <a:p>
            <a:pPr algn="r" rtl="1"/>
            <a:r>
              <a:rPr lang="en-US" smtClean="0"/>
              <a:t>DSP48</a:t>
            </a:r>
            <a:r>
              <a:rPr lang="fa-IR" smtClean="0"/>
              <a:t>: ضرب را با </a:t>
            </a:r>
            <a:r>
              <a:rPr lang="en-US" smtClean="0"/>
              <a:t>DSP48</a:t>
            </a:r>
            <a:r>
              <a:rPr lang="fa-IR" smtClean="0"/>
              <a:t> انجام دهد</a:t>
            </a:r>
            <a:endParaRPr lang="en-US" dirty="0" smtClean="0"/>
          </a:p>
          <a:p>
            <a:pPr algn="r" rtl="1"/>
            <a:r>
              <a:rPr lang="en-US" smtClean="0"/>
              <a:t>AddSub_DSP</a:t>
            </a:r>
            <a:r>
              <a:rPr lang="fa-IR" smtClean="0"/>
              <a:t>: جمع و تفریق را با </a:t>
            </a:r>
            <a:r>
              <a:rPr lang="en-US" smtClean="0"/>
              <a:t>DSP48</a:t>
            </a:r>
            <a:r>
              <a:rPr lang="fa-IR" smtClean="0"/>
              <a:t> انجام دهد</a:t>
            </a:r>
            <a:endParaRPr lang="en-US" dirty="0" smtClean="0"/>
          </a:p>
          <a:p>
            <a:pPr algn="r" rtl="1"/>
            <a:r>
              <a:rPr lang="en-US" smtClean="0"/>
              <a:t>Mul_LUT</a:t>
            </a:r>
            <a:r>
              <a:rPr lang="fa-IR" smtClean="0"/>
              <a:t>: ضرب را با </a:t>
            </a:r>
            <a:r>
              <a:rPr lang="en-US" smtClean="0"/>
              <a:t>LUT</a:t>
            </a:r>
            <a:r>
              <a:rPr lang="fa-IR" smtClean="0"/>
              <a:t> انجام دهد</a:t>
            </a:r>
            <a:endParaRPr lang="en-US" dirty="0" smtClean="0"/>
          </a:p>
          <a:p>
            <a:pPr algn="r" rtl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9552" y="3818806"/>
            <a:ext cx="6192688" cy="830997"/>
          </a:xfrm>
          <a:prstGeom prst="rect">
            <a:avLst/>
          </a:prstGeom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#pragma HLS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resource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variable=c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core=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DSP48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c = a*b;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بهینه­سازی در سنتز سطح بالا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114595"/>
            <a:ext cx="6046440" cy="1810349"/>
          </a:xfrm>
        </p:spPr>
        <p:txBody>
          <a:bodyPr/>
          <a:lstStyle/>
          <a:p>
            <a:r>
              <a:rPr lang="fa-IR" dirty="0">
                <a:sym typeface="Wingdings" panose="05000000000000000000" pitchFamily="2" charset="2"/>
              </a:rPr>
              <a:t>بهینه سازی حلقه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ادغام حلقه های پشت سر هم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مسطح کردن حلقه های تودرتو</a:t>
            </a:r>
          </a:p>
          <a:p>
            <a:pPr lvl="2"/>
            <a:endParaRPr lang="fa-IR" dirty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بهینه­سازی در سنتز سطح بالا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836712"/>
            <a:ext cx="8618413" cy="5328592"/>
          </a:xfrm>
        </p:spPr>
        <p:txBody>
          <a:bodyPr/>
          <a:lstStyle/>
          <a:p>
            <a:r>
              <a:rPr lang="fa-IR" dirty="0">
                <a:sym typeface="Wingdings" panose="05000000000000000000" pitchFamily="2" charset="2"/>
              </a:rPr>
              <a:t>بهینه سازی </a:t>
            </a:r>
            <a:r>
              <a:rPr lang="fa-IR" dirty="0" smtClean="0">
                <a:sym typeface="Wingdings" panose="05000000000000000000" pitchFamily="2" charset="2"/>
              </a:rPr>
              <a:t>توابع: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Inline</a:t>
            </a:r>
            <a:r>
              <a:rPr lang="fa-IR" dirty="0" smtClean="0">
                <a:sym typeface="Wingdings" panose="05000000000000000000" pitchFamily="2" charset="2"/>
              </a:rPr>
              <a:t> کردن تابع: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سطح </a:t>
            </a:r>
            <a:r>
              <a:rPr lang="fa-IR" dirty="0" smtClean="0">
                <a:sym typeface="Wingdings" panose="05000000000000000000" pitchFamily="2" charset="2"/>
              </a:rPr>
              <a:t>سلسله مراتبی برای آن از </a:t>
            </a:r>
            <a:r>
              <a:rPr lang="fa-IR" dirty="0">
                <a:sym typeface="Wingdings" panose="05000000000000000000" pitchFamily="2" charset="2"/>
              </a:rPr>
              <a:t>بین </a:t>
            </a:r>
            <a:r>
              <a:rPr lang="fa-IR" dirty="0" smtClean="0">
                <a:sym typeface="Wingdings" panose="05000000000000000000" pitchFamily="2" charset="2"/>
              </a:rPr>
              <a:t>می رود. 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اجزای </a:t>
            </a:r>
            <a:r>
              <a:rPr lang="fa-IR" dirty="0">
                <a:sym typeface="Wingdings" panose="05000000000000000000" pitchFamily="2" charset="2"/>
              </a:rPr>
              <a:t>آن در کنار سایر اجزای بلوک دربرگیرندة آن </a:t>
            </a:r>
            <a:r>
              <a:rPr lang="fa-IR" dirty="0" smtClean="0">
                <a:sym typeface="Wingdings" panose="05000000000000000000" pitchFamily="2" charset="2"/>
              </a:rPr>
              <a:t>می توانند به اشتراک </a:t>
            </a:r>
            <a:r>
              <a:rPr lang="fa-IR" dirty="0">
                <a:sym typeface="Wingdings" panose="05000000000000000000" pitchFamily="2" charset="2"/>
              </a:rPr>
              <a:t>گذاشته </a:t>
            </a:r>
            <a:r>
              <a:rPr lang="fa-IR" dirty="0" smtClean="0">
                <a:sym typeface="Wingdings" panose="05000000000000000000" pitchFamily="2" charset="2"/>
              </a:rPr>
              <a:t>شوند.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بزرگ شدن کدی که باید سنتز شود  کند شدن سنتز (حتی عدم موفقیت) یا حتی نتایج بدتر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ابزار برای توابع کوچک به طور خودکار </a:t>
            </a:r>
            <a:r>
              <a:rPr lang="en-US" sz="2000" dirty="0" smtClean="0">
                <a:sym typeface="Wingdings" panose="05000000000000000000" pitchFamily="2" charset="2"/>
              </a:rPr>
              <a:t>inline</a:t>
            </a:r>
            <a:r>
              <a:rPr lang="fa-IR" sz="2000" dirty="0" smtClean="0">
                <a:sym typeface="Wingdings" panose="05000000000000000000" pitchFamily="2" charset="2"/>
              </a:rPr>
              <a:t> </a:t>
            </a:r>
            <a:r>
              <a:rPr lang="fa-IR" dirty="0" smtClean="0">
                <a:sym typeface="Wingdings" panose="05000000000000000000" pitchFamily="2" charset="2"/>
              </a:rPr>
              <a:t>می کند.</a:t>
            </a:r>
          </a:p>
          <a:p>
            <a:pPr lvl="1"/>
            <a:r>
              <a:rPr lang="fa-IR" dirty="0">
                <a:sym typeface="Wingdings" panose="05000000000000000000" pitchFamily="2" charset="2"/>
              </a:rPr>
              <a:t>ادغام </a:t>
            </a:r>
            <a:r>
              <a:rPr lang="fa-IR" dirty="0" smtClean="0">
                <a:sym typeface="Wingdings" panose="05000000000000000000" pitchFamily="2" charset="2"/>
              </a:rPr>
              <a:t>آرایه های </a:t>
            </a:r>
            <a:r>
              <a:rPr lang="fa-IR" dirty="0">
                <a:sym typeface="Wingdings" panose="05000000000000000000" pitchFamily="2" charset="2"/>
              </a:rPr>
              <a:t>کوچک در یک آرایة </a:t>
            </a:r>
            <a:r>
              <a:rPr lang="fa-IR" dirty="0" smtClean="0">
                <a:sym typeface="Wingdings" panose="05000000000000000000" pitchFamily="2" charset="2"/>
              </a:rPr>
              <a:t>بزرگ تر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استفاده از یک حافظة بلوکی برای همه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بی استفاده نماندن بخش هایی </a:t>
            </a:r>
            <a:r>
              <a:rPr lang="fa-IR" dirty="0">
                <a:sym typeface="Wingdings" panose="05000000000000000000" pitchFamily="2" charset="2"/>
              </a:rPr>
              <a:t>از </a:t>
            </a:r>
            <a:r>
              <a:rPr lang="fa-IR" dirty="0" smtClean="0">
                <a:sym typeface="Wingdings" panose="05000000000000000000" pitchFamily="2" charset="2"/>
              </a:rPr>
              <a:t>بلوک های متعدد</a:t>
            </a:r>
            <a:endParaRPr lang="fa-IR" dirty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توصیف با </a:t>
            </a:r>
            <a:r>
              <a:rPr lang="en-US" sz="3200" dirty="0" err="1" smtClean="0"/>
              <a:t>OpenCL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836712"/>
            <a:ext cx="8618413" cy="1450309"/>
          </a:xfrm>
        </p:spPr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OpenCL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برای برنامه نویسی با </a:t>
            </a:r>
            <a:r>
              <a:rPr lang="en-US" dirty="0" smtClean="0">
                <a:sym typeface="Wingdings" panose="05000000000000000000" pitchFamily="2" charset="2"/>
              </a:rPr>
              <a:t>GPU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برای برنامه نویسی موازی</a:t>
            </a:r>
          </a:p>
          <a:p>
            <a:pPr lvl="1"/>
            <a:r>
              <a:rPr lang="fa-IR" smtClean="0">
                <a:sym typeface="Wingdings" panose="05000000000000000000" pitchFamily="2" charset="2"/>
              </a:rPr>
              <a:t>زبان </a:t>
            </a:r>
            <a:r>
              <a:rPr lang="fa-IR" dirty="0" smtClean="0">
                <a:sym typeface="Wingdings" panose="05000000000000000000" pitchFamily="2" charset="2"/>
              </a:rPr>
              <a:t>استاندارد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یکسان در همة ابزارهای پشتیبانی کننده</a:t>
            </a:r>
          </a:p>
          <a:p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لزوم شناخت کافی از الگوریتم برنامه کاربردی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کدام بخش ها </a:t>
            </a:r>
            <a:r>
              <a:rPr lang="fa-IR" dirty="0" smtClean="0">
                <a:sym typeface="Wingdings" panose="05000000000000000000" pitchFamily="2" charset="2"/>
              </a:rPr>
              <a:t>می توانند موازی شوند و کدام بخش ها باید متوالی اجرا شوند</a:t>
            </a:r>
          </a:p>
          <a:p>
            <a:pPr lvl="1"/>
            <a:r>
              <a:rPr lang="fa-IR" dirty="0">
                <a:sym typeface="Wingdings" panose="05000000000000000000" pitchFamily="2" charset="2"/>
              </a:rPr>
              <a:t>لزوم شناخت کافی از </a:t>
            </a:r>
            <a:r>
              <a:rPr lang="fa-IR" dirty="0" smtClean="0">
                <a:sym typeface="Wingdings" panose="05000000000000000000" pitchFamily="2" charset="2"/>
              </a:rPr>
              <a:t>معماری سخت افزار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نحوة تعامل عناصر پردازشی با یکدیگر و با حافطه</a:t>
            </a: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3846" y="764704"/>
            <a:ext cx="6470402" cy="1826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__kernel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vectadd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(__global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*A, __global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*B, __global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*C)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index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get_global_id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(0);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C[index] = A[index] * B[index];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ar-SA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توصیف با </a:t>
            </a:r>
            <a:r>
              <a:rPr lang="en-US" sz="3200" dirty="0" smtClean="0"/>
              <a:t>Simulink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836712"/>
            <a:ext cx="8618413" cy="1450309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Simulink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ابزار قدرتمند و رایج برای طراحی سیستم های پردازش سیگنال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کنار هم قرار دادن بلوک ها و رسم بلوک دیاگرام</a:t>
            </a: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76358"/>
            <a:ext cx="8208912" cy="3660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232" y="5114294"/>
            <a:ext cx="2754633" cy="12211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5148064" y="4534594"/>
            <a:ext cx="648072" cy="8386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964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توصیف با </a:t>
            </a:r>
            <a:r>
              <a:rPr lang="en-US" sz="3200" dirty="0" smtClean="0"/>
              <a:t>Simulink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8" y="836712"/>
            <a:ext cx="8338319" cy="3024336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دو روش:</a:t>
            </a:r>
          </a:p>
          <a:p>
            <a:pPr lvl="1">
              <a:buFont typeface="+mj-lt"/>
              <a:buAutoNum type="arabicParenR"/>
            </a:pPr>
            <a:r>
              <a:rPr lang="fa-IR" dirty="0" smtClean="0">
                <a:sym typeface="Wingdings" panose="05000000000000000000" pitchFamily="2" charset="2"/>
              </a:rPr>
              <a:t>طراحی </a:t>
            </a:r>
            <a:r>
              <a:rPr lang="fa-IR" dirty="0">
                <a:sym typeface="Wingdings" panose="05000000000000000000" pitchFamily="2" charset="2"/>
              </a:rPr>
              <a:t>در محیط </a:t>
            </a:r>
            <a:r>
              <a:rPr lang="fa-IR" dirty="0" smtClean="0">
                <a:sym typeface="Wingdings" panose="05000000000000000000" pitchFamily="2" charset="2"/>
              </a:rPr>
              <a:t>سیمولینک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توصیف سیستم و درستی سنجی در سیمولینک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سنتز و جایابی و مسیریابی و تحلیل با استفاده از امکاناتی که شرکت </a:t>
            </a:r>
            <a:r>
              <a:rPr lang="en-US" dirty="0" smtClean="0">
                <a:sym typeface="Wingdings" panose="05000000000000000000" pitchFamily="2" charset="2"/>
              </a:rPr>
              <a:t>Xilinx</a:t>
            </a:r>
            <a:r>
              <a:rPr lang="fa-IR" dirty="0" smtClean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Intel</a:t>
            </a:r>
            <a:r>
              <a:rPr lang="fa-IR" dirty="0" smtClean="0">
                <a:sym typeface="Wingdings" panose="05000000000000000000" pitchFamily="2" charset="2"/>
              </a:rPr>
              <a:t> در اختیار شرکت </a:t>
            </a:r>
            <a:r>
              <a:rPr lang="en-US" dirty="0" err="1" smtClean="0">
                <a:sym typeface="Wingdings" panose="05000000000000000000" pitchFamily="2" charset="2"/>
              </a:rPr>
              <a:t>MathWorks</a:t>
            </a:r>
            <a:r>
              <a:rPr lang="fa-IR" dirty="0" smtClean="0">
                <a:sym typeface="Wingdings" panose="05000000000000000000" pitchFamily="2" charset="2"/>
              </a:rPr>
              <a:t> گذاشته  ابزار </a:t>
            </a:r>
            <a:r>
              <a:rPr lang="en-US" dirty="0" smtClean="0">
                <a:sym typeface="Wingdings" panose="05000000000000000000" pitchFamily="2" charset="2"/>
              </a:rPr>
              <a:t>HDL Coder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طراح می تواند بلوک هایی که در ویوادو طراحی شده در این محیط </a:t>
            </a:r>
            <a:r>
              <a:rPr lang="en-US" dirty="0" smtClean="0">
                <a:sym typeface="Wingdings" panose="05000000000000000000" pitchFamily="2" charset="2"/>
              </a:rPr>
              <a:t>import</a:t>
            </a:r>
            <a:r>
              <a:rPr lang="fa-IR" dirty="0" smtClean="0">
                <a:sym typeface="Wingdings" panose="05000000000000000000" pitchFamily="2" charset="2"/>
              </a:rPr>
              <a:t> کند.</a:t>
            </a:r>
          </a:p>
          <a:p>
            <a:pPr lvl="1">
              <a:buFont typeface="+mj-lt"/>
              <a:buAutoNum type="arabicParenR"/>
            </a:pPr>
            <a:r>
              <a:rPr lang="fa-IR" dirty="0" smtClean="0">
                <a:sym typeface="Wingdings" panose="05000000000000000000" pitchFamily="2" charset="2"/>
              </a:rPr>
              <a:t>طراحی در محیط ویوادو</a:t>
            </a:r>
          </a:p>
          <a:p>
            <a:pPr lvl="2">
              <a:buFontTx/>
              <a:buChar char="-"/>
            </a:pPr>
            <a:r>
              <a:rPr lang="fa-IR" dirty="0" smtClean="0">
                <a:sym typeface="Wingdings" panose="05000000000000000000" pitchFamily="2" charset="2"/>
              </a:rPr>
              <a:t>کلیه مراحل از توصیف تا </a:t>
            </a:r>
            <a:r>
              <a:rPr lang="en-US" dirty="0" smtClean="0">
                <a:sym typeface="Wingdings" panose="05000000000000000000" pitchFamily="2" charset="2"/>
              </a:rPr>
              <a:t>bitstream</a:t>
            </a:r>
          </a:p>
          <a:p>
            <a:pPr lvl="2">
              <a:buFontTx/>
              <a:buChar char="-"/>
            </a:pPr>
            <a:endParaRPr lang="fa-IR" dirty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توصیف با </a:t>
            </a:r>
            <a:r>
              <a:rPr lang="en-US" sz="3200" dirty="0" smtClean="0"/>
              <a:t>Simulink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8" y="836712"/>
            <a:ext cx="8338319" cy="3024336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مراحل طراحی:</a:t>
            </a:r>
          </a:p>
          <a:p>
            <a:pPr lvl="1">
              <a:buFont typeface="+mj-lt"/>
              <a:buAutoNum type="arabicParenR"/>
            </a:pPr>
            <a:r>
              <a:rPr lang="fa-IR" dirty="0" smtClean="0">
                <a:sym typeface="Wingdings" panose="05000000000000000000" pitchFamily="2" charset="2"/>
              </a:rPr>
              <a:t>مرور </a:t>
            </a:r>
            <a:r>
              <a:rPr lang="fa-IR" dirty="0"/>
              <a:t>کتابخانة بلوک­های سیمولینک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FIR Filter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FFT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CORDIC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Sine Wave Generator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RAM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Serializer</a:t>
            </a:r>
            <a:r>
              <a:rPr lang="en-US" sz="2000" dirty="0" smtClean="0"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sym typeface="Wingdings" panose="05000000000000000000" pitchFamily="2" charset="2"/>
              </a:rPr>
              <a:t>Deserializer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2"/>
            <a:r>
              <a:rPr lang="fa-IR" dirty="0"/>
              <a:t>بلوک­های محاسباتی اعداد حقیقی با ممیز شناور (جمع، تفریق، ضرب و تقسیم</a:t>
            </a:r>
            <a:r>
              <a:rPr lang="fa-IR" dirty="0" smtClean="0"/>
              <a:t>)</a:t>
            </a:r>
            <a:r>
              <a:rPr lang="fa-IR" dirty="0"/>
              <a:t> </a:t>
            </a:r>
            <a:endParaRPr lang="fa-IR" dirty="0" smtClean="0"/>
          </a:p>
          <a:p>
            <a:pPr lvl="2"/>
            <a:r>
              <a:rPr lang="fa-IR" dirty="0" smtClean="0"/>
              <a:t>بلوک­های </a:t>
            </a:r>
            <a:r>
              <a:rPr lang="fa-IR" dirty="0"/>
              <a:t>محاسباتی اعداد </a:t>
            </a:r>
            <a:r>
              <a:rPr lang="fa-IR" dirty="0" smtClean="0"/>
              <a:t>موهومی</a:t>
            </a:r>
            <a:endParaRPr lang="fa-IR" dirty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بلوک اسیلوسکوپ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بلوک </a:t>
            </a:r>
            <a:r>
              <a:rPr lang="en-US" sz="2000" dirty="0" smtClean="0">
                <a:sym typeface="Wingdings" panose="05000000000000000000" pitchFamily="2" charset="2"/>
              </a:rPr>
              <a:t>Spectrum Analyzer</a:t>
            </a:r>
            <a:endParaRPr lang="fa-IR" dirty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طراحی با </a:t>
            </a:r>
            <a:r>
              <a:rPr lang="en-US" sz="3200" dirty="0" smtClean="0"/>
              <a:t>Simulink</a:t>
            </a:r>
            <a:r>
              <a:rPr lang="fa-IR" sz="3200" dirty="0" smtClean="0"/>
              <a:t> در ویوادو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8" y="1052736"/>
            <a:ext cx="8338319" cy="3024336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مراحل طراحی:</a:t>
            </a:r>
          </a:p>
          <a:p>
            <a:pPr lvl="1">
              <a:buFont typeface="+mj-lt"/>
              <a:buAutoNum type="arabicParenR" startAt="2"/>
            </a:pPr>
            <a:r>
              <a:rPr lang="fa-IR" dirty="0"/>
              <a:t>تنظیم مشخصه­های </a:t>
            </a:r>
            <a:r>
              <a:rPr lang="fa-IR" dirty="0" smtClean="0"/>
              <a:t>بلوک­ها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fa-IR" smtClean="0"/>
              <a:t>مثال: محدودة </a:t>
            </a:r>
            <a:r>
              <a:rPr lang="fa-IR" dirty="0"/>
              <a:t>فرکانسی عبور و </a:t>
            </a:r>
            <a:r>
              <a:rPr lang="fa-IR" dirty="0" smtClean="0"/>
              <a:t>توقف فیلتر</a:t>
            </a:r>
            <a:endParaRPr lang="en-US" dirty="0" smtClean="0"/>
          </a:p>
          <a:p>
            <a:pPr lvl="1">
              <a:buFont typeface="+mj-lt"/>
              <a:buAutoNum type="arabicParenR" startAt="3"/>
            </a:pPr>
            <a:r>
              <a:rPr lang="fa-IR" dirty="0"/>
              <a:t>تعیین تراشة </a:t>
            </a:r>
            <a:r>
              <a:rPr lang="en-US" dirty="0"/>
              <a:t>FPGA</a:t>
            </a:r>
            <a:r>
              <a:rPr lang="fa-IR" dirty="0"/>
              <a:t> و انتساب پایه­های ورودی/خروجی آن</a:t>
            </a:r>
            <a:endParaRPr lang="en-US" dirty="0"/>
          </a:p>
          <a:p>
            <a:pPr marL="1028700" lvl="1" indent="-571500">
              <a:buFont typeface="+mj-lt"/>
              <a:buAutoNum type="arabicParenR" startAt="4"/>
            </a:pPr>
            <a:r>
              <a:rPr lang="fa-IR" dirty="0"/>
              <a:t>تعیین فرکانس کلاک و نرخ </a:t>
            </a:r>
            <a:r>
              <a:rPr lang="fa-IR" dirty="0" smtClean="0"/>
              <a:t>نمونه برداری</a:t>
            </a:r>
            <a:r>
              <a:rPr lang="fa-IR" dirty="0"/>
              <a:t>:</a:t>
            </a:r>
            <a:endParaRPr lang="en-US" dirty="0"/>
          </a:p>
          <a:p>
            <a:pPr lvl="2"/>
            <a:r>
              <a:rPr lang="fa-IR" dirty="0" smtClean="0"/>
              <a:t>فرکانس </a:t>
            </a:r>
            <a:r>
              <a:rPr lang="fa-IR" dirty="0"/>
              <a:t>کلاک </a:t>
            </a:r>
            <a:r>
              <a:rPr lang="en-US" dirty="0" smtClean="0"/>
              <a:t>FPGA</a:t>
            </a:r>
          </a:p>
          <a:p>
            <a:pPr lvl="2"/>
            <a:r>
              <a:rPr lang="fa-IR" dirty="0" smtClean="0"/>
              <a:t>فرکانس نمونه برداری سیگنال آنالوگ (برای پردازش دیجیتال در </a:t>
            </a:r>
            <a:r>
              <a:rPr lang="en-US" dirty="0" smtClean="0"/>
              <a:t>FPGA</a:t>
            </a:r>
            <a:r>
              <a:rPr lang="fa-IR" dirty="0" smtClean="0"/>
              <a:t>)</a:t>
            </a:r>
          </a:p>
          <a:p>
            <a:pPr lvl="1">
              <a:buFont typeface="+mj-lt"/>
              <a:buAutoNum type="arabicParenR" startAt="5"/>
            </a:pPr>
            <a:r>
              <a:rPr lang="fa-IR" dirty="0"/>
              <a:t>تعیین دقت </a:t>
            </a:r>
            <a:r>
              <a:rPr lang="fa-IR" dirty="0" smtClean="0"/>
              <a:t>داده­ها</a:t>
            </a:r>
          </a:p>
          <a:p>
            <a:pPr lvl="2"/>
            <a:r>
              <a:rPr lang="fa-IR" dirty="0" smtClean="0"/>
              <a:t>تعداد بیت های اعداد دیجیتال بعد از نمونه برداری</a:t>
            </a:r>
          </a:p>
          <a:p>
            <a:pPr lvl="2"/>
            <a:r>
              <a:rPr lang="fa-IR" dirty="0" smtClean="0"/>
              <a:t>تأثیر در میزان سخت افزار مصرفی و دقت محاسبات </a:t>
            </a:r>
            <a:r>
              <a:rPr lang="fa-IR" dirty="0" smtClean="0">
                <a:sym typeface="Wingdings" panose="05000000000000000000" pitchFamily="2" charset="2"/>
              </a:rPr>
              <a:t> موازنه</a:t>
            </a:r>
          </a:p>
          <a:p>
            <a:pPr marL="914400" lvl="2" indent="0">
              <a:buNone/>
            </a:pP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طراحی با </a:t>
            </a:r>
            <a:r>
              <a:rPr lang="en-US" sz="3200" dirty="0" smtClean="0"/>
              <a:t>Simulink</a:t>
            </a:r>
            <a:r>
              <a:rPr lang="fa-IR" sz="3200" dirty="0" smtClean="0"/>
              <a:t> در ویوادو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8" y="1124744"/>
            <a:ext cx="8338319" cy="3024336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مراحل طراحی:</a:t>
            </a:r>
          </a:p>
          <a:p>
            <a:pPr lvl="1">
              <a:buFont typeface="+mj-lt"/>
              <a:buAutoNum type="arabicParenR" startAt="6"/>
            </a:pPr>
            <a:r>
              <a:rPr lang="fa-IR" dirty="0" smtClean="0"/>
              <a:t>سنتز سطح بالا و تولید توصیف </a:t>
            </a:r>
            <a:r>
              <a:rPr lang="en-US" dirty="0" smtClean="0"/>
              <a:t>RTL</a:t>
            </a:r>
            <a:endParaRPr lang="fa-IR" dirty="0" smtClean="0"/>
          </a:p>
          <a:p>
            <a:pPr lvl="1">
              <a:buFont typeface="+mj-lt"/>
              <a:buAutoNum type="arabicParenR" startAt="6"/>
            </a:pPr>
            <a:r>
              <a:rPr lang="fa-IR" dirty="0" smtClean="0"/>
              <a:t>سنتز منطقی</a:t>
            </a:r>
          </a:p>
          <a:p>
            <a:pPr lvl="1">
              <a:buFont typeface="+mj-lt"/>
              <a:buAutoNum type="arabicParenR" startAt="6"/>
            </a:pPr>
            <a:r>
              <a:rPr lang="fa-IR" dirty="0" smtClean="0"/>
              <a:t>جایابی</a:t>
            </a:r>
          </a:p>
          <a:p>
            <a:pPr lvl="1">
              <a:buFont typeface="+mj-lt"/>
              <a:buAutoNum type="arabicParenR" startAt="6"/>
            </a:pPr>
            <a:r>
              <a:rPr lang="fa-IR" dirty="0" smtClean="0"/>
              <a:t>مسیریابی</a:t>
            </a:r>
          </a:p>
          <a:p>
            <a:pPr lvl="1">
              <a:buFont typeface="+mj-lt"/>
              <a:buAutoNum type="arabicParenR" startAt="6"/>
            </a:pP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Reports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36" y="1219200"/>
            <a:ext cx="2662064" cy="1057672"/>
          </a:xfrm>
        </p:spPr>
        <p:txBody>
          <a:bodyPr/>
          <a:lstStyle/>
          <a:p>
            <a:r>
              <a:rPr lang="en-US" dirty="0" smtClean="0"/>
              <a:t>FIR Filter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11560" y="1187511"/>
            <a:ext cx="4824536" cy="504753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void fir (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data_t *y,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coef_t c[N],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data_t x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) {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static data_t shift_reg[N];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acc_t acc;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data_t data;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int i;</a:t>
            </a:r>
          </a:p>
          <a:p>
            <a:endParaRPr lang="nn-NO" sz="1400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acc=0;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Shift_Accum_Loop: for (</a:t>
            </a:r>
            <a:r>
              <a:rPr lang="nn-NO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i=N-1</a:t>
            </a:r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;i&gt;=0;i--) {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if (i==0) {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shift_reg[0]=x;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data = x;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} else {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     shift_reg[i]=shift_reg[i-1];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      data = shift_reg[i];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acc+=data*c[i];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*y=acc;</a:t>
            </a:r>
          </a:p>
          <a:p>
            <a:r>
              <a:rPr lang="nn-NO" sz="1400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en-US" sz="1400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764704"/>
            <a:ext cx="2220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400" b="1" dirty="0">
                <a:solidFill>
                  <a:srgbClr val="0000CC"/>
                </a:solidFill>
                <a:latin typeface="Courier New" panose="02070309020205020404" pitchFamily="49" charset="0"/>
              </a:rPr>
              <a:t>#define </a:t>
            </a:r>
            <a:r>
              <a:rPr lang="fa-IR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N	11</a:t>
            </a:r>
          </a:p>
        </p:txBody>
      </p:sp>
    </p:spTree>
    <p:extLst>
      <p:ext uri="{BB962C8B-B14F-4D97-AF65-F5344CB8AC3E}">
        <p14:creationId xmlns:p14="http://schemas.microsoft.com/office/powerpoint/2010/main" val="3618261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altLang="fa-IR" dirty="0">
                <a:cs typeface="B Nazanin" panose="00000400000000000000" pitchFamily="2" charset="-78"/>
              </a:rPr>
              <a:t>م. صاحب‌الزمانی، طراحی کامپیوتری سیستم‌های دیجیتال، نشر شیخ بهایی، 1398</a:t>
            </a:r>
            <a:endParaRPr lang="en-US" altLang="fa-IR" dirty="0">
              <a:cs typeface="B Nazanin" panose="00000400000000000000" pitchFamily="2" charset="-78"/>
            </a:endParaRPr>
          </a:p>
          <a:p>
            <a:pPr lvl="1" algn="l" rtl="0"/>
            <a:r>
              <a:rPr lang="en-US" sz="2400" b="0" dirty="0" smtClean="0"/>
              <a:t>Introduction </a:t>
            </a:r>
            <a:r>
              <a:rPr lang="en-US" sz="2400" b="0" dirty="0"/>
              <a:t>to FPGA Design with Vivado High-Level </a:t>
            </a:r>
            <a:r>
              <a:rPr lang="en-US" sz="2400" b="0" dirty="0" smtClean="0"/>
              <a:t>Synthesis, </a:t>
            </a:r>
            <a:r>
              <a:rPr lang="en-US" sz="2400" b="0" dirty="0" err="1" smtClean="0"/>
              <a:t>UG998</a:t>
            </a:r>
            <a:r>
              <a:rPr lang="en-US" sz="2400" b="0" dirty="0" smtClean="0"/>
              <a:t>, Xilinx Co., 2019.</a:t>
            </a:r>
          </a:p>
          <a:p>
            <a:pPr lvl="1" algn="l" rtl="0"/>
            <a:r>
              <a:rPr lang="en-US" sz="2400" b="0" dirty="0" smtClean="0"/>
              <a:t>R. </a:t>
            </a:r>
            <a:r>
              <a:rPr lang="en-US" sz="2400" b="0" dirty="0" err="1" smtClean="0"/>
              <a:t>Kastner</a:t>
            </a:r>
            <a:r>
              <a:rPr lang="en-US" sz="2400" b="0" dirty="0" smtClean="0"/>
              <a:t>, J. Matai and S. </a:t>
            </a:r>
            <a:r>
              <a:rPr lang="en-US" sz="2400" b="0" dirty="0" err="1" smtClean="0"/>
              <a:t>Neuendorffer</a:t>
            </a:r>
            <a:r>
              <a:rPr lang="en-US" sz="2400" b="0" dirty="0" smtClean="0"/>
              <a:t>, Parallel Programming for FPGAs, </a:t>
            </a:r>
            <a:r>
              <a:rPr lang="en-US" sz="2400" b="0" dirty="0"/>
              <a:t>http://</a:t>
            </a:r>
            <a:r>
              <a:rPr lang="en-US" sz="2400" b="0" dirty="0" err="1" smtClean="0"/>
              <a:t>hlsbook.ucsd.edu</a:t>
            </a:r>
            <a:r>
              <a:rPr lang="en-US" sz="2400" b="0" dirty="0" smtClean="0"/>
              <a:t>, 2021.</a:t>
            </a:r>
          </a:p>
          <a:p>
            <a:pPr lvl="1" algn="l" rtl="0"/>
            <a:r>
              <a:rPr lang="en-US" sz="2400" b="0" dirty="0" smtClean="0"/>
              <a:t>Vivado High-Level Synthesis Tutorial, </a:t>
            </a:r>
            <a:r>
              <a:rPr lang="en-US" sz="2400" b="0" dirty="0" err="1" smtClean="0"/>
              <a:t>UG871</a:t>
            </a:r>
            <a:r>
              <a:rPr lang="en-US" sz="2400" b="0" dirty="0" smtClean="0"/>
              <a:t>, Xilinx Co., 2020.</a:t>
            </a:r>
          </a:p>
          <a:p>
            <a:pPr lvl="1" algn="l" rtl="0"/>
            <a:r>
              <a:rPr lang="en-US" sz="2400" b="0" dirty="0"/>
              <a:t>Vivado High-Level Synthesis </a:t>
            </a:r>
            <a:r>
              <a:rPr lang="en-US" sz="2400" b="0" dirty="0" smtClean="0"/>
              <a:t>Users Guide, </a:t>
            </a:r>
            <a:r>
              <a:rPr lang="en-US" sz="2400" b="0" dirty="0" err="1" smtClean="0"/>
              <a:t>UG902</a:t>
            </a:r>
            <a:r>
              <a:rPr lang="en-US" sz="2400" b="0" dirty="0" smtClean="0"/>
              <a:t>, </a:t>
            </a:r>
            <a:r>
              <a:rPr lang="en-US" sz="2400" b="0" dirty="0"/>
              <a:t>Xilinx Co., </a:t>
            </a:r>
            <a:r>
              <a:rPr lang="en-US" sz="2400" b="0" dirty="0" smtClean="0"/>
              <a:t>2021.</a:t>
            </a:r>
            <a:endParaRPr lang="en-US" sz="2400" b="0" dirty="0"/>
          </a:p>
          <a:p>
            <a:pPr lvl="1" algn="l" rtl="0"/>
            <a:endParaRPr lang="fa-IR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08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911602" cy="504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Reports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484784"/>
            <a:ext cx="5324128" cy="3456384"/>
          </a:xfrm>
        </p:spPr>
        <p:txBody>
          <a:bodyPr/>
          <a:lstStyle/>
          <a:p>
            <a:r>
              <a:rPr lang="fa-IR" dirty="0" smtClean="0"/>
              <a:t>نتایج </a:t>
            </a:r>
            <a:r>
              <a:rPr lang="en-US" dirty="0" smtClean="0"/>
              <a:t>HLS</a:t>
            </a:r>
            <a:r>
              <a:rPr lang="fa-IR" dirty="0" smtClean="0"/>
              <a:t> (پیش از سنتز منطقی)</a:t>
            </a:r>
          </a:p>
          <a:p>
            <a:pPr lvl="1"/>
            <a:r>
              <a:rPr lang="fa-IR" dirty="0" smtClean="0"/>
              <a:t>نام کلاک</a:t>
            </a:r>
          </a:p>
          <a:p>
            <a:pPr lvl="1"/>
            <a:r>
              <a:rPr lang="fa-IR" dirty="0" smtClean="0"/>
              <a:t>پریود هدف (قید طراح)</a:t>
            </a:r>
          </a:p>
          <a:p>
            <a:pPr lvl="1"/>
            <a:r>
              <a:rPr lang="fa-IR" dirty="0" smtClean="0"/>
              <a:t>پریود کلاک: طرح</a:t>
            </a:r>
          </a:p>
          <a:p>
            <a:pPr lvl="1"/>
            <a:r>
              <a:rPr lang="fa-IR" dirty="0" smtClean="0"/>
              <a:t>عدم قطعیت تخمین </a:t>
            </a:r>
            <a:r>
              <a:rPr lang="fa-IR" smtClean="0"/>
              <a:t>پریود کلاک</a:t>
            </a:r>
          </a:p>
          <a:p>
            <a:pPr lvl="2"/>
            <a:r>
              <a:rPr lang="fa-IR" smtClean="0"/>
              <a:t>بستگی به تراشه و بورد دارد (مقدار پیش فرض)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9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" y="1052736"/>
            <a:ext cx="7911602" cy="504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Reports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348880"/>
            <a:ext cx="4788024" cy="782216"/>
          </a:xfrm>
        </p:spPr>
        <p:txBody>
          <a:bodyPr/>
          <a:lstStyle/>
          <a:p>
            <a:pPr lvl="1"/>
            <a:r>
              <a:rPr lang="en-US" dirty="0" smtClean="0"/>
              <a:t>Latency</a:t>
            </a:r>
            <a:r>
              <a:rPr lang="fa-IR" dirty="0" smtClean="0"/>
              <a:t> </a:t>
            </a:r>
            <a:r>
              <a:rPr lang="fa-IR" sz="3200" dirty="0" smtClean="0"/>
              <a:t>کل تابع</a:t>
            </a:r>
          </a:p>
          <a:p>
            <a:pPr lvl="1"/>
            <a:r>
              <a:rPr lang="en-US" dirty="0" smtClean="0"/>
              <a:t>Initiation Interval</a:t>
            </a:r>
            <a:r>
              <a:rPr lang="fa-IR" dirty="0" smtClean="0"/>
              <a:t> </a:t>
            </a:r>
            <a:r>
              <a:rPr lang="fa-IR" sz="3200" dirty="0" smtClean="0"/>
              <a:t>کل تابع</a:t>
            </a:r>
            <a:endParaRPr lang="en-US" sz="3200" dirty="0" smtClean="0"/>
          </a:p>
          <a:p>
            <a:pPr lvl="2"/>
            <a:r>
              <a:rPr lang="en-US" dirty="0" smtClean="0"/>
              <a:t>min</a:t>
            </a:r>
            <a:r>
              <a:rPr lang="fa-IR" dirty="0" smtClean="0"/>
              <a:t> </a:t>
            </a:r>
            <a:r>
              <a:rPr lang="fa-IR" sz="2800" dirty="0" smtClean="0"/>
              <a:t>و </a:t>
            </a:r>
            <a:r>
              <a:rPr lang="en-US" dirty="0" smtClean="0"/>
              <a:t>max</a:t>
            </a:r>
            <a:r>
              <a:rPr lang="fa-IR" sz="2800" dirty="0" smtClean="0"/>
              <a:t> متفاوت در صورت وجود شاخه (</a:t>
            </a:r>
            <a:r>
              <a:rPr lang="en-US" dirty="0" smtClean="0"/>
              <a:t>branch</a:t>
            </a:r>
            <a:r>
              <a:rPr lang="fa-IR" sz="2800" dirty="0" smtClean="0"/>
              <a:t>) در کد</a:t>
            </a:r>
            <a:endParaRPr lang="fa-I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979712" y="2636912"/>
            <a:ext cx="3528392" cy="6480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987824" y="3284984"/>
            <a:ext cx="1368152" cy="2050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537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" y="1052736"/>
            <a:ext cx="7911602" cy="504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Reports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2348880"/>
            <a:ext cx="5436096" cy="2808312"/>
          </a:xfrm>
        </p:spPr>
        <p:txBody>
          <a:bodyPr/>
          <a:lstStyle/>
          <a:p>
            <a:pPr lvl="1"/>
            <a:r>
              <a:rPr lang="en-US" dirty="0" smtClean="0"/>
              <a:t>Latency</a:t>
            </a:r>
            <a:r>
              <a:rPr lang="fa-IR" dirty="0" smtClean="0"/>
              <a:t> </a:t>
            </a:r>
            <a:r>
              <a:rPr lang="fa-IR" sz="3200" dirty="0" smtClean="0"/>
              <a:t>یک دور حلقه</a:t>
            </a:r>
            <a:endParaRPr lang="en-US" sz="3200" dirty="0" smtClean="0"/>
          </a:p>
          <a:p>
            <a:pPr lvl="1"/>
            <a:r>
              <a:rPr lang="en-US" dirty="0" smtClean="0"/>
              <a:t>Trip Count</a:t>
            </a:r>
            <a:r>
              <a:rPr lang="fa-IR" dirty="0" smtClean="0"/>
              <a:t>: </a:t>
            </a:r>
            <a:r>
              <a:rPr lang="fa-IR" sz="3200" dirty="0" smtClean="0"/>
              <a:t>تعداد تکرار حلقه</a:t>
            </a:r>
          </a:p>
          <a:p>
            <a:pPr lvl="2"/>
            <a:r>
              <a:rPr lang="en-US" sz="2000" dirty="0" smtClean="0"/>
              <a:t>Latency</a:t>
            </a:r>
            <a:r>
              <a:rPr lang="fa-IR" sz="2000" dirty="0" smtClean="0"/>
              <a:t> </a:t>
            </a:r>
            <a:r>
              <a:rPr lang="fa-IR" dirty="0" smtClean="0"/>
              <a:t>کل = یک </a:t>
            </a:r>
            <a:r>
              <a:rPr lang="fa-IR" dirty="0"/>
              <a:t>سیکل بیشتر از 3×11 برای ورود به حلقه</a:t>
            </a:r>
            <a:endParaRPr lang="en-US" dirty="0"/>
          </a:p>
          <a:p>
            <a:pPr lvl="1"/>
            <a:r>
              <a:rPr lang="en-US" dirty="0" smtClean="0"/>
              <a:t>Pipelined</a:t>
            </a:r>
            <a:r>
              <a:rPr lang="fa-IR" sz="3200" dirty="0" smtClean="0"/>
              <a:t>؟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211960" y="2780928"/>
            <a:ext cx="864096" cy="25922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588224" y="3356992"/>
            <a:ext cx="288032" cy="20882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0504764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40834</TotalTime>
  <Words>3299</Words>
  <Application>Microsoft Office PowerPoint</Application>
  <PresentationFormat>On-screen Show (4:3)</PresentationFormat>
  <Paragraphs>632</Paragraphs>
  <Slides>60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B Mitra</vt:lpstr>
      <vt:lpstr>B Nazanin</vt:lpstr>
      <vt:lpstr>B Titr</vt:lpstr>
      <vt:lpstr>Calibri</vt:lpstr>
      <vt:lpstr>Courier New</vt:lpstr>
      <vt:lpstr>Times New Roman</vt:lpstr>
      <vt:lpstr>Wingdings</vt:lpstr>
      <vt:lpstr>1_presentation_template</vt:lpstr>
      <vt:lpstr>Custom Design</vt:lpstr>
      <vt:lpstr>Vivado Reports</vt:lpstr>
      <vt:lpstr>پروژه و امتحان</vt:lpstr>
      <vt:lpstr>Vivado Reports</vt:lpstr>
      <vt:lpstr>معیارهای طراحی</vt:lpstr>
      <vt:lpstr>معیارهای طراحی</vt:lpstr>
      <vt:lpstr>Vivado Reports</vt:lpstr>
      <vt:lpstr>Vivado Reports</vt:lpstr>
      <vt:lpstr>Vivado Reports</vt:lpstr>
      <vt:lpstr>Vivado Reports</vt:lpstr>
      <vt:lpstr>Vivado Reports</vt:lpstr>
      <vt:lpstr>Vivado Reports</vt:lpstr>
      <vt:lpstr>Vivado Reports</vt:lpstr>
      <vt:lpstr>مثال: ضرب ماتریس در بردار</vt:lpstr>
      <vt:lpstr>ضرب ماتریس در بردار: کد اولیه</vt:lpstr>
      <vt:lpstr>ضرب ماتریس در بردار</vt:lpstr>
      <vt:lpstr>ضرب ماتریس در بردار</vt:lpstr>
      <vt:lpstr>ضرب ماتریس در بردار</vt:lpstr>
      <vt:lpstr>ضرب ماتریس در بردار</vt:lpstr>
      <vt:lpstr>ضرب ماتریس در بردار</vt:lpstr>
      <vt:lpstr>ضرب ماتریس در بردار</vt:lpstr>
      <vt:lpstr>ضرب ماتریس در بردار</vt:lpstr>
      <vt:lpstr>ضرب ماتریس در بردار</vt:lpstr>
      <vt:lpstr>ضرب ماتریس در بردار</vt:lpstr>
      <vt:lpstr>افراز آرایه ها</vt:lpstr>
      <vt:lpstr>افراز آرایه</vt:lpstr>
      <vt:lpstr>ضرب ماتریس در بردار</vt:lpstr>
      <vt:lpstr>ضرب ماتریس در بردار</vt:lpstr>
      <vt:lpstr>ضرب ماتریس در بردار</vt:lpstr>
      <vt:lpstr>ضرب ماتریس در بردار</vt:lpstr>
      <vt:lpstr>ضرب ماتریس در بردار</vt:lpstr>
      <vt:lpstr>افراز آرایه</vt:lpstr>
      <vt:lpstr>ضرب ماتریس در بردار</vt:lpstr>
      <vt:lpstr>ضرب ماتریس در بردار</vt:lpstr>
      <vt:lpstr>مثال: حلقه MAC</vt:lpstr>
      <vt:lpstr>باز کردن حلقه</vt:lpstr>
      <vt:lpstr>باز کردن حلقه</vt:lpstr>
      <vt:lpstr>باز کردن حلقه</vt:lpstr>
      <vt:lpstr>Latency بدون خط لوله</vt:lpstr>
      <vt:lpstr>Latency با خط لوله</vt:lpstr>
      <vt:lpstr>بهینه سازی دقت نوع داده</vt:lpstr>
      <vt:lpstr>دقت داده ها در C/C++</vt:lpstr>
      <vt:lpstr>دقت داده ها در HLS</vt:lpstr>
      <vt:lpstr>تعیین قید فرکانس کلاک</vt:lpstr>
      <vt:lpstr>تعیین قید فرکانس کلاک</vt:lpstr>
      <vt:lpstr>تعیین قید فرکانس کلاک</vt:lpstr>
      <vt:lpstr>Code Restructuring</vt:lpstr>
      <vt:lpstr>Code Hoisting</vt:lpstr>
      <vt:lpstr>Code Hoisting</vt:lpstr>
      <vt:lpstr>Loop Fission</vt:lpstr>
      <vt:lpstr>تعیین منابع سخت افزاری</vt:lpstr>
      <vt:lpstr>تعیین منابع سخت افزاری</vt:lpstr>
      <vt:lpstr>بهینه­سازی در سنتز سطح بالا</vt:lpstr>
      <vt:lpstr>بهینه­سازی در سنتز سطح بالا</vt:lpstr>
      <vt:lpstr>توصیف با OpenCL</vt:lpstr>
      <vt:lpstr>توصیف با Simulink</vt:lpstr>
      <vt:lpstr>توصیف با Simulink</vt:lpstr>
      <vt:lpstr>توصیف با Simulink</vt:lpstr>
      <vt:lpstr>طراحی با Simulink در ویوادو</vt:lpstr>
      <vt:lpstr>طراحی با Simulink در ویوادو</vt:lpstr>
      <vt:lpstr>مراجع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1595</cp:revision>
  <dcterms:created xsi:type="dcterms:W3CDTF">1601-01-01T00:00:00Z</dcterms:created>
  <dcterms:modified xsi:type="dcterms:W3CDTF">2024-06-02T06:16:09Z</dcterms:modified>
</cp:coreProperties>
</file>