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3"/>
  </p:notesMasterIdLst>
  <p:sldIdLst>
    <p:sldId id="469" r:id="rId2"/>
    <p:sldId id="296" r:id="rId3"/>
    <p:sldId id="343" r:id="rId4"/>
    <p:sldId id="297" r:id="rId5"/>
    <p:sldId id="473" r:id="rId6"/>
    <p:sldId id="299" r:id="rId7"/>
    <p:sldId id="470" r:id="rId8"/>
    <p:sldId id="347" r:id="rId9"/>
    <p:sldId id="298" r:id="rId10"/>
    <p:sldId id="471" r:id="rId11"/>
    <p:sldId id="306" r:id="rId12"/>
    <p:sldId id="307" r:id="rId13"/>
    <p:sldId id="376" r:id="rId14"/>
    <p:sldId id="308" r:id="rId15"/>
    <p:sldId id="312" r:id="rId16"/>
    <p:sldId id="313" r:id="rId17"/>
    <p:sldId id="472" r:id="rId18"/>
    <p:sldId id="314" r:id="rId19"/>
    <p:sldId id="315" r:id="rId20"/>
    <p:sldId id="316" r:id="rId21"/>
    <p:sldId id="3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yedahmad Javadi" initials="SJ" lastIdx="1" clrIdx="0">
    <p:extLst>
      <p:ext uri="{19B8F6BF-5375-455C-9EA6-DF929625EA0E}">
        <p15:presenceInfo xmlns:p15="http://schemas.microsoft.com/office/powerpoint/2012/main" userId="S::sj593@cam.ac.uk::7bd548ca-d059-476c-9fd8-8e28e98a83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/>
    <p:restoredTop sz="90476"/>
  </p:normalViewPr>
  <p:slideViewPr>
    <p:cSldViewPr snapToGrid="0" snapToObjects="1">
      <p:cViewPr varScale="1">
        <p:scale>
          <a:sx n="111" d="100"/>
          <a:sy n="111" d="100"/>
        </p:scale>
        <p:origin x="1872" y="192"/>
      </p:cViewPr>
      <p:guideLst/>
    </p:cSldViewPr>
  </p:slideViewPr>
  <p:outlineViewPr>
    <p:cViewPr>
      <p:scale>
        <a:sx n="33" d="100"/>
        <a:sy n="33" d="100"/>
      </p:scale>
      <p:origin x="0" y="-46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BD141-96E1-2A45-B47C-9F6928CD1B64}" type="datetimeFigureOut">
              <a:rPr lang="en-US" smtClean="0"/>
              <a:t>4/6/24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92F4C-82A9-E142-B212-AA0A37DC0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5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DF288-7D22-FE44-8436-FB2897A480E8}" type="datetime1">
              <a:rPr lang="en-GB" smtClean="0"/>
              <a:t>06/04/2024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71-202B-124E-9DFF-B7BDBC28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8FA8-F0B2-4A46-95CC-78A62D3445E7}" type="datetime1">
              <a:rPr lang="en-GB" smtClean="0"/>
              <a:t>06/04/2024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Cloud Computing--S.A.Javadi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71-202B-124E-9DFF-B7BDBC28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E903-B2B3-C740-BD6D-FB73453F66D9}" type="datetime1">
              <a:rPr lang="en-GB" smtClean="0"/>
              <a:t>06/04/2024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Cloud Computing--S.A.Javadi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71-202B-124E-9DFF-B7BDBC28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10" y="136524"/>
            <a:ext cx="8419606" cy="8540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338470"/>
            <a:ext cx="8419606" cy="4838492"/>
          </a:xfrm>
        </p:spPr>
        <p:txBody>
          <a:bodyPr/>
          <a:lstStyle>
            <a:lvl1pPr marL="228600" indent="-228600">
              <a:buClr>
                <a:srgbClr val="C00000"/>
              </a:buClr>
              <a:buSzPct val="90000"/>
              <a:buFont typeface="Wingdings" pitchFamily="2" charset="2"/>
              <a:buChar char="Ø"/>
              <a:defRPr sz="2600"/>
            </a:lvl1pPr>
            <a:lvl2pPr marL="685800" indent="-228600">
              <a:buClr>
                <a:schemeClr val="accent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3DCA-93E7-6944-B841-87542FF4846D}" type="datetime1">
              <a:rPr lang="en-GB" smtClean="0"/>
              <a:t>06/04/2024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Cloud Computing--S.A.Javadi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71-202B-124E-9DFF-B7BDBC284B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CC86-A174-FA47-9550-455C5AD3290A}"/>
              </a:ext>
            </a:extLst>
          </p:cNvPr>
          <p:cNvSpPr/>
          <p:nvPr userDrawn="1"/>
        </p:nvSpPr>
        <p:spPr>
          <a:xfrm>
            <a:off x="380010" y="1136221"/>
            <a:ext cx="8419606" cy="45719"/>
          </a:xfrm>
          <a:prstGeom prst="rect">
            <a:avLst/>
          </a:prstGeom>
          <a:solidFill>
            <a:schemeClr val="accent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Slide Number Placeholder 22">
            <a:extLst>
              <a:ext uri="{FF2B5EF4-FFF2-40B4-BE49-F238E27FC236}">
                <a16:creationId xmlns:a16="http://schemas.microsoft.com/office/drawing/2014/main" id="{5EA6DE25-DF57-2B4E-AC99-680AA6C192CC}"/>
              </a:ext>
            </a:extLst>
          </p:cNvPr>
          <p:cNvSpPr txBox="1">
            <a:spLocks/>
          </p:cNvSpPr>
          <p:nvPr userDrawn="1"/>
        </p:nvSpPr>
        <p:spPr>
          <a:xfrm>
            <a:off x="-210540" y="1710689"/>
            <a:ext cx="533400" cy="1149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250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6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9797-B05F-B84E-AABA-D3E5B82B64A9}" type="datetime1">
              <a:rPr lang="en-GB" smtClean="0"/>
              <a:t>06/04/2024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Cloud Computing--S.A.Javadi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71-202B-124E-9DFF-B7BDBC28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1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93F0-4088-FA42-AE7F-173EA7235DE8}" type="datetime1">
              <a:rPr lang="en-GB" smtClean="0"/>
              <a:t>06/04/2024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Cloud Computing--S.A.Javadi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71-202B-124E-9DFF-B7BDBC28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8984-8EF5-AE4C-8418-C94DD4EAEE28}" type="datetime1">
              <a:rPr lang="en-GB" smtClean="0"/>
              <a:t>06/04/2024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Cloud Computing--S.A.Javadi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71-202B-124E-9DFF-B7BDBC28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8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FE54-7694-884F-A67D-669F7F16F410}" type="datetime1">
              <a:rPr lang="en-GB" smtClean="0"/>
              <a:t>06/04/2024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Cloud Computing--S.A.Javadi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71-202B-124E-9DFF-B7BDBC28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9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4AE1-8A8F-FB40-A3A8-D6C5571C0AC6}" type="datetime1">
              <a:rPr lang="en-GB" smtClean="0"/>
              <a:t>06/04/2024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Cloud Computing--S.A.Javadi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71-202B-124E-9DFF-B7BDBC28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6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77-7834-8B40-9610-F3C0FF03B3C8}" type="datetime1">
              <a:rPr lang="en-GB" smtClean="0"/>
              <a:t>06/04/2024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Cloud Computing--S.A.Javadi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71-202B-124E-9DFF-B7BDBC28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5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954C-652F-2445-AE8A-5E04904B2925}" type="datetime1">
              <a:rPr lang="en-GB" smtClean="0"/>
              <a:t>06/04/2024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Cloud Computing--S.A.Javadi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71-202B-124E-9DFF-B7BDBC28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5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0010" y="365126"/>
            <a:ext cx="84196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010" y="1825625"/>
            <a:ext cx="84196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64516" y="6503112"/>
            <a:ext cx="1000124" cy="354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22D44-A7BA-3241-9325-DCD657F87F58}" type="datetime1">
              <a:rPr lang="en-GB" smtClean="0"/>
              <a:t>06/04/2024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00365" y="6503113"/>
            <a:ext cx="4064779" cy="354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Principles of Cloud Computing--</a:t>
            </a:r>
            <a:r>
              <a:rPr lang="en-US" dirty="0" err="1"/>
              <a:t>S.A.Javadi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3863" y="6503113"/>
            <a:ext cx="1000124" cy="354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F7B71-202B-124E-9DFF-B7BDBC284B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knife&#10;&#10;Description automatically generated">
            <a:extLst>
              <a:ext uri="{FF2B5EF4-FFF2-40B4-BE49-F238E27FC236}">
                <a16:creationId xmlns:a16="http://schemas.microsoft.com/office/drawing/2014/main" id="{41812403-3D6A-2A4D-80B5-C88261CFE93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7150" y="6492874"/>
            <a:ext cx="1414462" cy="3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ajavadi@aut.ac.i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nehq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eavers.com/crossov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CmSHPd-OG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tis.com/solutions/virtualization/storage-virtualization-service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Generated: 4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038D-D1DB-DE40-A4E0-A02CC7C8E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0" y="1752600"/>
            <a:ext cx="6858000" cy="236219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Other Types </a:t>
            </a:r>
            <a:r>
              <a:rPr lang="en-US" sz="3200" b="1"/>
              <a:t>of Virtualization &amp;</a:t>
            </a:r>
            <a:br>
              <a:rPr lang="en-US" sz="3200" b="1" dirty="0"/>
            </a:br>
            <a:r>
              <a:rPr lang="en-US" sz="3200" b="1" dirty="0"/>
              <a:t>Virtualization and Cloud Computing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1A5C5-5D87-804F-8E80-4FC1F59F3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900" y="4114798"/>
            <a:ext cx="7988300" cy="231986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800" dirty="0" err="1"/>
              <a:t>Seyyed</a:t>
            </a:r>
            <a:r>
              <a:rPr lang="en-US" sz="2800" dirty="0"/>
              <a:t> Ahmad </a:t>
            </a:r>
            <a:r>
              <a:rPr lang="en-US" sz="2800" dirty="0" err="1"/>
              <a:t>Javadi</a:t>
            </a:r>
            <a:br>
              <a:rPr lang="en-US" sz="2000" dirty="0"/>
            </a:br>
            <a:r>
              <a:rPr lang="en-US" sz="2600" dirty="0">
                <a:hlinkClick r:id="rId2"/>
              </a:rPr>
              <a:t>sajavadi@aut.ac.ir</a:t>
            </a:r>
            <a:endParaRPr lang="en-US" sz="2600" dirty="0"/>
          </a:p>
          <a:p>
            <a:pPr>
              <a:lnSpc>
                <a:spcPct val="170000"/>
              </a:lnSpc>
            </a:pPr>
            <a:r>
              <a:rPr lang="en-US" sz="2200"/>
              <a:t>Spring 2024</a:t>
            </a:r>
            <a:endParaRPr lang="en-US" sz="2200" dirty="0"/>
          </a:p>
        </p:txBody>
      </p:sp>
      <p:pic>
        <p:nvPicPr>
          <p:cNvPr id="5" name="Picture 4" descr="A picture containing knife&#10;&#10;Description automatically generated">
            <a:extLst>
              <a:ext uri="{FF2B5EF4-FFF2-40B4-BE49-F238E27FC236}">
                <a16:creationId xmlns:a16="http://schemas.microsoft.com/office/drawing/2014/main" id="{DD370859-8B19-BE44-A454-34A6620B1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48" y="136524"/>
            <a:ext cx="5651503" cy="14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9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Virtualization </a:t>
            </a:r>
            <a:r>
              <a:rPr lang="en-US" sz="20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010" y="1188845"/>
            <a:ext cx="8419606" cy="51646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Two main abstractions to represent storage virtualization: 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</a:rPr>
              <a:t>Virtual volumes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Simplifies the task of assigning disks to VMs.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Virtual data objects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Enables scalable and redundant creation and retrieval of data objects directly into/from the cloud.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details of which disks and partitions contain which objects or volumes are transparent to users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 Facilitates storage management for cloud providers.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573943-D11A-9D45-8FB6-587EA5E6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F3F2-0DF7-3847-801A-6F09F7EA5C94}" type="datetime1">
              <a:rPr lang="en-GB" smtClean="0"/>
              <a:t>06/04/2024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and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6377" y="1338470"/>
            <a:ext cx="8927609" cy="43973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Virtualization </a:t>
            </a:r>
            <a:r>
              <a:rPr lang="en-US" sz="2400" b="1" dirty="0"/>
              <a:t>plays an important role in cloud computing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It allows for the appropriate degree of </a:t>
            </a:r>
            <a:r>
              <a:rPr lang="en-US" sz="2200" b="1" dirty="0"/>
              <a:t>customization</a:t>
            </a:r>
            <a:r>
              <a:rPr lang="en-US" sz="2200" dirty="0"/>
              <a:t>, </a:t>
            </a:r>
            <a:r>
              <a:rPr lang="en-US" sz="2200" b="1" dirty="0"/>
              <a:t>security</a:t>
            </a:r>
            <a:r>
              <a:rPr lang="en-US" sz="2200" dirty="0"/>
              <a:t>, </a:t>
            </a:r>
            <a:r>
              <a:rPr lang="en-US" sz="2200" b="1" dirty="0"/>
              <a:t>isolation</a:t>
            </a:r>
            <a:r>
              <a:rPr lang="en-US" sz="2200" dirty="0"/>
              <a:t>, and </a:t>
            </a:r>
            <a:r>
              <a:rPr lang="en-US" sz="2200" b="1" dirty="0"/>
              <a:t>manageability</a:t>
            </a:r>
            <a:r>
              <a:rPr lang="en-US" sz="2200" dirty="0"/>
              <a:t> that are fundamental for delivering IT services on demand.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Virtualization technologies are primarily used to offer configurable computing environments and storage.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970FF0-9E8B-7140-B20A-924AF67C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8555-06B6-DB4D-95EE-7830BA24F219}" type="datetime1">
              <a:rPr lang="en-GB" smtClean="0"/>
              <a:t>06/04/2024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3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 and Cloud Computing </a:t>
            </a:r>
            <a:r>
              <a:rPr lang="en-US" sz="22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009" y="1196944"/>
            <a:ext cx="8577723" cy="552453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Hardware virtualization </a:t>
            </a:r>
            <a:r>
              <a:rPr lang="en-US" sz="2400" dirty="0"/>
              <a:t>is an enabling factor for </a:t>
            </a:r>
            <a:r>
              <a:rPr lang="en-US" sz="2400" b="1" i="1" dirty="0"/>
              <a:t>IaaS</a:t>
            </a:r>
            <a:r>
              <a:rPr lang="en-US" sz="2400" dirty="0"/>
              <a:t> (Infrastructure-as-a-Service</a:t>
            </a:r>
            <a:r>
              <a:rPr lang="en-US" sz="2400" b="1" dirty="0"/>
              <a:t>)</a:t>
            </a:r>
            <a:r>
              <a:rPr lang="en-US" sz="2400" dirty="0"/>
              <a:t> </a:t>
            </a:r>
            <a:endParaRPr lang="fa-IR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Programming language virtualization </a:t>
            </a:r>
            <a:r>
              <a:rPr lang="en-US" sz="2400" dirty="0"/>
              <a:t>is leveraged in </a:t>
            </a:r>
            <a:r>
              <a:rPr lang="en-US" sz="2400" b="1" i="1" dirty="0"/>
              <a:t>PaaS</a:t>
            </a:r>
            <a:r>
              <a:rPr lang="en-US" sz="2400" dirty="0"/>
              <a:t> (Platform-as-a-Service).</a:t>
            </a:r>
            <a:endParaRPr lang="fa-IR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 Virtualization gives the opportunity to design </a:t>
            </a:r>
            <a:r>
              <a:rPr lang="en-US" sz="2400" b="1" i="1" dirty="0"/>
              <a:t>more efficient </a:t>
            </a:r>
            <a:r>
              <a:rPr lang="en-US" sz="2400" dirty="0"/>
              <a:t>computing systems by means of </a:t>
            </a:r>
            <a:r>
              <a:rPr lang="en-US" sz="2400" b="1" dirty="0">
                <a:solidFill>
                  <a:srgbClr val="0000FF"/>
                </a:solidFill>
              </a:rPr>
              <a:t>consolidation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Which is performed transparently to cloud computing service users.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EC14D3-45AB-2F48-A925-B2DC8C740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6B3C-A0B5-B74F-84EF-458E9FFBCC89}" type="datetime1">
              <a:rPr lang="en-GB" smtClean="0"/>
              <a:t>06/04/2024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009" y="1196945"/>
            <a:ext cx="8594657" cy="515940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When resources are </a:t>
            </a:r>
            <a:r>
              <a:rPr lang="en-US" sz="2400" b="1" i="1" dirty="0"/>
              <a:t>underutilized</a:t>
            </a:r>
            <a:r>
              <a:rPr lang="en-US" sz="2400" dirty="0"/>
              <a:t>, we can </a:t>
            </a:r>
            <a:r>
              <a:rPr lang="en-US" sz="2400" b="1" i="1" dirty="0"/>
              <a:t>reduce the number of active physical resources</a:t>
            </a:r>
            <a:r>
              <a:rPr lang="en-US" sz="2400" dirty="0"/>
              <a:t> by </a:t>
            </a:r>
            <a:r>
              <a:rPr lang="en-US" sz="2400" b="1" dirty="0"/>
              <a:t>aggregating</a:t>
            </a:r>
            <a:r>
              <a:rPr lang="en-US" sz="2400" dirty="0"/>
              <a:t> virtual machines over a smaller number of resources that become </a:t>
            </a:r>
            <a:r>
              <a:rPr lang="en-US" sz="2400" b="1" i="1" dirty="0"/>
              <a:t>fully utilized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Using </a:t>
            </a:r>
            <a:r>
              <a:rPr lang="en-US" sz="2200" dirty="0">
                <a:solidFill>
                  <a:srgbClr val="0000FF"/>
                </a:solidFill>
              </a:rPr>
              <a:t>VM migration </a:t>
            </a:r>
            <a:r>
              <a:rPr lang="en-US" sz="2200" dirty="0"/>
              <a:t>(but when? how?)</a:t>
            </a:r>
          </a:p>
          <a:p>
            <a:pPr lvl="1">
              <a:lnSpc>
                <a:spcPct val="200000"/>
              </a:lnSpc>
            </a:pPr>
            <a:r>
              <a:rPr lang="en-US" sz="2200" dirty="0"/>
              <a:t>Live migration: moving the instance while it is running which is more complex but more efficient.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31E2BF-C024-8140-AD10-E26BCB3A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2B65-B082-6245-9243-402252897C41}" type="datetime1">
              <a:rPr lang="en-GB" smtClean="0"/>
              <a:t>06/04/2024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0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 </a:t>
            </a:r>
            <a:r>
              <a:rPr lang="en-US" sz="2000" dirty="0"/>
              <a:t>(cont.)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51313" y="1275364"/>
            <a:ext cx="6477000" cy="5227748"/>
            <a:chOff x="635000" y="461852"/>
            <a:chExt cx="6477000" cy="5227748"/>
          </a:xfrm>
        </p:grpSpPr>
        <p:sp>
          <p:nvSpPr>
            <p:cNvPr id="5" name="Rectangle 4"/>
            <p:cNvSpPr/>
            <p:nvPr/>
          </p:nvSpPr>
          <p:spPr>
            <a:xfrm>
              <a:off x="635000" y="461852"/>
              <a:ext cx="6477000" cy="5227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62000" y="596900"/>
              <a:ext cx="4596189" cy="2167333"/>
              <a:chOff x="1574800" y="1562100"/>
              <a:chExt cx="4596189" cy="216733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665894" y="1600200"/>
                <a:ext cx="1711106" cy="20228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tIns="91440" bIns="182880" rtlCol="0" anchor="b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100" dirty="0">
                    <a:solidFill>
                      <a:srgbClr val="000000"/>
                    </a:solidFill>
                  </a:rPr>
                  <a:t>Server A</a:t>
                </a:r>
              </a:p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100" dirty="0">
                    <a:solidFill>
                      <a:srgbClr val="000000"/>
                    </a:solidFill>
                  </a:rPr>
                  <a:t>(running)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60203" y="2131740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VM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63086" y="1750739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VM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297803" y="2131740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VM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48062" y="2135641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VM</a:t>
                </a:r>
              </a:p>
            </p:txBody>
          </p:sp>
          <p:pic>
            <p:nvPicPr>
              <p:cNvPr id="32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946394" y="3025305"/>
                <a:ext cx="339606" cy="691428"/>
              </a:xfrm>
              <a:prstGeom prst="rect">
                <a:avLst/>
              </a:prstGeom>
              <a:noFill/>
            </p:spPr>
          </p:pic>
          <p:sp>
            <p:nvSpPr>
              <p:cNvPr id="33" name="Rectangle 32"/>
              <p:cNvSpPr/>
              <p:nvPr/>
            </p:nvSpPr>
            <p:spPr>
              <a:xfrm>
                <a:off x="4358294" y="1562100"/>
                <a:ext cx="1711106" cy="20736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tIns="91440" bIns="182880" rtlCol="0" anchor="b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100" dirty="0">
                    <a:solidFill>
                      <a:srgbClr val="000000"/>
                    </a:solidFill>
                  </a:rPr>
                  <a:t>Server B</a:t>
                </a:r>
              </a:p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100" dirty="0">
                    <a:solidFill>
                      <a:srgbClr val="000000"/>
                    </a:solidFill>
                  </a:rPr>
                  <a:t>(running)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1574800" y="2499411"/>
                <a:ext cx="4596189" cy="47191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</a:rPr>
                  <a:t>Virtual Machine Manager</a:t>
                </a:r>
              </a:p>
            </p:txBody>
          </p:sp>
          <p:pic>
            <p:nvPicPr>
              <p:cNvPr id="35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708644" y="3038005"/>
                <a:ext cx="339606" cy="691428"/>
              </a:xfrm>
              <a:prstGeom prst="rect">
                <a:avLst/>
              </a:prstGeom>
              <a:noFill/>
            </p:spPr>
          </p:pic>
          <p:sp>
            <p:nvSpPr>
              <p:cNvPr id="36" name="Rectangle 35"/>
              <p:cNvSpPr/>
              <p:nvPr/>
            </p:nvSpPr>
            <p:spPr>
              <a:xfrm>
                <a:off x="4741986" y="2135798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VM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252869" y="2135797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VM</a:t>
                </a:r>
              </a:p>
            </p:txBody>
          </p:sp>
          <p:sp>
            <p:nvSpPr>
              <p:cNvPr id="38" name="AutoShape 71"/>
              <p:cNvSpPr>
                <a:spLocks noChangeArrowheads="1"/>
              </p:cNvSpPr>
              <p:nvPr/>
            </p:nvSpPr>
            <p:spPr bwMode="auto">
              <a:xfrm rot="5400000">
                <a:off x="3790347" y="1986948"/>
                <a:ext cx="205103" cy="647001"/>
              </a:xfrm>
              <a:prstGeom prst="downArrow">
                <a:avLst>
                  <a:gd name="adj1" fmla="val 50000"/>
                  <a:gd name="adj2" fmla="val 58333"/>
                </a:avLst>
              </a:prstGeom>
              <a:gradFill flip="none" rotWithShape="1">
                <a:gsLst>
                  <a:gs pos="0">
                    <a:srgbClr val="FFFA8F"/>
                  </a:gs>
                  <a:gs pos="30000">
                    <a:srgbClr val="FAE75C"/>
                  </a:gs>
                  <a:gs pos="70000">
                    <a:srgbClr val="FFC000"/>
                  </a:gs>
                  <a:gs pos="100000">
                    <a:srgbClr val="F2B800"/>
                  </a:gs>
                </a:gsLst>
                <a:lin ang="5400000" scaled="1"/>
                <a:tileRect/>
              </a:gradFill>
              <a:ln w="12700">
                <a:solidFill>
                  <a:srgbClr val="D6A3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62000" y="3352800"/>
              <a:ext cx="4596189" cy="2167333"/>
              <a:chOff x="1574800" y="1562100"/>
              <a:chExt cx="4596189" cy="216733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665894" y="1600200"/>
                <a:ext cx="1711106" cy="20228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tIns="91440" bIns="182880" rtlCol="0" anchor="b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100" dirty="0">
                    <a:solidFill>
                      <a:srgbClr val="000000"/>
                    </a:solidFill>
                  </a:rPr>
                  <a:t>Server A</a:t>
                </a:r>
              </a:p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100" dirty="0">
                    <a:solidFill>
                      <a:srgbClr val="000000"/>
                    </a:solidFill>
                  </a:rPr>
                  <a:t>(running)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760203" y="2131740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VM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63086" y="1750739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VM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297803" y="2131740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VM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848062" y="2135641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VM</a:t>
                </a:r>
              </a:p>
            </p:txBody>
          </p:sp>
          <p:pic>
            <p:nvPicPr>
              <p:cNvPr id="21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946394" y="3025305"/>
                <a:ext cx="339606" cy="691428"/>
              </a:xfrm>
              <a:prstGeom prst="rect">
                <a:avLst/>
              </a:prstGeom>
              <a:noFill/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4358294" y="1562100"/>
                <a:ext cx="1711106" cy="20736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5760" tIns="91440" bIns="182880" rtlCol="0" anchor="b"/>
              <a:lstStyle/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100" dirty="0">
                    <a:solidFill>
                      <a:srgbClr val="000000"/>
                    </a:solidFill>
                  </a:rPr>
                  <a:t>Server B</a:t>
                </a:r>
              </a:p>
              <a:p>
                <a:pPr indent="-285750" algn="ctr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1100" dirty="0">
                    <a:solidFill>
                      <a:srgbClr val="000000"/>
                    </a:solidFill>
                  </a:rPr>
                  <a:t>(inactive)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574800" y="2499411"/>
                <a:ext cx="4596189" cy="471917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rgbClr val="000000"/>
                    </a:solidFill>
                  </a:rPr>
                  <a:t>Virtual Machine Manager</a:t>
                </a:r>
              </a:p>
            </p:txBody>
          </p:sp>
          <p:pic>
            <p:nvPicPr>
              <p:cNvPr id="24" name="Picture 2" descr="C:\Documents and Settings\csve\Local Settings\Temporary Internet Files\Content.IE5\KPABW9QF\MC900435242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708644" y="3038005"/>
                <a:ext cx="339606" cy="691428"/>
              </a:xfrm>
              <a:prstGeom prst="rect">
                <a:avLst/>
              </a:prstGeom>
              <a:noFill/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2303586" y="1754798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VM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839869" y="1754797"/>
                <a:ext cx="398294" cy="280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srgbClr val="002060"/>
                    </a:solidFill>
                  </a:rPr>
                  <a:t>VM</a:t>
                </a:r>
              </a:p>
            </p:txBody>
          </p:sp>
        </p:grpSp>
        <p:pic>
          <p:nvPicPr>
            <p:cNvPr id="8" name="Picture 4" descr="C:\Documents and Settings\Administrator\Local Settings\Temporary Internet Files\Content.IE5\YP27MHEV\MC900433941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37250" y="1022350"/>
              <a:ext cx="717550" cy="717550"/>
            </a:xfrm>
            <a:prstGeom prst="rect">
              <a:avLst/>
            </a:prstGeom>
            <a:noFill/>
          </p:spPr>
        </p:pic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09582" y="2531834"/>
              <a:ext cx="1310456" cy="23883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1440" rtlCol="0" anchor="ctr"/>
            <a:lstStyle>
              <a:defPPr>
                <a:defRPr lang="en-US"/>
              </a:defPPr>
              <a:lvl1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  <a:defRPr sz="1400">
                  <a:solidFill>
                    <a:srgbClr val="BC8F00"/>
                  </a:solidFill>
                </a:defRPr>
              </a:lvl1pPr>
            </a:lstStyle>
            <a:p>
              <a:r>
                <a:rPr lang="en-US" sz="1200" dirty="0">
                  <a:solidFill>
                    <a:srgbClr val="000000"/>
                  </a:solidFill>
                </a:rPr>
                <a:t>Before Migration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384182" y="5325834"/>
              <a:ext cx="1310456" cy="23883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1440" rtlCol="0" anchor="ctr"/>
            <a:lstStyle>
              <a:defPPr>
                <a:defRPr lang="en-US"/>
              </a:defPPr>
              <a:lvl1pPr indent="-285750" algn="ctr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None/>
                <a:defRPr sz="1400">
                  <a:solidFill>
                    <a:srgbClr val="BC8F00"/>
                  </a:solidFill>
                </a:defRPr>
              </a:lvl1pPr>
            </a:lstStyle>
            <a:p>
              <a:r>
                <a:rPr lang="en-US" sz="1200" dirty="0">
                  <a:solidFill>
                    <a:srgbClr val="000000"/>
                  </a:solidFill>
                </a:rPr>
                <a:t>After Migration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778500" y="1054100"/>
              <a:ext cx="927100" cy="774700"/>
            </a:xfrm>
            <a:prstGeom prst="roundRect">
              <a:avLst/>
            </a:prstGeom>
            <a:noFill/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876800" y="977900"/>
              <a:ext cx="939800" cy="152400"/>
            </a:xfrm>
            <a:custGeom>
              <a:avLst/>
              <a:gdLst>
                <a:gd name="connsiteX0" fmla="*/ 1130300 w 1130300"/>
                <a:gd name="connsiteY0" fmla="*/ 173567 h 541867"/>
                <a:gd name="connsiteX1" fmla="*/ 812800 w 1130300"/>
                <a:gd name="connsiteY1" fmla="*/ 33867 h 541867"/>
                <a:gd name="connsiteX2" fmla="*/ 228600 w 1130300"/>
                <a:gd name="connsiteY2" fmla="*/ 376767 h 541867"/>
                <a:gd name="connsiteX3" fmla="*/ 0 w 1130300"/>
                <a:gd name="connsiteY3" fmla="*/ 541867 h 54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300" h="541867">
                  <a:moveTo>
                    <a:pt x="1130300" y="173567"/>
                  </a:moveTo>
                  <a:cubicBezTo>
                    <a:pt x="1046691" y="86783"/>
                    <a:pt x="963083" y="0"/>
                    <a:pt x="812800" y="33867"/>
                  </a:cubicBezTo>
                  <a:cubicBezTo>
                    <a:pt x="662517" y="67734"/>
                    <a:pt x="364067" y="292100"/>
                    <a:pt x="228600" y="376767"/>
                  </a:cubicBezTo>
                  <a:cubicBezTo>
                    <a:pt x="93133" y="461434"/>
                    <a:pt x="46566" y="501650"/>
                    <a:pt x="0" y="541867"/>
                  </a:cubicBezTo>
                </a:path>
              </a:pathLst>
            </a:custGeom>
            <a:ln>
              <a:solidFill>
                <a:srgbClr val="0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381500" y="1104900"/>
              <a:ext cx="520700" cy="406400"/>
            </a:xfrm>
            <a:prstGeom prst="roundRect">
              <a:avLst/>
            </a:prstGeom>
            <a:noFill/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968500" y="3479800"/>
              <a:ext cx="520700" cy="406400"/>
            </a:xfrm>
            <a:prstGeom prst="roundRect">
              <a:avLst/>
            </a:prstGeom>
            <a:noFill/>
            <a:ln w="12700"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489200" y="1473200"/>
              <a:ext cx="1892300" cy="2222500"/>
            </a:xfrm>
            <a:custGeom>
              <a:avLst/>
              <a:gdLst>
                <a:gd name="connsiteX0" fmla="*/ 1917700 w 1917700"/>
                <a:gd name="connsiteY0" fmla="*/ 0 h 2222500"/>
                <a:gd name="connsiteX1" fmla="*/ 1498600 w 1917700"/>
                <a:gd name="connsiteY1" fmla="*/ 292100 h 2222500"/>
                <a:gd name="connsiteX2" fmla="*/ 1066800 w 1917700"/>
                <a:gd name="connsiteY2" fmla="*/ 1003300 h 2222500"/>
                <a:gd name="connsiteX3" fmla="*/ 850900 w 1917700"/>
                <a:gd name="connsiteY3" fmla="*/ 1765300 h 2222500"/>
                <a:gd name="connsiteX4" fmla="*/ 558800 w 1917700"/>
                <a:gd name="connsiteY4" fmla="*/ 2133600 h 2222500"/>
                <a:gd name="connsiteX5" fmla="*/ 0 w 1917700"/>
                <a:gd name="connsiteY5" fmla="*/ 222250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7700" h="2222500">
                  <a:moveTo>
                    <a:pt x="1917700" y="0"/>
                  </a:moveTo>
                  <a:cubicBezTo>
                    <a:pt x="1779058" y="62441"/>
                    <a:pt x="1640417" y="124883"/>
                    <a:pt x="1498600" y="292100"/>
                  </a:cubicBezTo>
                  <a:cubicBezTo>
                    <a:pt x="1356783" y="459317"/>
                    <a:pt x="1174750" y="757767"/>
                    <a:pt x="1066800" y="1003300"/>
                  </a:cubicBezTo>
                  <a:cubicBezTo>
                    <a:pt x="958850" y="1248833"/>
                    <a:pt x="935567" y="1576917"/>
                    <a:pt x="850900" y="1765300"/>
                  </a:cubicBezTo>
                  <a:cubicBezTo>
                    <a:pt x="766233" y="1953683"/>
                    <a:pt x="700617" y="2057400"/>
                    <a:pt x="558800" y="2133600"/>
                  </a:cubicBezTo>
                  <a:cubicBezTo>
                    <a:pt x="416983" y="2209800"/>
                    <a:pt x="208491" y="2216150"/>
                    <a:pt x="0" y="2222500"/>
                  </a:cubicBezTo>
                </a:path>
              </a:pathLst>
            </a:custGeom>
            <a:ln>
              <a:solidFill>
                <a:srgbClr val="0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40" name="Date Placeholder 39">
            <a:extLst>
              <a:ext uri="{FF2B5EF4-FFF2-40B4-BE49-F238E27FC236}">
                <a16:creationId xmlns:a16="http://schemas.microsoft.com/office/drawing/2014/main" id="{F3D718CD-CB97-BB4B-8F92-2DA03982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FA4B-A6ED-4B45-9DCC-36E58DFD9C9A}" type="datetime1">
              <a:rPr lang="en-GB" smtClean="0"/>
              <a:t>06/04/2024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45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Disadvantages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Performance degradation.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Inefficiency and degraded user experience.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Security holes and new threats.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F5A2A2-DCCB-EA47-921D-6DDEE8E7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2E89-EFFA-9D4F-AB1C-029888019FEF}" type="datetime1">
              <a:rPr lang="en-GB" smtClean="0"/>
              <a:t>06/04/2024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0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degradation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0013" y="1185334"/>
            <a:ext cx="8699603" cy="212313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400" dirty="0"/>
              <a:t>One of the major concerns in using virtualization technology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Since virtualization interposes an abstraction layer between the guest and the host, the guest can experience </a:t>
            </a:r>
            <a:r>
              <a:rPr lang="en-US" sz="2400" b="1" i="1" dirty="0"/>
              <a:t>increased latencies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2F4BE-D6E7-AA4D-8DEF-E189287B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32A-1AD3-C047-861E-BF7B5CA92626}" type="datetime1">
              <a:rPr lang="en-GB" smtClean="0"/>
              <a:t>06/04/2024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03B88-46F2-DC4A-AC97-970BF2EEC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2" t="10081" r="53363" b="9598"/>
          <a:stretch/>
        </p:blipFill>
        <p:spPr>
          <a:xfrm>
            <a:off x="5104016" y="3308465"/>
            <a:ext cx="2823470" cy="296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5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degradation-Root 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009" y="1185333"/>
            <a:ext cx="8419607" cy="51157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the case of hardware virtualization</a:t>
            </a:r>
            <a:endParaRPr lang="fa-IR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Overhead introduced by the following activities: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Maintaining the status of virtual processors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Support of privileged instructions 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Trap and simulate privileged instructions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Support of paging within VM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2F4BE-D6E7-AA4D-8DEF-E189287B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32A-1AD3-C047-861E-BF7B5CA92626}" type="datetime1">
              <a:rPr lang="en-GB" smtClean="0"/>
              <a:t>06/04/2024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1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degradation-Type 2 hypervisor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2197" y="1220948"/>
            <a:ext cx="8595536" cy="50967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degradation </a:t>
            </a:r>
            <a:r>
              <a:rPr lang="en-US" sz="2400" b="1" i="1" dirty="0"/>
              <a:t>is more serious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Since hypervisor is installed on top of an operating system 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Similar consideration can be made in the case of virtualization technologies at higher levels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In the case of programming language virtual machines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Java, .NET, and others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Binary translation and interpretation </a:t>
            </a:r>
            <a:r>
              <a:rPr lang="en-US" sz="2200" b="1" i="1" dirty="0"/>
              <a:t>can slow down </a:t>
            </a:r>
            <a:r>
              <a:rPr lang="en-US" sz="2200" dirty="0"/>
              <a:t>the execution of managed applications.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0F3484-DC95-AB4C-A574-F0C8AD5B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60FD-913A-E847-8AFC-6CF572547568}" type="datetime1">
              <a:rPr lang="en-GB" smtClean="0"/>
              <a:t>06/04/2024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3003" y="1202267"/>
            <a:ext cx="8910983" cy="53008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Virtualization can sometime lead to an inefficient use of the host.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particular, some of the specific features of the host </a:t>
            </a:r>
            <a:r>
              <a:rPr lang="en-US" sz="2400" b="1" i="1" dirty="0"/>
              <a:t>cannot be exposed by the abstraction layer and then become inaccessible</a:t>
            </a:r>
            <a:r>
              <a:rPr lang="en-US" sz="2400" dirty="0"/>
              <a:t>.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In hardware virtualization, </a:t>
            </a:r>
            <a:r>
              <a:rPr lang="en-US" sz="2200" dirty="0"/>
              <a:t>this could happen for </a:t>
            </a:r>
            <a:r>
              <a:rPr lang="en-US" sz="2200" b="1" i="1" dirty="0"/>
              <a:t>device drivers</a:t>
            </a:r>
            <a:r>
              <a:rPr lang="en-US" sz="2200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The virtual machine can sometime simply provide a default graphic card that maps only a subset of the features available in the host.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D188FC-63A1-894D-B42D-C7437301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79E33-BF6A-A84B-9454-6A2BCCF249D7}" type="datetime1">
              <a:rPr lang="en-GB" smtClean="0"/>
              <a:t>06/04/2024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9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Application-level Virtualization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0011" y="1190018"/>
            <a:ext cx="8663977" cy="51609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Allowing applications to be run in runtime environments </a:t>
            </a:r>
            <a:r>
              <a:rPr lang="en-US" sz="2400" b="1" i="1" dirty="0"/>
              <a:t>that do not natively support </a:t>
            </a:r>
            <a:r>
              <a:rPr lang="en-US" sz="2400" dirty="0"/>
              <a:t>all the features required by such applications.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dirty="0"/>
              <a:t>Applications </a:t>
            </a:r>
            <a:r>
              <a:rPr lang="en-US" sz="2400" b="1" i="1" dirty="0"/>
              <a:t>are not installed </a:t>
            </a:r>
            <a:r>
              <a:rPr lang="en-US" sz="2400" dirty="0"/>
              <a:t>in the expected runtime environment </a:t>
            </a:r>
            <a:r>
              <a:rPr lang="en-US" sz="2400" b="1" i="1" dirty="0"/>
              <a:t>but are run as though they were</a:t>
            </a:r>
            <a:r>
              <a:rPr lang="en-US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Partial file systems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Libraries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Operating system component emulation.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0AF53A-541A-F54D-B005-780B2F5E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2DBA-7687-4546-9C12-536C96FB4658}" type="datetime1">
              <a:rPr lang="en-GB" smtClean="0"/>
              <a:t>06/04/2024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0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holes and new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762" y="1235044"/>
            <a:ext cx="9043987" cy="53181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Virtualization opens the door to a </a:t>
            </a:r>
            <a:r>
              <a:rPr lang="en-US" sz="2400" dirty="0" err="1"/>
              <a:t>new&amp;unexpected</a:t>
            </a:r>
            <a:r>
              <a:rPr lang="en-US" sz="2400" dirty="0"/>
              <a:t> form of </a:t>
            </a:r>
            <a:r>
              <a:rPr lang="en-US" sz="2400" b="1" dirty="0">
                <a:solidFill>
                  <a:srgbClr val="0000FF"/>
                </a:solidFill>
              </a:rPr>
              <a:t>phishing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The capability of emulating a host in a completely transparent manner led the way to malicious programs that are </a:t>
            </a:r>
            <a:r>
              <a:rPr lang="en-US" sz="2200" b="1" i="1" dirty="0"/>
              <a:t>designed to extract sensitive information from the guest. </a:t>
            </a:r>
          </a:p>
          <a:p>
            <a:pPr lvl="1">
              <a:lnSpc>
                <a:spcPct val="150000"/>
              </a:lnSpc>
            </a:pPr>
            <a:endParaRPr lang="en-US" sz="2200" b="1" i="1" dirty="0"/>
          </a:p>
          <a:p>
            <a:pPr>
              <a:lnSpc>
                <a:spcPct val="150000"/>
              </a:lnSpc>
            </a:pPr>
            <a:r>
              <a:rPr lang="en-US" sz="2400" dirty="0"/>
              <a:t>In the case of hardware virtualization, malicious programs can </a:t>
            </a:r>
            <a:r>
              <a:rPr lang="en-US" sz="2400" b="1" i="1" dirty="0"/>
              <a:t>preload</a:t>
            </a:r>
            <a:r>
              <a:rPr lang="en-US" sz="2400" dirty="0"/>
              <a:t> themselves before the operating system and </a:t>
            </a:r>
            <a:r>
              <a:rPr lang="en-US" sz="2400" b="1" i="1" dirty="0"/>
              <a:t>act as a thin </a:t>
            </a:r>
            <a:r>
              <a:rPr lang="en-US" sz="2400" dirty="0"/>
              <a:t>virtual machine manager toward it.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Examples: </a:t>
            </a:r>
            <a:r>
              <a:rPr lang="en-US" sz="2200" dirty="0" err="1"/>
              <a:t>BluePill</a:t>
            </a:r>
            <a:r>
              <a:rPr lang="en-US" sz="2200" dirty="0"/>
              <a:t> and </a:t>
            </a:r>
            <a:r>
              <a:rPr lang="en-US" sz="2200" dirty="0" err="1"/>
              <a:t>SubVirt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58697C5-6ED2-3644-85D9-3CCCEBA7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CDCA-DB33-F742-9C90-58DF8030D2AA}" type="datetime1">
              <a:rPr lang="en-GB" smtClean="0"/>
              <a:t>06/04/2024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7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holes and new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9505" y="1235045"/>
            <a:ext cx="8600111" cy="48768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same considerations can be made for programming-level virtual machines.</a:t>
            </a:r>
          </a:p>
          <a:p>
            <a:pPr lvl="1">
              <a:lnSpc>
                <a:spcPct val="200000"/>
              </a:lnSpc>
            </a:pPr>
            <a:r>
              <a:rPr lang="en-US" sz="2200" b="1" i="1" dirty="0"/>
              <a:t>Modified versions of the runtime environment can access sensitive information</a:t>
            </a:r>
            <a:r>
              <a:rPr lang="en-US" sz="2200" dirty="0"/>
              <a:t> or </a:t>
            </a:r>
            <a:r>
              <a:rPr lang="en-US" sz="2200" b="1" i="1" dirty="0"/>
              <a:t>monitor the memory locations </a:t>
            </a:r>
            <a:r>
              <a:rPr lang="en-US" sz="2200" dirty="0"/>
              <a:t>utilized by guest applications while these are executed.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079208-C2DA-9D4F-B168-2A0B2F45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2F63-A343-6E44-9F96-7BAEBA173C11}" type="datetime1">
              <a:rPr lang="en-GB" smtClean="0"/>
              <a:t>06/04/2024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3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Application-level Virtualization </a:t>
            </a:r>
            <a:r>
              <a:rPr lang="en-US" sz="2000" dirty="0"/>
              <a:t>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0624" y="1190019"/>
            <a:ext cx="8302752" cy="53130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Emulation is performed by a thin layer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program or an operating system component which is in charge of executing the application.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Emulation can also be used to execute program binaries compiled for different hardware architectures.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 popular application virtualization solution: Wine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Allowing Unix-like operating systems to execute programs written for the Microsoft Windows platform.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E6C188-C839-9642-B594-8087DE42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060D-5ED9-CD4D-8C90-A2DEDDB1D8F5}" type="datetime1">
              <a:rPr lang="en-GB" smtClean="0"/>
              <a:t>06/04/2024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7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Application-level Virtualization </a:t>
            </a:r>
            <a:r>
              <a:rPr lang="en-US" sz="2000" dirty="0"/>
              <a:t>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50" y="1338470"/>
            <a:ext cx="9094125" cy="516464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Wine acts as a container for the guest application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A set of libraries, called </a:t>
            </a:r>
            <a:r>
              <a:rPr lang="en-US" sz="2200" dirty="0" err="1"/>
              <a:t>Winelib</a:t>
            </a:r>
            <a:endParaRPr lang="en-US" sz="2200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A similar solution for the Mac OS X environment is </a:t>
            </a:r>
            <a:r>
              <a:rPr lang="en-US" sz="2400" dirty="0" err="1"/>
              <a:t>CrossOver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 Allows running Windows applications directly on the Mac OS X.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8F0EC9-8486-5042-A114-6FBD6AD8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81DAE-E1CF-C547-AF4D-64697B70896B}" type="datetime1">
              <a:rPr lang="en-GB" smtClean="0"/>
              <a:t>06/04/2024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520DD0A-BEDC-9F4B-8B16-9139F89D3B0C}"/>
              </a:ext>
            </a:extLst>
          </p:cNvPr>
          <p:cNvSpPr/>
          <p:nvPr/>
        </p:nvSpPr>
        <p:spPr>
          <a:xfrm>
            <a:off x="380009" y="2227812"/>
            <a:ext cx="8419607" cy="2909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“Wine (originally an acronym for "Wine Is Not an Emulator") is a compatibility layer capable of running Windows applications on several POSIX-compliant operating systems, such as Linux, macOS, &amp; BSD. Instead of simulating internal Windows logic like a virtual machine or emulator, Wine translates Windows API calls into POSIX calls on-the-fly, eliminating the performance and memory penalties of other methods and allowing you to cleanly integrate Windows applications into your desktop.”</a:t>
            </a:r>
          </a:p>
          <a:p>
            <a:pPr algn="ctr"/>
            <a:r>
              <a:rPr lang="en-US" sz="20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https://www.winehq.org/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13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9A60-F746-FC86-0778-44B3561A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Application-level Virtualization </a:t>
            </a:r>
            <a:r>
              <a:rPr lang="en-US" sz="2000" dirty="0"/>
              <a:t>(cont.) 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6B50E6-7F77-8A07-CEE0-BC4DCE748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0"/>
          <a:stretch/>
        </p:blipFill>
        <p:spPr>
          <a:xfrm>
            <a:off x="279400" y="1675525"/>
            <a:ext cx="8673698" cy="309434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7EC8-B601-2858-415C-2EF32A34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3DCA-93E7-6944-B841-87542FF4846D}" type="datetime1">
              <a:rPr lang="en-GB" smtClean="0"/>
              <a:t>06/04/2024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EC47-55B8-9DAC-D944-8D3F9E7F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Principles of Cloud Computing--S.A.Javadi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AFBA4-A0DC-E959-572C-D3F81460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F7B71-202B-124E-9DFF-B7BDBC284B13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20CFA-C561-3D51-4B9E-EBA7CA85F910}"/>
              </a:ext>
            </a:extLst>
          </p:cNvPr>
          <p:cNvSpPr txBox="1"/>
          <p:nvPr/>
        </p:nvSpPr>
        <p:spPr>
          <a:xfrm>
            <a:off x="2364578" y="4799731"/>
            <a:ext cx="5045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https://www.codeweavers.com/crossover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https://www.youtube.com/watch?v=FCmSHPd-OG4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0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009" y="1181099"/>
            <a:ext cx="8419605" cy="18447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Segment the physical network resources </a:t>
            </a:r>
            <a:r>
              <a:rPr lang="en-US" sz="2400" dirty="0"/>
              <a:t>in cloud data centers into smaller segmentations and lease it to cloud tenants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Like leasing VMs in clouds enabled by host virtualization.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8DA51E-DD3F-8944-9FF5-DCC2C7F3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F319-A8BC-A440-8DBB-B00881E3967B}" type="datetime1">
              <a:rPr lang="en-GB" smtClean="0"/>
              <a:t>06/04/2024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C657B5-684F-4E4F-88D6-71B1A9DB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16" y="3180435"/>
            <a:ext cx="5320820" cy="29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009" y="1181100"/>
            <a:ext cx="8419605" cy="22479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Multiple virtual networks (VNs) share a physical network and run </a:t>
            </a:r>
            <a:r>
              <a:rPr lang="en-US" sz="2400" b="1" i="1" dirty="0"/>
              <a:t>isolated</a:t>
            </a:r>
            <a:r>
              <a:rPr lang="en-US" sz="2400" dirty="0"/>
              <a:t> protocol stacks.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Network virtualization allows users to design and deploy a network </a:t>
            </a:r>
            <a:r>
              <a:rPr lang="en-US" sz="2400" b="1" i="1" dirty="0"/>
              <a:t>without requiring knowledge of the physical network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8DA51E-DD3F-8944-9FF5-DCC2C7F3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F319-A8BC-A440-8DBB-B00881E3967B}" type="datetime1">
              <a:rPr lang="en-GB" smtClean="0"/>
              <a:t>06/04/2024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18795-0A2E-0740-8620-E096DDF2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31" y="3575658"/>
            <a:ext cx="4827338" cy="2780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85149F-B082-D14C-96ED-4CCBD3C9F727}"/>
              </a:ext>
            </a:extLst>
          </p:cNvPr>
          <p:cNvSpPr txBox="1"/>
          <p:nvPr/>
        </p:nvSpPr>
        <p:spPr>
          <a:xfrm>
            <a:off x="77418" y="5033873"/>
            <a:ext cx="1816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Virtual network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9026FD-874D-B645-9885-FAABE37863A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85616" y="4555377"/>
            <a:ext cx="1491577" cy="478496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207B78-EB9A-5D48-8664-9079C33168D3}"/>
              </a:ext>
            </a:extLst>
          </p:cNvPr>
          <p:cNvSpPr txBox="1"/>
          <p:nvPr/>
        </p:nvSpPr>
        <p:spPr>
          <a:xfrm>
            <a:off x="7135665" y="5013607"/>
            <a:ext cx="181639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network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C24040-4485-E74E-ACF6-3BDC4ECCBBA9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201295" y="4064653"/>
            <a:ext cx="1842568" cy="94895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FDAD21-0A77-824B-A00C-6022EE64B5AE}"/>
              </a:ext>
            </a:extLst>
          </p:cNvPr>
          <p:cNvSpPr txBox="1"/>
          <p:nvPr/>
        </p:nvSpPr>
        <p:spPr>
          <a:xfrm>
            <a:off x="4804463" y="5902887"/>
            <a:ext cx="1845633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Physical</a:t>
            </a:r>
            <a:r>
              <a:rPr lang="en-US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86630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Virtualization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876" y="1338470"/>
            <a:ext cx="9043986" cy="27846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 system administration practice that allows </a:t>
            </a:r>
            <a:r>
              <a:rPr lang="en-US" sz="2400" b="1" i="1" dirty="0"/>
              <a:t>decoupling the physical organization of the hardware from its logical representation</a:t>
            </a:r>
            <a:r>
              <a:rPr lang="en-US" sz="2400" dirty="0"/>
              <a:t>.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400" dirty="0"/>
              <a:t>Users do not have to be worried about the specific location of their data, which can be identified using a logical path.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9696B1-8C22-2C4B-A0F8-6E6C17BC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41A7-18C9-2D43-8038-81D0BD3ED20A}" type="datetime1">
              <a:rPr lang="en-GB" smtClean="0"/>
              <a:t>06/04/2024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7A9FAA-7541-B34A-BA62-F9AE5ECE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23" y="3819474"/>
            <a:ext cx="4064780" cy="255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8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Virtualization </a:t>
            </a:r>
            <a:r>
              <a:rPr lang="en-US" sz="2000" dirty="0"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0010" y="1338470"/>
            <a:ext cx="8419606" cy="12052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Grouping</a:t>
            </a:r>
            <a:r>
              <a:rPr lang="en-US" sz="2400" dirty="0"/>
              <a:t> multiple (possibly heterogeneous) storage devices that are seen as a single virtual storage space.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Principles of Cloud Computing--S.A.Javadi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573943-D11A-9D45-8FB6-587EA5E6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F3F2-0DF7-3847-801A-6F09F7EA5C94}" type="datetime1">
              <a:rPr lang="en-GB" smtClean="0"/>
              <a:t>06/04/2024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702D7-CB40-9F41-B242-B5C231C2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44" y="2979195"/>
            <a:ext cx="3125110" cy="3125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1A22F6-A230-3D4B-A661-10870F4DDF03}"/>
              </a:ext>
            </a:extLst>
          </p:cNvPr>
          <p:cNvSpPr txBox="1"/>
          <p:nvPr/>
        </p:nvSpPr>
        <p:spPr>
          <a:xfrm>
            <a:off x="5249361" y="5519530"/>
            <a:ext cx="3497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https://www.veritis.com/solutions/virtualization/storage-virtualization-services/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860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14457</TotalTime>
  <Words>1300</Words>
  <Application>Microsoft Macintosh PowerPoint</Application>
  <PresentationFormat>On-screen Show (4:3)</PresentationFormat>
  <Paragraphs>197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Other Types of Virtualization &amp; Virtualization and Cloud Computing</vt:lpstr>
      <vt:lpstr>Application-level Virtualization </vt:lpstr>
      <vt:lpstr>Application-level Virtualization (cont.) </vt:lpstr>
      <vt:lpstr>Application-level Virtualization (cont.) </vt:lpstr>
      <vt:lpstr>Application-level Virtualization (cont.) </vt:lpstr>
      <vt:lpstr>Network Virtualization</vt:lpstr>
      <vt:lpstr>Network Virtualization</vt:lpstr>
      <vt:lpstr>Storage Virtualization </vt:lpstr>
      <vt:lpstr>Storage Virtualization (cont.)</vt:lpstr>
      <vt:lpstr>Storage Virtualization (cont.)</vt:lpstr>
      <vt:lpstr>Virtualization and Cloud Computing</vt:lpstr>
      <vt:lpstr>Virtualization and Cloud Computing (cont.)</vt:lpstr>
      <vt:lpstr>Consolidation</vt:lpstr>
      <vt:lpstr>Consolidation (cont.)</vt:lpstr>
      <vt:lpstr>Virtualization Disadvantages </vt:lpstr>
      <vt:lpstr>Performance degradation </vt:lpstr>
      <vt:lpstr>Performance degradation-Root causes</vt:lpstr>
      <vt:lpstr>Performance degradation-Type 2 hypervisor </vt:lpstr>
      <vt:lpstr>Inefficiency</vt:lpstr>
      <vt:lpstr>Security holes and new threats</vt:lpstr>
      <vt:lpstr>Security holes and new threats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Seyyedahmad Javadi</dc:creator>
  <cp:lastModifiedBy>Microsoft Office User</cp:lastModifiedBy>
  <cp:revision>415</cp:revision>
  <dcterms:created xsi:type="dcterms:W3CDTF">2020-08-30T19:10:15Z</dcterms:created>
  <dcterms:modified xsi:type="dcterms:W3CDTF">2024-04-06T09:31:34Z</dcterms:modified>
</cp:coreProperties>
</file>