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0"/>
  </p:notesMasterIdLst>
  <p:handoutMasterIdLst>
    <p:handoutMasterId r:id="rId11"/>
  </p:handoutMasterIdLst>
  <p:sldIdLst>
    <p:sldId id="358" r:id="rId2"/>
    <p:sldId id="405" r:id="rId3"/>
    <p:sldId id="420" r:id="rId4"/>
    <p:sldId id="421" r:id="rId5"/>
    <p:sldId id="422" r:id="rId6"/>
    <p:sldId id="423" r:id="rId7"/>
    <p:sldId id="424" r:id="rId8"/>
    <p:sldId id="366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9/22/2020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9/22/2020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September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</a:t>
            </a:r>
            <a:r>
              <a:rPr lang="en-US" sz="2400" dirty="0"/>
              <a:t>0</a:t>
            </a:r>
            <a:endParaRPr lang="en-US" sz="2400" dirty="0" smtClean="0"/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Basic Definitions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complete description of a programming language includes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computational model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pragmatic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considerations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shape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5740" indent="0" algn="just">
              <a:spcBef>
                <a:spcPts val="1200"/>
              </a:spcBef>
              <a:buClrTx/>
              <a:buSzPct val="100000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computational model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 collection of values and operations.</a:t>
            </a:r>
          </a:p>
          <a:p>
            <a:pPr marL="205740" indent="0" algn="just">
              <a:spcBef>
                <a:spcPts val="1200"/>
              </a:spcBef>
              <a:buClrTx/>
              <a:buSzPct val="100000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computation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the application of a sequence of operations to a value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yield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another value.</a:t>
            </a:r>
          </a:p>
          <a:p>
            <a:pPr marL="205740" indent="0" algn="just">
              <a:spcBef>
                <a:spcPts val="1200"/>
              </a:spcBef>
              <a:buClrTx/>
              <a:buSzPct val="100000"/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a specification of a computation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05740" indent="0" algn="just"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 notation for writing programs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05740" indent="0" algn="just"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a programming language refers to the structure or form of programs.</a:t>
            </a:r>
          </a:p>
          <a:p>
            <a:pPr marL="205740" indent="0" algn="just"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a programming language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relationship between the syntactical elements and the model of computation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05740" indent="0" algn="just"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pragmatics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a programming language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describes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degree of success with which a programming language meets its goals both in its faithfulness to the underlying model of computation and in its utility for human programmers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820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of Computation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60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Computational models begin with a set of values. The values can be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separated into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two groups,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primitive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composite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6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primitive values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usually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numbers,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Boolean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values, and characters.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6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composite values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usually arrays, records, and recursively defined values.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Strings may occur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either primitive or composite values. Lists, stacks, trees, and queues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examples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recursively defined values.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6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the primitive values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usual operations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(e.g., arithmetic operations for the numbers).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Associated with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each composite type are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the values of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operations to access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component elements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the type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6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three basic computational models—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functional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logic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imperative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6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functional model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computation consists of a set of values,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operation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function application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6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may be named and may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composed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other functions.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6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can take other functions as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arguments 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 functions as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22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of Computation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Programs consist of definitions of functions and computations are application of functions to values. For example, a linear function y = 2x + 3 can be defined as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f x = 2x + 3.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endParaRPr lang="en-US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more interesting example is a program to compute the standard deviation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list of scores. The formula for standard deviation is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individual score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number of scores.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implementation 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functional programming language might look like this:</a:t>
                </a:r>
              </a:p>
              <a:p>
                <a:pPr marL="80963" indent="206375">
                  <a:buNone/>
                </a:pPr>
                <a:r>
                  <a:rPr lang="en-US" sz="1600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16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 err="1">
                    <a:latin typeface="Consolas" panose="020B0609020204030204" pitchFamily="49" charset="0"/>
                    <a:cs typeface="Courier New" panose="02070309020205020404" pitchFamily="49" charset="0"/>
                  </a:rPr>
                  <a:t>xs</a:t>
                </a:r>
                <a:r>
                  <a:rPr lang="en-US" sz="16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= </a:t>
                </a:r>
                <a:endParaRPr lang="en-US" sz="1600" dirty="0" smtClean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marL="515938" indent="0">
                  <a:buNone/>
                </a:pPr>
                <a:r>
                  <a:rPr lang="en-US" sz="1600" dirty="0" err="1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sqrt</a:t>
                </a:r>
                <a:r>
                  <a:rPr lang="en-US" sz="16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((</a:t>
                </a:r>
                <a:r>
                  <a:rPr lang="en-US" sz="1600" dirty="0" err="1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sumsqrs</a:t>
                </a:r>
                <a:r>
                  <a:rPr lang="en-US" sz="16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err="1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xs</a:t>
                </a:r>
                <a:r>
                  <a:rPr lang="en-US" sz="16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) - (sum(</a:t>
                </a:r>
                <a:r>
                  <a:rPr lang="en-US" sz="1600" dirty="0" err="1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xs</a:t>
                </a:r>
                <a:r>
                  <a:rPr lang="en-US" sz="16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)^2 / length(</a:t>
                </a:r>
                <a:r>
                  <a:rPr lang="en-US" sz="1600" dirty="0" err="1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xs</a:t>
                </a:r>
                <a:r>
                  <a:rPr lang="en-US" sz="16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))) </a:t>
                </a:r>
                <a:r>
                  <a:rPr lang="en-US" sz="16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/ </a:t>
                </a:r>
                <a:r>
                  <a:rPr lang="en-US" sz="16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length(</a:t>
                </a:r>
                <a:r>
                  <a:rPr lang="en-US" sz="1600" dirty="0" err="1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xs</a:t>
                </a:r>
                <a:r>
                  <a:rPr lang="en-US" sz="16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))</a:t>
                </a:r>
                <a:endParaRPr lang="en-US" sz="16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logic model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computation is based on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relations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logical inference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Programs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consist of definitions of relations and computations are inferences.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linear function y = 2x + 3 can be represented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600" dirty="0">
                    <a:latin typeface="Consolas" panose="020B0609020204030204" pitchFamily="49" charset="0"/>
                    <a:cs typeface="Calibri" panose="020F0502020204030204" pitchFamily="34" charset="0"/>
                  </a:rPr>
                  <a:t>f(X,Y) if Y is 2X + 3.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is represented as a relation between X and Y.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-40000" contrast="58000"/>
          </a:blip>
          <a:stretch>
            <a:fillRect/>
          </a:stretch>
        </p:blipFill>
        <p:spPr>
          <a:xfrm>
            <a:off x="3949228" y="2737629"/>
            <a:ext cx="2470839" cy="8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of Computation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typical application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logic programming is illustrated by a program to determine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mortality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Socrates.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have the following set of sentences.</a:t>
            </a:r>
          </a:p>
          <a:p>
            <a:pPr marL="80963" indent="546100" algn="just"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1. man(Socrates)</a:t>
            </a:r>
          </a:p>
          <a:p>
            <a:pPr marL="80963" indent="546100" algn="just"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2. mortal(X) if man(X</a:t>
            </a:r>
            <a:r>
              <a:rPr lang="en-US" sz="1600" dirty="0" smtClean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80963" indent="546100" algn="just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first line is a translation of the statement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Socrates is a man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 line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 translation of the phrase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all men are mortal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into the equivalent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1600" i="1" dirty="0" smtClean="0"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, if </a:t>
            </a:r>
            <a:r>
              <a:rPr lang="en-US" sz="1600" i="1" dirty="0"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is a man then </a:t>
            </a:r>
            <a:r>
              <a:rPr lang="en-US" sz="1600" i="1" dirty="0"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is mortal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determine the mortality of Socrates.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following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sentence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added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the set.</a:t>
            </a: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anose="020F0502020204030204" pitchFamily="34" charset="0"/>
              </a:rPr>
              <a:t>¬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mortal(Y</a:t>
            </a:r>
            <a:r>
              <a:rPr lang="en-US" sz="1600" dirty="0" smtClean="0"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endParaRPr lang="en-US" sz="16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sentence is a translation of the phrase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There are no mortals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rather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usual phrase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Socrates is not mortal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It can be viewed as the question, “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 there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 mortal?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 of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as follows: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6216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of Computation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in the computation is illustrated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</a:p>
          <a:p>
            <a:pPr marL="80963" indent="1747838" algn="just"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1. man(Socrates)</a:t>
            </a:r>
          </a:p>
          <a:p>
            <a:pPr marL="80963" indent="1747838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2. mortal(X) if man(X)</a:t>
            </a:r>
          </a:p>
          <a:p>
            <a:pPr marL="80963" indent="1747838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3. 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¬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mortal(Y)</a:t>
            </a:r>
          </a:p>
          <a:p>
            <a:pPr marL="80963" indent="1747838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4. </a:t>
            </a: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¬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 man(Y)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deduction of line 4 from lines 2 and 3 is to be understood from the fact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if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conclusion of a rule is known to be false, then so is the hypothesis (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modus tollens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new result, we get a contradiction with the first sentence.</a:t>
            </a:r>
          </a:p>
          <a:p>
            <a:pPr marL="80963" indent="1747838" algn="just"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1. man(Socrates)</a:t>
            </a:r>
          </a:p>
          <a:p>
            <a:pPr marL="80963" indent="1747838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2. mortal(X) if man(X)</a:t>
            </a:r>
          </a:p>
          <a:p>
            <a:pPr marL="80963" indent="1747838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3. ¬ mortal(Y)</a:t>
            </a:r>
          </a:p>
          <a:p>
            <a:pPr marL="80963" indent="1747838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4. ¬ man(Y)</a:t>
            </a:r>
          </a:p>
          <a:p>
            <a:pPr marL="80963" indent="1747838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5. Y = Socrates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resolvent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the first sentence,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unification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produce                 </a:t>
            </a:r>
            <a:r>
              <a:rPr lang="en-US" sz="1600" dirty="0" smtClean="0">
                <a:latin typeface="Consolas" panose="020B0609020204030204" pitchFamily="49" charset="0"/>
                <a:cs typeface="Calibri" panose="020F0502020204030204" pitchFamily="34" charset="0"/>
              </a:rPr>
              <a:t>Y = Socrates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That is, there is a mortal and one such mortal is Socrates.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Resolution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process of looking for 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contradiction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it is facilitated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unification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if there is a substitution which makes two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terms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882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 of Computation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imperative model of computation consists 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the operation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is used to modify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Programs consist of sequences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computations are changes of the state.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example,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linear function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 = 2x + 3 written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dirty="0" smtClean="0">
                <a:latin typeface="Consolas" panose="020B0609020204030204" pitchFamily="49" charset="0"/>
                <a:cs typeface="Calibri" panose="020F0502020204030204" pitchFamily="34" charset="0"/>
              </a:rPr>
              <a:t>Y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:= 2X + </a:t>
            </a:r>
            <a:r>
              <a:rPr lang="en-US" sz="1600" dirty="0" smtClean="0">
                <a:latin typeface="Consolas" panose="020B0609020204030204" pitchFamily="49" charset="0"/>
                <a:cs typeface="Calibri" panose="020F0502020204030204" pitchFamily="34" charset="0"/>
              </a:rPr>
              <a:t>3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implementation to determine the value of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the state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create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new state which differs from the old state in that the value of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new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state is the value that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2X + 3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had in the old state.</a:t>
            </a:r>
          </a:p>
          <a:p>
            <a:pPr marL="1371600" indent="0" algn="just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Old State: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X = 3, Y = -2, ...</a:t>
            </a:r>
          </a:p>
          <a:p>
            <a:pPr marL="1371600" indent="457200" algn="just">
              <a:buNone/>
            </a:pP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Y := 2X+3</a:t>
            </a:r>
          </a:p>
          <a:p>
            <a:pPr marL="1371600" indent="0" algn="just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New State: </a:t>
            </a:r>
            <a:r>
              <a:rPr lang="en-US" sz="1600" dirty="0" smtClean="0">
                <a:latin typeface="Consolas" panose="020B0609020204030204" pitchFamily="49" charset="0"/>
                <a:cs typeface="Calibri" panose="020F0502020204030204" pitchFamily="34" charset="0"/>
              </a:rPr>
              <a:t>X </a:t>
            </a:r>
            <a:r>
              <a:rPr lang="en-US" sz="1600" dirty="0">
                <a:latin typeface="Consolas" panose="020B0609020204030204" pitchFamily="49" charset="0"/>
                <a:cs typeface="Calibri" panose="020F0502020204030204" pitchFamily="34" charset="0"/>
              </a:rPr>
              <a:t>= 3, Y = 9, </a:t>
            </a:r>
            <a:r>
              <a:rPr lang="en-US" sz="1600" dirty="0" smtClean="0">
                <a:latin typeface="Consolas" panose="020B0609020204030204" pitchFamily="49" charset="0"/>
                <a:cs typeface="Calibri" panose="020F0502020204030204" pitchFamily="34" charset="0"/>
              </a:rPr>
              <a:t>...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imperative model is important because it models change and changes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part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parcel of our environment. In addition, it is the closest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hardware on which programs are executed. This tends to make it the 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efficient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terms of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execution speed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8753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 Programming Languages by Anthony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Aaby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may begin doing exercises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12177</TotalTime>
  <Words>945</Words>
  <Application>Microsoft Office PowerPoint</Application>
  <PresentationFormat>On-screen Show (4:3)</PresentationFormat>
  <Paragraphs>102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Cambria Math</vt:lpstr>
      <vt:lpstr>Consolas</vt:lpstr>
      <vt:lpstr>Courier New</vt:lpstr>
      <vt:lpstr>Gill Sans MT</vt:lpstr>
      <vt:lpstr>Verdana</vt:lpstr>
      <vt:lpstr>Wingdings 2</vt:lpstr>
      <vt:lpstr>Solstice</vt:lpstr>
      <vt:lpstr>Mehran S. Fallah    September 2020 </vt:lpstr>
      <vt:lpstr>Some Basic Definitions</vt:lpstr>
      <vt:lpstr>Models of Computation</vt:lpstr>
      <vt:lpstr>Models of Computation (Ctd.)</vt:lpstr>
      <vt:lpstr>Models of Computation (Ctd.)</vt:lpstr>
      <vt:lpstr>Models of Computation (Ctd.)</vt:lpstr>
      <vt:lpstr>Models of Computation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847</cp:revision>
  <dcterms:created xsi:type="dcterms:W3CDTF">2009-10-14T10:18:00Z</dcterms:created>
  <dcterms:modified xsi:type="dcterms:W3CDTF">2020-09-22T10:02:44Z</dcterms:modified>
</cp:coreProperties>
</file>