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3"/>
  </p:notesMasterIdLst>
  <p:handoutMasterIdLst>
    <p:handoutMasterId r:id="rId14"/>
  </p:handoutMasterIdLst>
  <p:sldIdLst>
    <p:sldId id="358" r:id="rId2"/>
    <p:sldId id="405" r:id="rId3"/>
    <p:sldId id="406" r:id="rId4"/>
    <p:sldId id="407" r:id="rId5"/>
    <p:sldId id="408" r:id="rId6"/>
    <p:sldId id="409" r:id="rId7"/>
    <p:sldId id="410" r:id="rId8"/>
    <p:sldId id="417" r:id="rId9"/>
    <p:sldId id="418" r:id="rId10"/>
    <p:sldId id="419" r:id="rId11"/>
    <p:sldId id="366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68D2"/>
    <a:srgbClr val="C5C5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>
      <p:cViewPr varScale="1">
        <p:scale>
          <a:sx n="113" d="100"/>
          <a:sy n="113" d="100"/>
        </p:scale>
        <p:origin x="14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37600-342F-4A05-B1DA-A2CFDE05C23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2913C-5176-47BF-ACFF-41359630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690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31F15-962A-423B-BF42-D19883161FC9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1E697-6CFA-4DFB-BE6E-54ABCDE3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079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IPM Summer School on Game Theory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0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02B-2491-4A45-B378-7B685E14A98C}" type="datetime1">
              <a:rPr lang="en-US" smtClean="0"/>
              <a:t>10/1/2023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12DA-2D2C-4B22-A4B4-CB5359199DA5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8BE-AE0D-422E-9DCD-024AE190B2D7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4E29-49E9-4C70-9C09-164BE78CD915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7C0-76EC-4D09-8798-FA46F3055793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40FB-883D-4904-9D34-8B8694DA069E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A348-4EFD-4E95-8976-9CB8F8D1AEA0}" type="datetime1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1B56-9DBE-4C9D-9A05-044AD65C7E6D}" type="datetime1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169-CF3F-432C-B237-79429B82F60D}" type="datetime1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C246-E0D9-4127-BD6C-454D68478B5B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21BA-DB7C-4E9D-B47D-CDFFDAF63582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C6C57A-B7AD-4E86-B60B-E38E61EF6096}" type="datetime1">
              <a:rPr lang="en-US" smtClean="0"/>
              <a:t>10/1/2023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3.png"/><Relationship Id="rId7" Type="http://schemas.openxmlformats.org/officeDocument/2006/relationships/image" Target="../media/image1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514600"/>
            <a:ext cx="6553200" cy="342900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/>
              <a:t>Mehran</a:t>
            </a:r>
            <a:r>
              <a:rPr lang="en-US" sz="2400" dirty="0" smtClean="0"/>
              <a:t> S. </a:t>
            </a:r>
            <a:r>
              <a:rPr lang="en-US" sz="2400" dirty="0" err="1" smtClean="0"/>
              <a:t>Fallah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April 2020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09600"/>
            <a:ext cx="8458200" cy="22860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Programming Languages</a:t>
            </a:r>
          </a:p>
          <a:p>
            <a:pPr algn="ctr"/>
            <a:r>
              <a:rPr lang="en-US" sz="2400" dirty="0" smtClean="0"/>
              <a:t>Session I</a:t>
            </a:r>
          </a:p>
          <a:p>
            <a:pPr algn="ctr"/>
            <a:endParaRPr lang="en-US" sz="3400" dirty="0"/>
          </a:p>
          <a:p>
            <a:pPr algn="ctr"/>
            <a:r>
              <a:rPr lang="en-US" sz="3400" dirty="0" smtClean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42862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Syntactic and Semantic Errors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rm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400" b="1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Semantic Errors in Wren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400" b="1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The program normally terminates but its behavior is not in accord with the specification of the problem that the program is trying to solve.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The program does not terminate normally because it has tried to do something that cannot be executed by the </a:t>
            </a:r>
            <a:r>
              <a:rPr lang="en-US" sz="1400" b="1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run-time system</a:t>
            </a: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. Such errors are called </a:t>
            </a:r>
            <a:r>
              <a:rPr lang="en-US" sz="1400" b="1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dynamic</a:t>
            </a: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, or </a:t>
            </a:r>
            <a:r>
              <a:rPr lang="en-US" sz="1400" b="1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semantic</a:t>
            </a: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, errors.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There is no clear-cut distinction between static and dynamic errors.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Multiple starts of a thread, race condition, division by zero, and so on.</a:t>
            </a: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 bright="-30000" contrast="50000"/>
          </a:blip>
          <a:stretch>
            <a:fillRect/>
          </a:stretch>
        </p:blipFill>
        <p:spPr>
          <a:xfrm>
            <a:off x="2779115" y="3421155"/>
            <a:ext cx="5220862" cy="1103127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745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304800"/>
            <a:ext cx="7498080" cy="4800600"/>
          </a:xfrm>
        </p:spPr>
        <p:txBody>
          <a:bodyPr>
            <a:noAutofit/>
          </a:bodyPr>
          <a:lstStyle/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Formal Syntax and Semantics by Kenneth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Slonneger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Barry Kurtz </a:t>
            </a: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You may begin doing exercises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of Chapter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9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Some Basic Definitions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rm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 bright="-30000" contrast="50000"/>
          </a:blip>
          <a:stretch>
            <a:fillRect/>
          </a:stretch>
        </p:blipFill>
        <p:spPr>
          <a:xfrm>
            <a:off x="1420587" y="1366110"/>
            <a:ext cx="7022592" cy="1467551"/>
          </a:xfrm>
          <a:prstGeom prst="rect">
            <a:avLst/>
          </a:prstGeom>
          <a:ln w="22225">
            <a:noFill/>
          </a:ln>
          <a:effectLst>
            <a:reflection endPos="0" dist="508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 bright="-30000" contrast="50000"/>
          </a:blip>
          <a:stretch>
            <a:fillRect/>
          </a:stretch>
        </p:blipFill>
        <p:spPr>
          <a:xfrm>
            <a:off x="1390726" y="3083981"/>
            <a:ext cx="7154056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lum bright="-30000" contrast="50000"/>
          </a:blip>
          <a:stretch>
            <a:fillRect/>
          </a:stretch>
        </p:blipFill>
        <p:spPr>
          <a:xfrm>
            <a:off x="1390726" y="5239302"/>
            <a:ext cx="7134930" cy="123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Grammars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2">
            <a:lum bright="-30000" contrast="50000"/>
          </a:blip>
          <a:stretch>
            <a:fillRect/>
          </a:stretch>
        </p:blipFill>
        <p:spPr>
          <a:xfrm>
            <a:off x="1535926" y="1219200"/>
            <a:ext cx="6705600" cy="20051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lum bright="-30000" contrast="50000"/>
          </a:blip>
          <a:stretch>
            <a:fillRect/>
          </a:stretch>
        </p:blipFill>
        <p:spPr>
          <a:xfrm>
            <a:off x="1461008" y="3172362"/>
            <a:ext cx="6717792" cy="10727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lum bright="-30000" contrast="50000"/>
          </a:blip>
          <a:stretch>
            <a:fillRect/>
          </a:stretch>
        </p:blipFill>
        <p:spPr>
          <a:xfrm>
            <a:off x="2942029" y="4906324"/>
            <a:ext cx="4173833" cy="29783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4323039" y="5150077"/>
            <a:ext cx="0" cy="30480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18139" y="5454877"/>
            <a:ext cx="2209800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entury" panose="02040604050505020304" pitchFamily="18" charset="0"/>
              </a:rPr>
              <a:t>is defined to be</a:t>
            </a:r>
          </a:p>
          <a:p>
            <a:pPr algn="ctr"/>
            <a:r>
              <a:rPr lang="en-US" sz="1400" b="1" dirty="0" smtClean="0">
                <a:latin typeface="Century" panose="02040604050505020304" pitchFamily="18" charset="0"/>
              </a:rPr>
              <a:t>may be composed of</a:t>
            </a:r>
            <a:endParaRPr lang="en-US" sz="1400" b="1" dirty="0">
              <a:latin typeface="Century" panose="020406040505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38706" y="4342144"/>
            <a:ext cx="220980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entury" panose="02040604050505020304" pitchFamily="18" charset="0"/>
              </a:rPr>
              <a:t>nonterminal</a:t>
            </a:r>
            <a:endParaRPr lang="en-US" sz="1400" b="1" dirty="0">
              <a:latin typeface="Century" panose="02040604050505020304" pitchFamily="18" charset="0"/>
            </a:endParaRP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3643606" y="4649921"/>
            <a:ext cx="0" cy="25640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4745801" y="4488555"/>
            <a:ext cx="737894" cy="435388"/>
          </a:xfrm>
          <a:prstGeom prst="bentConnector3">
            <a:avLst>
              <a:gd name="adj1" fmla="val 100486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5117453" y="4491179"/>
            <a:ext cx="1511947" cy="440242"/>
          </a:xfrm>
          <a:prstGeom prst="bentConnector3">
            <a:avLst>
              <a:gd name="adj1" fmla="val 100400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98652" y="6052936"/>
            <a:ext cx="678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This notation is known as the </a:t>
            </a:r>
            <a:r>
              <a:rPr lang="en-US" sz="1400" b="1" dirty="0" smtClean="0">
                <a:latin typeface="Bookman Old Style" panose="02050604050505020204" pitchFamily="18" charset="0"/>
              </a:rPr>
              <a:t>Backus-Naur Form (BNF)</a:t>
            </a:r>
            <a:r>
              <a:rPr lang="en-US" sz="1400" dirty="0" smtClean="0">
                <a:latin typeface="Bookman Old Style" panose="02050604050505020204" pitchFamily="18" charset="0"/>
              </a:rPr>
              <a:t>.</a:t>
            </a:r>
            <a:endParaRPr lang="en-US" sz="1400" dirty="0">
              <a:latin typeface="Bookman Old Style" panose="02050604050505020204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 rot="10800000">
            <a:off x="4648200" y="5135391"/>
            <a:ext cx="2347060" cy="319486"/>
            <a:chOff x="5609872" y="4596166"/>
            <a:chExt cx="2347060" cy="319486"/>
          </a:xfrm>
        </p:grpSpPr>
        <p:cxnSp>
          <p:nvCxnSpPr>
            <p:cNvPr id="55" name="Straight Arrow Connector 54"/>
            <p:cNvCxnSpPr>
              <a:stCxn id="81" idx="0"/>
            </p:cNvCxnSpPr>
            <p:nvPr/>
          </p:nvCxnSpPr>
          <p:spPr>
            <a:xfrm rot="10800000" flipH="1" flipV="1">
              <a:off x="5609873" y="4596166"/>
              <a:ext cx="7704" cy="319486"/>
            </a:xfrm>
            <a:prstGeom prst="straightConnector1">
              <a:avLst/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/>
            <p:nvPr/>
          </p:nvCxnSpPr>
          <p:spPr>
            <a:xfrm>
              <a:off x="5609872" y="4717492"/>
              <a:ext cx="2347060" cy="198159"/>
            </a:xfrm>
            <a:prstGeom prst="bentConnector3">
              <a:avLst>
                <a:gd name="adj1" fmla="val 99781"/>
              </a:avLst>
            </a:prstGeom>
            <a:ln w="28575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5890359" y="5454877"/>
            <a:ext cx="220980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>
                <a:latin typeface="Century" panose="02040604050505020304" pitchFamily="18" charset="0"/>
              </a:rPr>
              <a:t>terminal</a:t>
            </a:r>
            <a:endParaRPr lang="en-US" sz="1400" b="1" dirty="0">
              <a:latin typeface="Century" panose="02040604050505020304" pitchFamily="18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6248400" y="5135391"/>
            <a:ext cx="0" cy="196965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598652" y="6303891"/>
            <a:ext cx="6783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The </a:t>
            </a:r>
            <a:r>
              <a:rPr lang="en-US" sz="1400" b="1" dirty="0" smtClean="0">
                <a:latin typeface="Bookman Old Style" panose="02050604050505020204" pitchFamily="18" charset="0"/>
              </a:rPr>
              <a:t>vocabulary</a:t>
            </a:r>
            <a:r>
              <a:rPr lang="en-US" sz="1400" dirty="0" smtClean="0">
                <a:latin typeface="Bookman Old Style" panose="02050604050505020204" pitchFamily="18" charset="0"/>
              </a:rPr>
              <a:t> of a grammar consists of its terminals and </a:t>
            </a:r>
            <a:r>
              <a:rPr lang="en-US" sz="1400" dirty="0" err="1" smtClean="0">
                <a:latin typeface="Bookman Old Style" panose="02050604050505020204" pitchFamily="18" charset="0"/>
              </a:rPr>
              <a:t>nonterminals</a:t>
            </a:r>
            <a:r>
              <a:rPr lang="en-US" sz="1400" dirty="0" smtClean="0">
                <a:latin typeface="Bookman Old Style" panose="02050604050505020204" pitchFamily="18" charset="0"/>
              </a:rPr>
              <a:t>.</a:t>
            </a:r>
            <a:endParaRPr lang="en-US" sz="1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9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51" grpId="0"/>
      <p:bldP spid="81" grpId="0" animBg="1"/>
      <p:bldP spid="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of Grammars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242048" cy="5010150"/>
          </a:xfrm>
        </p:spPr>
        <p:txBody>
          <a:bodyPr>
            <a:normAutofit/>
          </a:bodyPr>
          <a:lstStyle/>
          <a:p>
            <a:pPr marL="82296" indent="0" algn="just">
              <a:spcBef>
                <a:spcPts val="0"/>
              </a:spcBef>
              <a:buNone/>
            </a:pPr>
            <a:endParaRPr lang="en-US" sz="145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 bright="-30000" contrast="50000"/>
          </a:blip>
          <a:stretch>
            <a:fillRect/>
          </a:stretch>
        </p:blipFill>
        <p:spPr>
          <a:xfrm>
            <a:off x="1474100" y="1321821"/>
            <a:ext cx="6731077" cy="982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lum bright="-30000" contrast="50000"/>
          </a:blip>
          <a:stretch>
            <a:fillRect/>
          </a:stretch>
        </p:blipFill>
        <p:spPr>
          <a:xfrm>
            <a:off x="1459531" y="2332507"/>
            <a:ext cx="6788123" cy="9970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lum bright="-30000" contrast="50000"/>
          </a:blip>
          <a:stretch>
            <a:fillRect/>
          </a:stretch>
        </p:blipFill>
        <p:spPr>
          <a:xfrm>
            <a:off x="6285515" y="2939663"/>
            <a:ext cx="1540158" cy="2136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lum bright="-30000" contrast="50000"/>
          </a:blip>
          <a:stretch>
            <a:fillRect/>
          </a:stretch>
        </p:blipFill>
        <p:spPr>
          <a:xfrm>
            <a:off x="1455810" y="3357906"/>
            <a:ext cx="6731081" cy="5056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lum bright="-30000" contrast="50000"/>
          </a:blip>
          <a:stretch>
            <a:fillRect/>
          </a:stretch>
        </p:blipFill>
        <p:spPr>
          <a:xfrm>
            <a:off x="2891429" y="3851142"/>
            <a:ext cx="3707805" cy="2492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lum bright="-30000" contrast="50000"/>
          </a:blip>
          <a:stretch>
            <a:fillRect/>
          </a:stretch>
        </p:blipFill>
        <p:spPr>
          <a:xfrm>
            <a:off x="1453680" y="4046219"/>
            <a:ext cx="6751497" cy="234746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355907" y="4528741"/>
            <a:ext cx="398216" cy="235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67548" y="4525186"/>
            <a:ext cx="58291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latin typeface="Bookman Old Style" panose="02050604050505020204" pitchFamily="18" charset="0"/>
              </a:rPr>
              <a:t>&lt;B&gt;</a:t>
            </a:r>
            <a:endParaRPr lang="en-US" sz="13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86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Grammars: An Example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lum bright="-30000" contrast="50000"/>
          </a:blip>
          <a:stretch>
            <a:fillRect/>
          </a:stretch>
        </p:blipFill>
        <p:spPr>
          <a:xfrm>
            <a:off x="1477469" y="1143000"/>
            <a:ext cx="6261210" cy="2492408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lum bright="-30000" contrast="50000"/>
          </a:blip>
          <a:stretch>
            <a:fillRect/>
          </a:stretch>
        </p:blipFill>
        <p:spPr>
          <a:xfrm>
            <a:off x="1972733" y="3786182"/>
            <a:ext cx="5757479" cy="27990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2000" y="3697285"/>
            <a:ext cx="1676400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ookman Old Style" panose="02050604050505020204" pitchFamily="18" charset="0"/>
              </a:rPr>
              <a:t>A derivation tree</a:t>
            </a:r>
            <a:endParaRPr lang="en-US" sz="1400" dirty="0">
              <a:latin typeface="Bookman Old Style" panose="02050604050505020204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438400" y="3873503"/>
            <a:ext cx="762000" cy="15240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lum bright="-30000" contrast="50000"/>
          </a:blip>
          <a:stretch>
            <a:fillRect/>
          </a:stretch>
        </p:blipFill>
        <p:spPr>
          <a:xfrm>
            <a:off x="2606651" y="3613382"/>
            <a:ext cx="4489642" cy="26989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lum bright="-30000" contrast="50000"/>
          </a:blip>
          <a:stretch>
            <a:fillRect/>
          </a:stretch>
        </p:blipFill>
        <p:spPr>
          <a:xfrm>
            <a:off x="2592026" y="1314175"/>
            <a:ext cx="4504267" cy="218978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12509" y="672793"/>
            <a:ext cx="6871994" cy="4154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latin typeface="Bookman Old Style" panose="02050604050505020204" pitchFamily="18" charset="0"/>
              </a:rPr>
              <a:t>Two different derivation trees for “</a:t>
            </a:r>
            <a:r>
              <a:rPr lang="en-US" sz="1400" b="1" dirty="0" smtClean="0">
                <a:latin typeface="Bookman Old Style" panose="02050604050505020204" pitchFamily="18" charset="0"/>
              </a:rPr>
              <a:t>the girl touched the cat with a feather.</a:t>
            </a:r>
            <a:r>
              <a:rPr lang="en-US" sz="1400" dirty="0" smtClean="0">
                <a:latin typeface="Bookman Old Style" panose="02050604050505020204" pitchFamily="18" charset="0"/>
              </a:rPr>
              <a:t>”</a:t>
            </a:r>
            <a:endParaRPr 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00800" y="1349382"/>
            <a:ext cx="2345091" cy="378950"/>
          </a:xfrm>
          <a:prstGeom prst="rect">
            <a:avLst/>
          </a:prstGeom>
          <a:solidFill>
            <a:srgbClr val="FF0000"/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bg1"/>
                </a:solidFill>
                <a:latin typeface="Bookman Old Style" panose="02050604050505020204" pitchFamily="18" charset="0"/>
              </a:rPr>
              <a:t>An ambiguous language.</a:t>
            </a:r>
            <a:endParaRPr lang="en-US" sz="1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5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Wren: A small Imperative Language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lum bright="-30000" contrast="50000"/>
          </a:blip>
          <a:stretch>
            <a:fillRect/>
          </a:stretch>
        </p:blipFill>
        <p:spPr>
          <a:xfrm>
            <a:off x="3929557" y="25400"/>
            <a:ext cx="5004131" cy="65096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4" name="Rectangle 63"/>
          <p:cNvSpPr/>
          <p:nvPr/>
        </p:nvSpPr>
        <p:spPr>
          <a:xfrm>
            <a:off x="1435608" y="609600"/>
            <a:ext cx="2493949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1830659" y="2064054"/>
            <a:ext cx="1905000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Bookman Old Style" panose="02050604050505020204" pitchFamily="18" charset="0"/>
              </a:rPr>
              <a:t>control structures</a:t>
            </a:r>
            <a:endParaRPr 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17353" y="1917035"/>
            <a:ext cx="405106" cy="17846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267200" y="2133600"/>
            <a:ext cx="252706" cy="1524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267200" y="2362200"/>
            <a:ext cx="252706" cy="1524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65" idx="3"/>
            <a:endCxn id="66" idx="1"/>
          </p:cNvCxnSpPr>
          <p:nvPr/>
        </p:nvCxnSpPr>
        <p:spPr>
          <a:xfrm flipV="1">
            <a:off x="3735659" y="2006268"/>
            <a:ext cx="581694" cy="211675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5" idx="3"/>
            <a:endCxn id="67" idx="1"/>
          </p:cNvCxnSpPr>
          <p:nvPr/>
        </p:nvCxnSpPr>
        <p:spPr>
          <a:xfrm flipV="1">
            <a:off x="3735659" y="2209800"/>
            <a:ext cx="531541" cy="8143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5" idx="3"/>
            <a:endCxn id="68" idx="1"/>
          </p:cNvCxnSpPr>
          <p:nvPr/>
        </p:nvCxnSpPr>
        <p:spPr>
          <a:xfrm>
            <a:off x="3735659" y="2217943"/>
            <a:ext cx="531541" cy="220457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13726" y="496562"/>
            <a:ext cx="1905000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Bookman Old Style" panose="02050604050505020204" pitchFamily="18" charset="0"/>
              </a:rPr>
              <a:t>explicitly typed</a:t>
            </a:r>
            <a:endParaRPr 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477000" y="641724"/>
            <a:ext cx="457200" cy="24155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001429" y="865048"/>
            <a:ext cx="457200" cy="241552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>
            <a:stCxn id="75" idx="3"/>
          </p:cNvCxnSpPr>
          <p:nvPr/>
        </p:nvCxnSpPr>
        <p:spPr>
          <a:xfrm>
            <a:off x="3718726" y="650451"/>
            <a:ext cx="282703" cy="340149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/>
          <p:cNvPicPr>
            <a:picLocks noChangeAspect="1"/>
          </p:cNvPicPr>
          <p:nvPr/>
        </p:nvPicPr>
        <p:blipFill>
          <a:blip r:embed="rId5">
            <a:lum bright="-40000" contrast="40000"/>
          </a:blip>
          <a:stretch>
            <a:fillRect/>
          </a:stretch>
        </p:blipFill>
        <p:spPr>
          <a:xfrm>
            <a:off x="129688" y="3462950"/>
            <a:ext cx="3743089" cy="342278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91" name="Rectangle 90"/>
          <p:cNvSpPr/>
          <p:nvPr/>
        </p:nvSpPr>
        <p:spPr>
          <a:xfrm>
            <a:off x="3929557" y="4876800"/>
            <a:ext cx="4528643" cy="8382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921090" y="6125178"/>
            <a:ext cx="4528643" cy="18037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6">
            <a:lum bright="-30000" contrast="50000"/>
          </a:blip>
          <a:stretch>
            <a:fillRect/>
          </a:stretch>
        </p:blipFill>
        <p:spPr>
          <a:xfrm>
            <a:off x="60418" y="5562600"/>
            <a:ext cx="3675241" cy="448098"/>
          </a:xfrm>
          <a:prstGeom prst="rect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</p:pic>
      <p:sp>
        <p:nvSpPr>
          <p:cNvPr id="94" name="TextBox 93"/>
          <p:cNvSpPr txBox="1"/>
          <p:nvPr/>
        </p:nvSpPr>
        <p:spPr>
          <a:xfrm>
            <a:off x="1295400" y="4483712"/>
            <a:ext cx="167640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Bookman Old Style" panose="02050604050505020204" pitchFamily="18" charset="0"/>
              </a:rPr>
              <a:t>lexical syntax</a:t>
            </a:r>
            <a:endParaRPr lang="en-US" sz="1400" dirty="0">
              <a:latin typeface="Bookman Old Style" panose="02050604050505020204" pitchFamily="18" charset="0"/>
            </a:endParaRPr>
          </a:p>
        </p:txBody>
      </p:sp>
      <p:cxnSp>
        <p:nvCxnSpPr>
          <p:cNvPr id="96" name="Straight Connector 95"/>
          <p:cNvCxnSpPr>
            <a:stCxn id="94" idx="2"/>
          </p:cNvCxnSpPr>
          <p:nvPr/>
        </p:nvCxnSpPr>
        <p:spPr>
          <a:xfrm>
            <a:off x="2133600" y="4791489"/>
            <a:ext cx="0" cy="77111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4" idx="2"/>
            <a:endCxn id="91" idx="1"/>
          </p:cNvCxnSpPr>
          <p:nvPr/>
        </p:nvCxnSpPr>
        <p:spPr>
          <a:xfrm>
            <a:off x="2133600" y="4791489"/>
            <a:ext cx="1795957" cy="504411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94" idx="2"/>
          </p:cNvCxnSpPr>
          <p:nvPr/>
        </p:nvCxnSpPr>
        <p:spPr>
          <a:xfrm>
            <a:off x="2133600" y="4791489"/>
            <a:ext cx="2325029" cy="1333689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endCxn id="76" idx="1"/>
          </p:cNvCxnSpPr>
          <p:nvPr/>
        </p:nvCxnSpPr>
        <p:spPr>
          <a:xfrm>
            <a:off x="3727193" y="641724"/>
            <a:ext cx="2749807" cy="120776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94" idx="0"/>
          </p:cNvCxnSpPr>
          <p:nvPr/>
        </p:nvCxnSpPr>
        <p:spPr>
          <a:xfrm flipV="1">
            <a:off x="2133600" y="3805228"/>
            <a:ext cx="0" cy="67848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1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75" grpId="0" animBg="1"/>
      <p:bldP spid="76" grpId="0" animBg="1"/>
      <p:bldP spid="77" grpId="0" animBg="1"/>
      <p:bldP spid="91" grpId="0" animBg="1"/>
      <p:bldP spid="92" grpId="0" animBg="1"/>
      <p:bldP spid="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Wren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rm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The syntax of a programming language is commonly divided into two parts: </a:t>
            </a:r>
            <a:r>
              <a:rPr lang="en-US" sz="1400" b="1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lexical syntax</a:t>
            </a: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 and the </a:t>
            </a:r>
            <a:r>
              <a:rPr lang="en-US" sz="1400" b="1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phrase-structure syntax</a:t>
            </a: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The lexical syntax describes the smallest units with significance, called </a:t>
            </a:r>
            <a:r>
              <a:rPr lang="en-US" sz="1400" b="1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tokens</a:t>
            </a: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. The set of all possible tokens of a language is said to be the </a:t>
            </a:r>
            <a:r>
              <a:rPr lang="en-US" sz="1400" b="1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lexicon</a:t>
            </a: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 of the language.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The phrase-structure syntax explains how tokens are arranged into programs.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These two parts are normally correspond to the way a programming language is implemented.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3048000" y="4056385"/>
            <a:ext cx="1828800" cy="8229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Lexical Analyzer</a:t>
            </a:r>
          </a:p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(Scanner)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48198" y="4056385"/>
            <a:ext cx="1981200" cy="8229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400" b="1" dirty="0" smtClean="0">
                <a:latin typeface="Bookman Old Style" panose="02050604050505020204" pitchFamily="18" charset="0"/>
              </a:rPr>
              <a:t>Syntactic Analyzer</a:t>
            </a:r>
          </a:p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(Parser)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745591" y="4480497"/>
            <a:ext cx="302409" cy="8466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12" idx="1"/>
          </p:cNvCxnSpPr>
          <p:nvPr/>
        </p:nvCxnSpPr>
        <p:spPr>
          <a:xfrm>
            <a:off x="4876800" y="4467865"/>
            <a:ext cx="1471398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0318" y="4119631"/>
            <a:ext cx="18680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rogram as Text</a:t>
            </a:r>
          </a:p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(A Sequence of Characters)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34210" y="3957277"/>
            <a:ext cx="1556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 Sequence of Tokens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8329398" y="4463562"/>
            <a:ext cx="511409" cy="4303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206985" y="3965743"/>
            <a:ext cx="101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Parse Tree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48000" y="5593718"/>
            <a:ext cx="182880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Lexical Syntax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48198" y="5485997"/>
            <a:ext cx="198120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 smtClean="0">
                <a:latin typeface="Bookman Old Style" panose="02050604050505020204" pitchFamily="18" charset="0"/>
              </a:rPr>
              <a:t>Phrase-Structure Syntax</a:t>
            </a:r>
            <a:endParaRPr lang="en-US" sz="1400" b="1" dirty="0">
              <a:latin typeface="Bookman Old Style" panose="02050604050505020204" pitchFamily="18" charset="0"/>
            </a:endParaRPr>
          </a:p>
        </p:txBody>
      </p:sp>
      <p:cxnSp>
        <p:nvCxnSpPr>
          <p:cNvPr id="32" name="Straight Arrow Connector 31"/>
          <p:cNvCxnSpPr>
            <a:stCxn id="6" idx="2"/>
            <a:endCxn id="36" idx="0"/>
          </p:cNvCxnSpPr>
          <p:nvPr/>
        </p:nvCxnSpPr>
        <p:spPr>
          <a:xfrm>
            <a:off x="3962400" y="4879345"/>
            <a:ext cx="0" cy="714373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37" idx="0"/>
          </p:cNvCxnSpPr>
          <p:nvPr/>
        </p:nvCxnSpPr>
        <p:spPr>
          <a:xfrm>
            <a:off x="7338798" y="4879345"/>
            <a:ext cx="0" cy="606652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46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  <p:bldP spid="16" grpId="0"/>
      <p:bldP spid="21" grpId="0"/>
      <p:bldP spid="35" grpId="0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Syntactic and Semantic Errors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rm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Consider the following program that successfully passes the lexical and syntactic analyses.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The program violates the context defined by the declaration.</a:t>
            </a: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The BNF can define only those aspects of the syntax that are context-free (each production can be applied regardless of the surrounding symbols.)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Language implementers, such as compiler writers, say that this error belongs to the </a:t>
            </a:r>
            <a:r>
              <a:rPr lang="en-US" sz="1400" b="1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static semantics </a:t>
            </a:r>
            <a:r>
              <a:rPr lang="en-US" sz="1400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of the language (it violates the meaning of symbols and can be determined statically.) Others, consider this error as a syntactic error, not belonging to the semantics of the language. This relates to the context-sensitive aspects of the syntax.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 bright="-30000" contrast="50000"/>
          </a:blip>
          <a:stretch>
            <a:fillRect/>
          </a:stretch>
        </p:blipFill>
        <p:spPr>
          <a:xfrm>
            <a:off x="3532501" y="1929016"/>
            <a:ext cx="2712450" cy="12883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28946" y="2133600"/>
            <a:ext cx="686054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19600" y="2667000"/>
            <a:ext cx="533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2"/>
          </p:cNvCxnSpPr>
          <p:nvPr/>
        </p:nvCxnSpPr>
        <p:spPr>
          <a:xfrm flipH="1">
            <a:off x="4648200" y="2438400"/>
            <a:ext cx="723773" cy="228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9048" y="5638800"/>
            <a:ext cx="57912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classification of such errors involves some  controversy.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2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1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Syntactic and Semantic Errors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rm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400" b="1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Context Constraints in Wren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400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9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 bright="-30000" contrast="50000"/>
          </a:blip>
          <a:stretch>
            <a:fillRect/>
          </a:stretch>
        </p:blipFill>
        <p:spPr>
          <a:xfrm>
            <a:off x="1888580" y="1676400"/>
            <a:ext cx="6280731" cy="2518201"/>
          </a:xfrm>
          <a:prstGeom prst="rect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lum bright="-30000" contrast="50000"/>
          </a:blip>
          <a:stretch>
            <a:fillRect/>
          </a:stretch>
        </p:blipFill>
        <p:spPr>
          <a:xfrm>
            <a:off x="2373932" y="4228465"/>
            <a:ext cx="5458153" cy="235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8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11990</TotalTime>
  <Words>469</Words>
  <Application>Microsoft Office PowerPoint</Application>
  <PresentationFormat>On-screen Show (4:3)</PresentationFormat>
  <Paragraphs>115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Bookman Old Style</vt:lpstr>
      <vt:lpstr>Calibri</vt:lpstr>
      <vt:lpstr>Century</vt:lpstr>
      <vt:lpstr>Gill Sans MT</vt:lpstr>
      <vt:lpstr>Verdana</vt:lpstr>
      <vt:lpstr>Wingdings 2</vt:lpstr>
      <vt:lpstr>Solstice</vt:lpstr>
      <vt:lpstr>Mehran S. Fallah    April 2020 </vt:lpstr>
      <vt:lpstr>Some Basic Definitions</vt:lpstr>
      <vt:lpstr>Grammars</vt:lpstr>
      <vt:lpstr>Types of Grammars</vt:lpstr>
      <vt:lpstr>Grammars: An Example</vt:lpstr>
      <vt:lpstr>Wren: A small Imperative Language</vt:lpstr>
      <vt:lpstr>Wren (Ctd.)</vt:lpstr>
      <vt:lpstr>Syntactic and Semantic Errors</vt:lpstr>
      <vt:lpstr>Syntactic and Semantic Errors (Ctd.)</vt:lpstr>
      <vt:lpstr>Syntactic and Semantic Errors (Ctd.)</vt:lpstr>
      <vt:lpstr>PowerPoint Presentation</vt:lpstr>
    </vt:vector>
  </TitlesOfParts>
  <Company>ISE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</dc:creator>
  <cp:lastModifiedBy>Microsoft account</cp:lastModifiedBy>
  <cp:revision>831</cp:revision>
  <dcterms:created xsi:type="dcterms:W3CDTF">2009-10-14T10:18:00Z</dcterms:created>
  <dcterms:modified xsi:type="dcterms:W3CDTF">2023-10-01T07:54:07Z</dcterms:modified>
</cp:coreProperties>
</file>