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1"/>
  </p:notesMasterIdLst>
  <p:handoutMasterIdLst>
    <p:handoutMasterId r:id="rId12"/>
  </p:handoutMasterIdLst>
  <p:sldIdLst>
    <p:sldId id="358" r:id="rId2"/>
    <p:sldId id="421" r:id="rId3"/>
    <p:sldId id="417" r:id="rId4"/>
    <p:sldId id="422" r:id="rId5"/>
    <p:sldId id="423" r:id="rId6"/>
    <p:sldId id="424" r:id="rId7"/>
    <p:sldId id="426" r:id="rId8"/>
    <p:sldId id="428" r:id="rId9"/>
    <p:sldId id="366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68D2"/>
    <a:srgbClr val="C5C5C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>
      <p:cViewPr varScale="1">
        <p:scale>
          <a:sx n="95" d="100"/>
          <a:sy n="95" d="100"/>
        </p:scale>
        <p:origin x="140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IPM Summer School on Game Theory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37600-342F-4A05-B1DA-A2CFDE05C23B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2913C-5176-47BF-ACFF-41359630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1690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IPM Summer School on Game Theory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31F15-962A-423B-BF42-D19883161FC9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1E697-6CFA-4DFB-BE6E-54ABCDE3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079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IPM Summer School on Game Theory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80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002B-2491-4A45-B378-7B685E14A98C}" type="datetime1">
              <a:rPr lang="en-US" smtClean="0"/>
              <a:t>10/4/2020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12DA-2D2C-4B22-A4B4-CB5359199DA5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18BE-AE0D-422E-9DCD-024AE190B2D7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4E29-49E9-4C70-9C09-164BE78CD915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47C0-76EC-4D09-8798-FA46F3055793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40FB-883D-4904-9D34-8B8694DA069E}" type="datetime1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A348-4EFD-4E95-8976-9CB8F8D1AEA0}" type="datetime1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1B56-9DBE-4C9D-9A05-044AD65C7E6D}" type="datetime1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1169-CF3F-432C-B237-79429B82F60D}" type="datetime1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C246-E0D9-4127-BD6C-454D68478B5B}" type="datetime1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21BA-DB7C-4E9D-B47D-CDFFDAF63582}" type="datetime1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5C6C57A-B7AD-4E86-B60B-E38E61EF6096}" type="datetime1">
              <a:rPr lang="en-US" smtClean="0"/>
              <a:t>10/4/2020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2.png"/><Relationship Id="rId7" Type="http://schemas.openxmlformats.org/officeDocument/2006/relationships/image" Target="../media/image12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3.png"/><Relationship Id="rId9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514600"/>
            <a:ext cx="6553200" cy="3429000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 smtClean="0"/>
              <a:t>Mehran</a:t>
            </a:r>
            <a:r>
              <a:rPr lang="en-US" sz="2400" dirty="0" smtClean="0"/>
              <a:t> S. </a:t>
            </a:r>
            <a:r>
              <a:rPr lang="en-US" sz="2400" dirty="0" err="1" smtClean="0"/>
              <a:t>Fallah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April 2020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09600"/>
            <a:ext cx="8458200" cy="2286000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Programming Languages</a:t>
            </a:r>
          </a:p>
          <a:p>
            <a:pPr algn="ctr"/>
            <a:r>
              <a:rPr lang="en-US" sz="2400" dirty="0" smtClean="0"/>
              <a:t>Session </a:t>
            </a:r>
            <a:r>
              <a:rPr lang="en-US" sz="2400" dirty="0" smtClean="0"/>
              <a:t>II</a:t>
            </a:r>
            <a:endParaRPr lang="en-US" sz="2400" dirty="0" smtClean="0"/>
          </a:p>
          <a:p>
            <a:pPr algn="ctr"/>
            <a:endParaRPr lang="en-US" sz="3400" dirty="0"/>
          </a:p>
          <a:p>
            <a:pPr algn="ctr"/>
            <a:r>
              <a:rPr lang="en-US" sz="3400" dirty="0" smtClean="0"/>
              <a:t>Syntax</a:t>
            </a:r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428627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Concrete vs. Abstract Syntax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rmAutofit/>
          </a:bodyPr>
          <a:lstStyle/>
          <a:p>
            <a:pPr marL="82296" indent="0" algn="just">
              <a:spcBef>
                <a:spcPts val="0"/>
              </a:spcBef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lum bright="-30000" contrast="50000"/>
          </a:blip>
          <a:stretch>
            <a:fillRect/>
          </a:stretch>
        </p:blipFill>
        <p:spPr>
          <a:xfrm>
            <a:off x="1524000" y="1292107"/>
            <a:ext cx="6931695" cy="11462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lum bright="-30000" contrast="50000"/>
          </a:blip>
          <a:stretch>
            <a:fillRect/>
          </a:stretch>
        </p:blipFill>
        <p:spPr>
          <a:xfrm>
            <a:off x="1752600" y="2804922"/>
            <a:ext cx="2590800" cy="12640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lum bright="-30000" contrast="50000"/>
          </a:blip>
          <a:stretch>
            <a:fillRect/>
          </a:stretch>
        </p:blipFill>
        <p:spPr>
          <a:xfrm>
            <a:off x="1467391" y="4435474"/>
            <a:ext cx="3161217" cy="1295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2367" y="2807377"/>
            <a:ext cx="4157313" cy="302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3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Abstract Syntax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rm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400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The point of abstract syntax is simply to communicate the structure of phrases in terms of their semantics in a programming language as trees. 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400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Semantics can be defined in terms of derivation trees, and actually with </a:t>
            </a:r>
            <a:r>
              <a:rPr lang="en-US" sz="1400" b="1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attribute grammars</a:t>
            </a:r>
            <a:r>
              <a:rPr lang="en-US" sz="1400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, but most semantic methods are far more understandable when based on a cleaner representation of the phrases in a language.</a:t>
            </a:r>
            <a:endParaRPr 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400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Abstract syntax trees are specified by a set of (abstract) syntactic categories and a set of rules that tell how categories are decomposed into other categories.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400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To design the abstract syntax of a programming language we should determine which notions (nonterminals) are fundamental to the language and which basic forms the constructs of the language may take.</a:t>
            </a:r>
          </a:p>
          <a:p>
            <a:pPr marL="82296" indent="0"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r>
              <a:rPr lang="en-US" sz="1400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For example, by observing the concrete syntax for Wren, we see that expressions (the nonterminal &lt;expr&gt;) ultimately consist of </a:t>
            </a:r>
            <a:r>
              <a:rPr lang="en-US" sz="1400" b="1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operations</a:t>
            </a:r>
            <a:r>
              <a:rPr lang="en-US" sz="1400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 (</a:t>
            </a:r>
            <a:r>
              <a:rPr lang="en-US" sz="1400" b="1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+</a:t>
            </a:r>
            <a:r>
              <a:rPr lang="en-US" sz="1400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, </a:t>
            </a:r>
            <a:r>
              <a:rPr lang="en-US" sz="1400" b="1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-</a:t>
            </a:r>
            <a:r>
              <a:rPr lang="en-US" sz="1400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, </a:t>
            </a:r>
            <a:r>
              <a:rPr lang="en-US" sz="1400" b="1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and</a:t>
            </a:r>
            <a:r>
              <a:rPr lang="en-US" sz="1400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, </a:t>
            </a:r>
            <a:r>
              <a:rPr lang="en-US" sz="1400" b="1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not</a:t>
            </a:r>
            <a:r>
              <a:rPr lang="en-US" sz="1400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, and so on) applied to numerals, identifiers, and Boolean constants (</a:t>
            </a:r>
            <a:r>
              <a:rPr lang="en-US" sz="1400" b="1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true</a:t>
            </a:r>
            <a:r>
              <a:rPr lang="en-US" sz="1400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 and </a:t>
            </a:r>
            <a:r>
              <a:rPr lang="en-US" sz="1400" b="1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false</a:t>
            </a:r>
            <a:r>
              <a:rPr lang="en-US" sz="1400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). Therefore, we reduce the nonterminals used to define expressions intro three abstract syntactic categories: </a:t>
            </a:r>
            <a:r>
              <a:rPr lang="en-US" sz="1400" u="sng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Expression, Numeral, and Identifier</a:t>
            </a:r>
            <a:r>
              <a:rPr lang="en-US" sz="1400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. </a:t>
            </a:r>
          </a:p>
          <a:p>
            <a:pPr marL="82296" indent="0" algn="just">
              <a:buNone/>
            </a:pPr>
            <a:endParaRPr 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r>
              <a:rPr lang="en-US" sz="1400" dirty="0" smtClean="0">
                <a:latin typeface="Bookman Old Style" panose="02050604050505020204" pitchFamily="18" charset="0"/>
              </a:rPr>
              <a:t>We </a:t>
            </a:r>
            <a:r>
              <a:rPr lang="en-US" sz="1400" b="1" dirty="0">
                <a:latin typeface="Bookman Old Style" panose="02050604050505020204" pitchFamily="18" charset="0"/>
              </a:rPr>
              <a:t>fold</a:t>
            </a:r>
            <a:r>
              <a:rPr lang="en-US" sz="1400" dirty="0">
                <a:latin typeface="Bookman Old Style" panose="02050604050505020204" pitchFamily="18" charset="0"/>
              </a:rPr>
              <a:t> the categories of </a:t>
            </a:r>
            <a:r>
              <a:rPr lang="en-US" sz="1400" u="sng" dirty="0">
                <a:latin typeface="Bookman Old Style" panose="02050604050505020204" pitchFamily="18" charset="0"/>
              </a:rPr>
              <a:t>terms, elements, and comparisons </a:t>
            </a:r>
            <a:r>
              <a:rPr lang="en-US" sz="1400" dirty="0" smtClean="0">
                <a:latin typeface="Bookman Old Style" panose="02050604050505020204" pitchFamily="18" charset="0"/>
              </a:rPr>
              <a:t>into Expression </a:t>
            </a:r>
            <a:r>
              <a:rPr lang="en-US" sz="1400" dirty="0">
                <a:latin typeface="Bookman Old Style" panose="02050604050505020204" pitchFamily="18" charset="0"/>
              </a:rPr>
              <a:t>since they are simply special cases of expressions</a:t>
            </a:r>
            <a:r>
              <a:rPr lang="en-US" sz="1400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lum bright="-30000" contrast="50000"/>
          </a:blip>
          <a:stretch>
            <a:fillRect/>
          </a:stretch>
        </p:blipFill>
        <p:spPr>
          <a:xfrm>
            <a:off x="4529025" y="-8527"/>
            <a:ext cx="4614975" cy="378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2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Abstract Syntax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US" sz="1400" dirty="0">
                <a:latin typeface="Bookman Old Style" panose="02050604050505020204" pitchFamily="18" charset="0"/>
              </a:rPr>
              <a:t>To find the abstract productions that specify the basic patterns of </a:t>
            </a:r>
            <a:r>
              <a:rPr lang="en-US" sz="1400" dirty="0" smtClean="0">
                <a:latin typeface="Bookman Old Style" panose="02050604050505020204" pitchFamily="18" charset="0"/>
              </a:rPr>
              <a:t>expressions, we </a:t>
            </a:r>
            <a:r>
              <a:rPr lang="en-US" sz="1400" dirty="0">
                <a:latin typeface="Bookman Old Style" panose="02050604050505020204" pitchFamily="18" charset="0"/>
              </a:rPr>
              <a:t>first repeat those BNF rules that define expressions in Wren, </a:t>
            </a:r>
            <a:r>
              <a:rPr lang="en-US" sz="1400" dirty="0" smtClean="0">
                <a:latin typeface="Bookman Old Style" panose="02050604050505020204" pitchFamily="18" charset="0"/>
              </a:rPr>
              <a:t>but with </a:t>
            </a:r>
            <a:r>
              <a:rPr lang="en-US" sz="1400" dirty="0">
                <a:latin typeface="Bookman Old Style" panose="02050604050505020204" pitchFamily="18" charset="0"/>
              </a:rPr>
              <a:t>the nonterminals &lt;weak op&gt;, &lt;strong op&gt;, &lt;relation&gt;, and &lt;</a:t>
            </a:r>
            <a:r>
              <a:rPr lang="en-US" sz="1400" dirty="0" smtClean="0">
                <a:latin typeface="Bookman Old Style" panose="02050604050505020204" pitchFamily="18" charset="0"/>
              </a:rPr>
              <a:t>variable&gt; factored out</a:t>
            </a:r>
            <a:r>
              <a:rPr lang="en-US" sz="1400" dirty="0">
                <a:latin typeface="Bookman Old Style" panose="02050604050505020204" pitchFamily="18" charset="0"/>
              </a:rPr>
              <a:t>.</a:t>
            </a:r>
            <a:endParaRPr 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endParaRPr 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endParaRPr 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endParaRPr 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endParaRPr 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endParaRPr 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lum bright="-30000" contrast="50000"/>
          </a:blip>
          <a:stretch>
            <a:fillRect/>
          </a:stretch>
        </p:blipFill>
        <p:spPr>
          <a:xfrm>
            <a:off x="2638404" y="3223441"/>
            <a:ext cx="4929209" cy="32470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lum bright="-30000" contrast="50000"/>
          </a:blip>
          <a:stretch>
            <a:fillRect/>
          </a:stretch>
        </p:blipFill>
        <p:spPr>
          <a:xfrm>
            <a:off x="3105085" y="-36271"/>
            <a:ext cx="3847721" cy="31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1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Abstract Syntax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rmAutofit/>
              </a:bodyPr>
              <a:lstStyle/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300" dirty="0" smtClean="0">
                    <a:latin typeface="Bookman Old Style" panose="02050604050505020204" pitchFamily="18" charset="0"/>
                  </a:rPr>
                  <a:t>Consider the derivation</a:t>
                </a:r>
              </a:p>
              <a:p>
                <a:pPr marL="82296" indent="0" algn="ctr">
                  <a:spcBef>
                    <a:spcPts val="0"/>
                  </a:spcBef>
                  <a:buNone/>
                </a:pPr>
                <a:r>
                  <a:rPr lang="en-US" sz="1300" dirty="0" smtClean="0">
                    <a:latin typeface="Bookman Old Style" panose="02050604050505020204" pitchFamily="18" charset="0"/>
                  </a:rPr>
                  <a:t>&lt;expr</a:t>
                </a:r>
                <a:r>
                  <a:rPr lang="en-US" sz="1300" dirty="0">
                    <a:latin typeface="Bookman Old Style" panose="02050604050505020204" pitchFamily="18" charset="0"/>
                  </a:rPr>
                  <a:t>&gt; </a:t>
                </a:r>
                <a14:m>
                  <m:oMath xmlns:m="http://schemas.openxmlformats.org/officeDocument/2006/math">
                    <m:r>
                      <a:rPr lang="en-US" sz="1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⇒</m:t>
                    </m:r>
                  </m:oMath>
                </a14:m>
                <a:r>
                  <a:rPr lang="en-US" sz="1300" dirty="0" smtClean="0">
                    <a:latin typeface="Bookman Old Style" panose="02050604050505020204" pitchFamily="18" charset="0"/>
                  </a:rPr>
                  <a:t> </a:t>
                </a:r>
                <a:r>
                  <a:rPr lang="en-US" sz="1300" dirty="0">
                    <a:latin typeface="Bookman Old Style" panose="02050604050505020204" pitchFamily="18" charset="0"/>
                  </a:rPr>
                  <a:t>&lt;integer expr&gt; </a:t>
                </a:r>
                <a14:m>
                  <m:oMath xmlns:m="http://schemas.openxmlformats.org/officeDocument/2006/math">
                    <m:r>
                      <a:rPr lang="en-US" sz="13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⇒</m:t>
                    </m:r>
                  </m:oMath>
                </a14:m>
                <a:r>
                  <a:rPr lang="en-US" sz="1300" dirty="0">
                    <a:latin typeface="Bookman Old Style" panose="02050604050505020204" pitchFamily="18" charset="0"/>
                  </a:rPr>
                  <a:t> &lt;term&gt; </a:t>
                </a:r>
                <a14:m>
                  <m:oMath xmlns:m="http://schemas.openxmlformats.org/officeDocument/2006/math">
                    <m:r>
                      <a:rPr lang="en-US" sz="13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⇒</m:t>
                    </m:r>
                  </m:oMath>
                </a14:m>
                <a:r>
                  <a:rPr lang="en-US" sz="1300" dirty="0">
                    <a:latin typeface="Bookman Old Style" panose="02050604050505020204" pitchFamily="18" charset="0"/>
                  </a:rPr>
                  <a:t> &lt;element&gt; </a:t>
                </a:r>
                <a14:m>
                  <m:oMath xmlns:m="http://schemas.openxmlformats.org/officeDocument/2006/math">
                    <m:r>
                      <a:rPr lang="en-US" sz="13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⇒</m:t>
                    </m:r>
                  </m:oMath>
                </a14:m>
                <a:r>
                  <a:rPr lang="en-US" sz="1300" dirty="0">
                    <a:latin typeface="Bookman Old Style" panose="02050604050505020204" pitchFamily="18" charset="0"/>
                  </a:rPr>
                  <a:t> &lt;</a:t>
                </a:r>
                <a:r>
                  <a:rPr lang="en-US" sz="1300" dirty="0" smtClean="0">
                    <a:latin typeface="Bookman Old Style" panose="02050604050505020204" pitchFamily="18" charset="0"/>
                  </a:rPr>
                  <a:t>numeral&gt;.</a:t>
                </a:r>
              </a:p>
              <a:p>
                <a:pPr marL="82296" indent="0" algn="ctr">
                  <a:spcBef>
                    <a:spcPts val="0"/>
                  </a:spcBef>
                  <a:buNone/>
                </a:pPr>
                <a:endParaRPr lang="en-US" sz="1300" dirty="0" smtClean="0">
                  <a:latin typeface="Bookman Old Style" panose="02050604050505020204" pitchFamily="18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sz="1300" dirty="0" smtClean="0">
                    <a:latin typeface="Bookman Old Style" panose="02050604050505020204" pitchFamily="18" charset="0"/>
                  </a:rPr>
                  <a:t>The </a:t>
                </a:r>
                <a:r>
                  <a:rPr lang="en-US" sz="1300" dirty="0">
                    <a:latin typeface="Bookman Old Style" panose="02050604050505020204" pitchFamily="18" charset="0"/>
                  </a:rPr>
                  <a:t>only essential information relative to Wren is that an expression can be </a:t>
                </a:r>
                <a:r>
                  <a:rPr lang="en-US" sz="1300" dirty="0" smtClean="0">
                    <a:latin typeface="Bookman Old Style" panose="02050604050505020204" pitchFamily="18" charset="0"/>
                  </a:rPr>
                  <a:t>a numeral</a:t>
                </a:r>
                <a:r>
                  <a:rPr lang="en-US" sz="1300" dirty="0">
                    <a:latin typeface="Bookman Old Style" panose="02050604050505020204" pitchFamily="18" charset="0"/>
                  </a:rPr>
                  <a:t>. </a:t>
                </a:r>
                <a:r>
                  <a:rPr lang="en-US" sz="1300" dirty="0" smtClean="0">
                    <a:latin typeface="Bookman Old Style" panose="02050604050505020204" pitchFamily="18" charset="0"/>
                  </a:rPr>
                  <a:t>Therefore </a:t>
                </a:r>
                <a:r>
                  <a:rPr lang="en-US" sz="1300" b="1" dirty="0">
                    <a:latin typeface="Bookman Old Style" panose="02050604050505020204" pitchFamily="18" charset="0"/>
                  </a:rPr>
                  <a:t>unit rules </a:t>
                </a:r>
                <a:r>
                  <a:rPr lang="en-US" sz="1300" dirty="0">
                    <a:latin typeface="Bookman Old Style" panose="02050604050505020204" pitchFamily="18" charset="0"/>
                  </a:rPr>
                  <a:t>such as &lt;</a:t>
                </a:r>
                <a:r>
                  <a:rPr lang="en-US" sz="1300" dirty="0" smtClean="0">
                    <a:latin typeface="Bookman Old Style" panose="02050604050505020204" pitchFamily="18" charset="0"/>
                  </a:rPr>
                  <a:t>integer expr</a:t>
                </a:r>
                <a:r>
                  <a:rPr lang="en-US" sz="1300" dirty="0">
                    <a:latin typeface="Bookman Old Style" panose="02050604050505020204" pitchFamily="18" charset="0"/>
                  </a:rPr>
                  <a:t>&gt; </a:t>
                </a:r>
                <a:r>
                  <a:rPr lang="en-US" sz="1300" dirty="0" smtClean="0">
                    <a:latin typeface="Bookman Old Style" panose="02050604050505020204" pitchFamily="18" charset="0"/>
                  </a:rPr>
                  <a:t>::= </a:t>
                </a:r>
                <a:r>
                  <a:rPr lang="en-US" sz="1300" dirty="0">
                    <a:latin typeface="Bookman Old Style" panose="02050604050505020204" pitchFamily="18" charset="0"/>
                  </a:rPr>
                  <a:t>&lt;term</a:t>
                </a:r>
                <a:r>
                  <a:rPr lang="en-US" sz="1300" dirty="0" smtClean="0">
                    <a:latin typeface="Bookman Old Style" panose="02050604050505020204" pitchFamily="18" charset="0"/>
                  </a:rPr>
                  <a:t>&gt; </a:t>
                </a:r>
                <a:r>
                  <a:rPr lang="en-US" sz="1300" dirty="0">
                    <a:latin typeface="Bookman Old Style" panose="02050604050505020204" pitchFamily="18" charset="0"/>
                  </a:rPr>
                  <a:t>can be ignored unless they involve basic components </a:t>
                </a:r>
                <a:r>
                  <a:rPr lang="en-US" sz="1300" dirty="0" smtClean="0">
                    <a:latin typeface="Bookman Old Style" panose="02050604050505020204" pitchFamily="18" charset="0"/>
                  </a:rPr>
                  <a:t>of expressions</a:t>
                </a:r>
                <a:r>
                  <a:rPr lang="en-US" sz="1300" dirty="0">
                    <a:latin typeface="Bookman Old Style" panose="02050604050505020204" pitchFamily="18" charset="0"/>
                  </a:rPr>
                  <a:t>, such as numerals, </a:t>
                </a:r>
                <a:r>
                  <a:rPr lang="en-US" sz="1300" dirty="0" smtClean="0">
                    <a:latin typeface="Bookman Old Style" panose="02050604050505020204" pitchFamily="18" charset="0"/>
                  </a:rPr>
                  <a:t>identifiers</a:t>
                </a:r>
                <a:r>
                  <a:rPr lang="en-US" sz="1300" dirty="0">
                    <a:latin typeface="Bookman Old Style" panose="02050604050505020204" pitchFamily="18" charset="0"/>
                  </a:rPr>
                  <a:t>, or essential nonterminals. </a:t>
                </a:r>
                <a:r>
                  <a:rPr lang="en-US" sz="1300" dirty="0" smtClean="0">
                    <a:latin typeface="Bookman Old Style" panose="02050604050505020204" pitchFamily="18" charset="0"/>
                  </a:rPr>
                  <a:t>Omitting </a:t>
                </a:r>
                <a:r>
                  <a:rPr lang="en-US" sz="1300" dirty="0">
                    <a:latin typeface="Bookman Old Style" panose="02050604050505020204" pitchFamily="18" charset="0"/>
                  </a:rPr>
                  <a:t>parenthesized expressions, </a:t>
                </a:r>
                <a:r>
                  <a:rPr lang="en-US" sz="1300" dirty="0" smtClean="0">
                    <a:latin typeface="Bookman Old Style" panose="02050604050505020204" pitchFamily="18" charset="0"/>
                  </a:rPr>
                  <a:t>the following </a:t>
                </a:r>
                <a:r>
                  <a:rPr lang="en-US" sz="1300" dirty="0">
                    <a:latin typeface="Bookman Old Style" panose="02050604050505020204" pitchFamily="18" charset="0"/>
                  </a:rPr>
                  <a:t>list results</a:t>
                </a:r>
                <a:r>
                  <a:rPr lang="en-US" sz="1300" dirty="0" smtClean="0">
                    <a:latin typeface="Bookman Old Style" panose="02050604050505020204" pitchFamily="18" charset="0"/>
                  </a:rPr>
                  <a:t>:</a:t>
                </a:r>
              </a:p>
              <a:p>
                <a:pPr marL="82296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Bookman Old Style" panose="0205060405050502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endParaRPr lang="en-US" sz="1400" dirty="0" smtClean="0">
                  <a:latin typeface="Bookman Old Style" panose="0205060405050502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endParaRPr lang="en-US" sz="1400" dirty="0">
                  <a:latin typeface="Bookman Old Style" panose="0205060405050502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endParaRPr lang="en-US" sz="1400" dirty="0" smtClean="0">
                  <a:latin typeface="Bookman Old Style" panose="0205060405050502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endParaRPr lang="en-US" sz="1400" dirty="0">
                  <a:latin typeface="Bookman Old Style" panose="0205060405050502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endParaRPr lang="en-US" sz="1400" dirty="0" smtClean="0">
                  <a:latin typeface="Bookman Old Style" panose="0205060405050502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endParaRPr lang="en-US" sz="1400" dirty="0">
                  <a:latin typeface="Bookman Old Style" panose="0205060405050502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endParaRPr lang="en-US" sz="1400" dirty="0" smtClean="0">
                  <a:latin typeface="Bookman Old Style" panose="0205060405050502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r>
                  <a:rPr lang="en-US" sz="1400" dirty="0">
                    <a:latin typeface="Bookman Old Style" panose="02050604050505020204" pitchFamily="18" charset="0"/>
                  </a:rPr>
                  <a:t>After the </a:t>
                </a:r>
                <a:r>
                  <a:rPr lang="en-US" sz="1400" b="1" dirty="0">
                    <a:latin typeface="Bookman Old Style" panose="02050604050505020204" pitchFamily="18" charset="0"/>
                  </a:rPr>
                  <a:t>redundant nonterminals</a:t>
                </a:r>
                <a:r>
                  <a:rPr lang="en-US" sz="1400" dirty="0">
                    <a:latin typeface="Bookman Old Style" panose="02050604050505020204" pitchFamily="18" charset="0"/>
                  </a:rPr>
                  <a:t> are merged into Expression, these </a:t>
                </a:r>
                <a:r>
                  <a:rPr lang="en-US" sz="1400" dirty="0" smtClean="0">
                    <a:latin typeface="Bookman Old Style" panose="02050604050505020204" pitchFamily="18" charset="0"/>
                  </a:rPr>
                  <a:t>basic templates </a:t>
                </a:r>
                <a:r>
                  <a:rPr lang="en-US" sz="1400" dirty="0">
                    <a:latin typeface="Bookman Old Style" panose="02050604050505020204" pitchFamily="18" charset="0"/>
                  </a:rPr>
                  <a:t>can be summarized by the following </a:t>
                </a:r>
                <a:r>
                  <a:rPr lang="en-US" sz="1400" b="1" dirty="0">
                    <a:latin typeface="Bookman Old Style" panose="02050604050505020204" pitchFamily="18" charset="0"/>
                  </a:rPr>
                  <a:t>abstract production rules</a:t>
                </a:r>
                <a:r>
                  <a:rPr lang="en-US" sz="1400" dirty="0">
                    <a:latin typeface="Bookman Old Style" panose="02050604050505020204" pitchFamily="18" charset="0"/>
                  </a:rPr>
                  <a:t>:</a:t>
                </a:r>
                <a:endParaRPr lang="en-US" sz="1400" dirty="0">
                  <a:latin typeface="Bookman Old Style" panose="0205060405050502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endParaRPr lang="en-US" sz="1400" dirty="0" smtClean="0">
                  <a:latin typeface="Bookman Old Style" panose="0205060405050502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dirty="0" smtClean="0">
                  <a:latin typeface="Bookman Old Style" panose="02050604050505020204" pitchFamily="18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dirty="0" smtClean="0">
                  <a:latin typeface="Bookman Old Style" panose="0205060405050502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118" r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lum bright="-30000" contrast="50000"/>
          </a:blip>
          <a:stretch>
            <a:fillRect/>
          </a:stretch>
        </p:blipFill>
        <p:spPr>
          <a:xfrm>
            <a:off x="2057400" y="2798269"/>
            <a:ext cx="1905000" cy="11850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lum bright="-30000" contrast="50000"/>
          </a:blip>
          <a:stretch>
            <a:fillRect/>
          </a:stretch>
        </p:blipFill>
        <p:spPr>
          <a:xfrm>
            <a:off x="2057400" y="3966401"/>
            <a:ext cx="3115732" cy="9123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lum bright="-30000" contrast="50000"/>
          </a:blip>
          <a:stretch>
            <a:fillRect/>
          </a:stretch>
        </p:blipFill>
        <p:spPr>
          <a:xfrm>
            <a:off x="5629787" y="2840602"/>
            <a:ext cx="2600065" cy="208431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057400" y="2798269"/>
            <a:ext cx="6172452" cy="2126650"/>
          </a:xfrm>
          <a:prstGeom prst="rect">
            <a:avLst/>
          </a:prstGeom>
          <a:solidFill>
            <a:schemeClr val="accent4">
              <a:lumMod val="40000"/>
              <a:lumOff val="60000"/>
              <a:alpha val="21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4">
                <a:tint val="45000"/>
                <a:satMod val="400000"/>
              </a:schemeClr>
            </a:duotone>
            <a:lum bright="-30000" contrast="50000"/>
          </a:blip>
          <a:stretch>
            <a:fillRect/>
          </a:stretch>
        </p:blipFill>
        <p:spPr>
          <a:xfrm>
            <a:off x="2670572" y="5535102"/>
            <a:ext cx="4864874" cy="10235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4">
                <a:tint val="45000"/>
                <a:satMod val="400000"/>
              </a:schemeClr>
            </a:duotone>
            <a:lum bright="-30000" contrast="50000"/>
          </a:blip>
          <a:stretch>
            <a:fillRect/>
          </a:stretch>
        </p:blipFill>
        <p:spPr>
          <a:xfrm>
            <a:off x="5028946" y="0"/>
            <a:ext cx="4123960" cy="271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9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Abstract Syntax for Wren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lum bright="-30000" contrast="50000"/>
          </a:blip>
          <a:stretch>
            <a:fillRect/>
          </a:stretch>
        </p:blipFill>
        <p:spPr>
          <a:xfrm>
            <a:off x="2253785" y="1417638"/>
            <a:ext cx="5698447" cy="47277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6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4661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Abstract Syntax for Wren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rmAutofit/>
          </a:bodyPr>
          <a:lstStyle/>
          <a:p>
            <a:pPr marL="82296" indent="0">
              <a:spcBef>
                <a:spcPts val="0"/>
              </a:spcBef>
              <a:buNone/>
            </a:pPr>
            <a:r>
              <a:rPr lang="en-US" sz="1300" dirty="0" smtClean="0">
                <a:latin typeface="Bookman Old Style" panose="02050604050505020204" pitchFamily="18" charset="0"/>
              </a:rPr>
              <a:t>An alternative abstract syntax for Wren:</a:t>
            </a:r>
          </a:p>
          <a:p>
            <a:pPr marL="82296" indent="0" algn="just"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endParaRPr 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endParaRPr 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endParaRPr 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lum bright="-30000" contrast="50000"/>
          </a:blip>
          <a:stretch>
            <a:fillRect/>
          </a:stretch>
        </p:blipFill>
        <p:spPr>
          <a:xfrm>
            <a:off x="2819400" y="1604608"/>
            <a:ext cx="4724400" cy="27144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lum bright="-30000" contrast="50000"/>
          </a:blip>
          <a:stretch>
            <a:fillRect/>
          </a:stretch>
        </p:blipFill>
        <p:spPr>
          <a:xfrm>
            <a:off x="1384784" y="5453250"/>
            <a:ext cx="2869232" cy="25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lum bright="-30000" contrast="50000"/>
          </a:blip>
          <a:stretch>
            <a:fillRect/>
          </a:stretch>
        </p:blipFill>
        <p:spPr>
          <a:xfrm>
            <a:off x="4419600" y="4686300"/>
            <a:ext cx="3858444" cy="1790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75608" y="5270370"/>
            <a:ext cx="978408" cy="182880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spAutoFit/>
          </a:bodyPr>
          <a:lstStyle/>
          <a:p>
            <a:r>
              <a:rPr lang="en-US" sz="1400" dirty="0" smtClean="0">
                <a:latin typeface="Bookman Old Style" panose="02050604050505020204" pitchFamily="18" charset="0"/>
              </a:rPr>
              <a:t>concrete</a:t>
            </a:r>
            <a:endParaRPr 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99636" y="4513665"/>
            <a:ext cx="978408" cy="182880"/>
          </a:xfrm>
          <a:prstGeom prst="rect">
            <a:avLst/>
          </a:prstGeom>
          <a:solidFill>
            <a:srgbClr val="00B050"/>
          </a:solidFill>
        </p:spPr>
        <p:txBody>
          <a:bodyPr wrap="square" rtlCol="0" anchor="ctr">
            <a:spAutoFit/>
          </a:bodyPr>
          <a:lstStyle/>
          <a:p>
            <a:r>
              <a:rPr lang="en-US" sz="1400" dirty="0" smtClean="0">
                <a:latin typeface="Bookman Old Style" panose="02050604050505020204" pitchFamily="18" charset="0"/>
              </a:rPr>
              <a:t>abstract</a:t>
            </a:r>
            <a:endParaRPr lang="en-US" sz="1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58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Scan and Parse: Revisited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endParaRPr 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endParaRPr 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endParaRPr 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pSp>
        <p:nvGrpSpPr>
          <p:cNvPr id="12" name="Group 11"/>
          <p:cNvGrpSpPr/>
          <p:nvPr/>
        </p:nvGrpSpPr>
        <p:grpSpPr>
          <a:xfrm>
            <a:off x="1216362" y="2514600"/>
            <a:ext cx="7729939" cy="2212366"/>
            <a:chOff x="954614" y="2057400"/>
            <a:chExt cx="8889432" cy="2561786"/>
          </a:xfrm>
        </p:grpSpPr>
        <p:sp>
          <p:nvSpPr>
            <p:cNvPr id="14" name="TextBox 13"/>
            <p:cNvSpPr txBox="1"/>
            <p:nvPr/>
          </p:nvSpPr>
          <p:spPr>
            <a:xfrm>
              <a:off x="2962296" y="2328913"/>
              <a:ext cx="1828800" cy="47814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200" b="1" dirty="0" smtClean="0">
                  <a:latin typeface="Bookman Old Style" panose="02050604050505020204" pitchFamily="18" charset="0"/>
                </a:rPr>
                <a:t>Lexical Analyzer</a:t>
              </a:r>
            </a:p>
            <a:p>
              <a:pPr algn="ctr"/>
              <a:r>
                <a:rPr lang="en-US" sz="1200" b="1" dirty="0" smtClean="0">
                  <a:latin typeface="Bookman Old Style" panose="02050604050505020204" pitchFamily="18" charset="0"/>
                </a:rPr>
                <a:t>(Scanner)</a:t>
              </a:r>
              <a:endParaRPr lang="en-US" sz="1200" b="1" dirty="0">
                <a:latin typeface="Bookman Old Style" panose="020506040505050202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62494" y="2328913"/>
              <a:ext cx="1981200" cy="47814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200" b="1" dirty="0" smtClean="0">
                  <a:latin typeface="Bookman Old Style" panose="02050604050505020204" pitchFamily="18" charset="0"/>
                </a:rPr>
                <a:t>Syntactic Analyzer</a:t>
              </a:r>
            </a:p>
            <a:p>
              <a:pPr algn="ctr"/>
              <a:r>
                <a:rPr lang="en-US" sz="1200" b="1" dirty="0" smtClean="0">
                  <a:latin typeface="Bookman Old Style" panose="02050604050505020204" pitchFamily="18" charset="0"/>
                </a:rPr>
                <a:t>(Parser)</a:t>
              </a:r>
              <a:endParaRPr lang="en-US" sz="1200" b="1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659887" y="2580620"/>
              <a:ext cx="302409" cy="8466"/>
            </a:xfrm>
            <a:prstGeom prst="straightConnector1">
              <a:avLst/>
            </a:prstGeom>
            <a:ln w="2222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3"/>
              <a:endCxn id="15" idx="1"/>
            </p:cNvCxnSpPr>
            <p:nvPr/>
          </p:nvCxnSpPr>
          <p:spPr>
            <a:xfrm>
              <a:off x="4791096" y="2567988"/>
              <a:ext cx="1471398" cy="0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954614" y="2219754"/>
              <a:ext cx="1868095" cy="669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Bookman Old Style" panose="02050604050505020204" pitchFamily="18" charset="0"/>
                </a:rPr>
                <a:t>P</a:t>
              </a:r>
              <a:r>
                <a:rPr lang="en-US" sz="1200" b="1" dirty="0" smtClean="0">
                  <a:solidFill>
                    <a:schemeClr val="accent1">
                      <a:lumMod val="75000"/>
                    </a:schemeClr>
                  </a:solidFill>
                  <a:latin typeface="Bookman Old Style" panose="02050604050505020204" pitchFamily="18" charset="0"/>
                </a:rPr>
                <a:t>rogram as Text</a:t>
              </a:r>
            </a:p>
            <a:p>
              <a:pPr algn="ctr"/>
              <a:r>
                <a:rPr lang="en-US" sz="1200" b="1" dirty="0" smtClean="0">
                  <a:solidFill>
                    <a:schemeClr val="accent1">
                      <a:lumMod val="75000"/>
                    </a:schemeClr>
                  </a:solidFill>
                  <a:latin typeface="Bookman Old Style" panose="02050604050505020204" pitchFamily="18" charset="0"/>
                </a:rPr>
                <a:t>(A Sequence of Characters)</a:t>
              </a:r>
              <a:endParaRPr lang="en-US" sz="12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48506" y="2057400"/>
              <a:ext cx="1556578" cy="478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1">
                      <a:lumMod val="75000"/>
                    </a:schemeClr>
                  </a:solidFill>
                  <a:latin typeface="Bookman Old Style" panose="02050604050505020204" pitchFamily="18" charset="0"/>
                </a:rPr>
                <a:t>A Sequence of Tokens</a:t>
              </a:r>
              <a:endParaRPr lang="en-US" sz="12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8243694" y="2563685"/>
              <a:ext cx="511409" cy="4303"/>
            </a:xfrm>
            <a:prstGeom prst="straightConnector1">
              <a:avLst/>
            </a:prstGeom>
            <a:ln w="2222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624542" y="2189660"/>
              <a:ext cx="1219504" cy="748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accent1">
                      <a:lumMod val="75000"/>
                    </a:schemeClr>
                  </a:solidFill>
                  <a:latin typeface="Bookman Old Style" panose="02050604050505020204" pitchFamily="18" charset="0"/>
                </a:rPr>
                <a:t>Abstract Syntax Tree</a:t>
              </a:r>
              <a:endParaRPr lang="en-US" sz="12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62296" y="3704284"/>
              <a:ext cx="1828800" cy="2868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>
                  <a:lumMod val="75000"/>
                </a:schemeClr>
              </a:solidFill>
              <a:prstDash val="sysDash"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1" dirty="0" smtClean="0">
                  <a:latin typeface="Bookman Old Style" panose="02050604050505020204" pitchFamily="18" charset="0"/>
                </a:rPr>
                <a:t>Lexical Syntax</a:t>
              </a:r>
              <a:endParaRPr lang="en-US" sz="1200" b="1" dirty="0">
                <a:latin typeface="Bookman Old Style" panose="020506040505050202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62494" y="3656942"/>
              <a:ext cx="1981200" cy="96224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>
                  <a:lumMod val="75000"/>
                </a:schemeClr>
              </a:solidFill>
              <a:prstDash val="sysDash"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b="1" dirty="0" smtClean="0">
                  <a:latin typeface="Bookman Old Style" panose="02050604050505020204" pitchFamily="18" charset="0"/>
                </a:rPr>
                <a:t>Phrase-Structure Syntax (BNF)</a:t>
              </a:r>
            </a:p>
            <a:p>
              <a:pPr algn="ctr"/>
              <a:r>
                <a:rPr lang="en-US" sz="1200" b="1" dirty="0" smtClean="0">
                  <a:latin typeface="Bookman Old Style" panose="02050604050505020204" pitchFamily="18" charset="0"/>
                </a:rPr>
                <a:t>and</a:t>
              </a:r>
            </a:p>
            <a:p>
              <a:pPr algn="ctr"/>
              <a:r>
                <a:rPr lang="en-US" sz="1200" b="1" dirty="0" smtClean="0">
                  <a:latin typeface="Bookman Old Style" panose="02050604050505020204" pitchFamily="18" charset="0"/>
                </a:rPr>
                <a:t>Abstract Syntax</a:t>
              </a:r>
              <a:endParaRPr lang="en-US" sz="1200" b="1" dirty="0">
                <a:latin typeface="Bookman Old Style" panose="02050604050505020204" pitchFamily="18" charset="0"/>
              </a:endParaRPr>
            </a:p>
          </p:txBody>
        </p:sp>
        <p:cxnSp>
          <p:nvCxnSpPr>
            <p:cNvPr id="25" name="Straight Arrow Connector 24"/>
            <p:cNvCxnSpPr>
              <a:stCxn id="14" idx="2"/>
              <a:endCxn id="23" idx="0"/>
            </p:cNvCxnSpPr>
            <p:nvPr/>
          </p:nvCxnSpPr>
          <p:spPr>
            <a:xfrm>
              <a:off x="3876696" y="2807062"/>
              <a:ext cx="0" cy="897221"/>
            </a:xfrm>
            <a:prstGeom prst="straightConnector1">
              <a:avLst/>
            </a:prstGeom>
            <a:ln w="25400">
              <a:solidFill>
                <a:schemeClr val="accent2">
                  <a:lumMod val="50000"/>
                </a:schemeClr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5" idx="2"/>
              <a:endCxn id="24" idx="0"/>
            </p:cNvCxnSpPr>
            <p:nvPr/>
          </p:nvCxnSpPr>
          <p:spPr>
            <a:xfrm>
              <a:off x="7253094" y="2807062"/>
              <a:ext cx="0" cy="849880"/>
            </a:xfrm>
            <a:prstGeom prst="straightConnector1">
              <a:avLst/>
            </a:prstGeom>
            <a:ln w="25400">
              <a:solidFill>
                <a:schemeClr val="accent2">
                  <a:lumMod val="50000"/>
                </a:schemeClr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71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304800"/>
            <a:ext cx="7498080" cy="4800600"/>
          </a:xfrm>
        </p:spPr>
        <p:txBody>
          <a:bodyPr>
            <a:noAutofit/>
          </a:bodyPr>
          <a:lstStyle/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Formal Syntax and Semantics by Kenneth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Slonneger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Barry Kurtz </a:t>
            </a:r>
          </a:p>
          <a:p>
            <a:pPr marL="82296" indent="0" algn="ctr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You may begin doing exercises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of Chapter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9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89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12320</TotalTime>
  <Words>493</Words>
  <Application>Microsoft Office PowerPoint</Application>
  <PresentationFormat>On-screen Show (4:3)</PresentationFormat>
  <Paragraphs>99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Bookman Old Style</vt:lpstr>
      <vt:lpstr>Calibri</vt:lpstr>
      <vt:lpstr>Cambria Math</vt:lpstr>
      <vt:lpstr>Gill Sans MT</vt:lpstr>
      <vt:lpstr>Verdana</vt:lpstr>
      <vt:lpstr>Wingdings</vt:lpstr>
      <vt:lpstr>Wingdings 2</vt:lpstr>
      <vt:lpstr>Solstice</vt:lpstr>
      <vt:lpstr>Mehran S. Fallah    April 2020 </vt:lpstr>
      <vt:lpstr>Concrete vs. Abstract Syntax (Ctd.)</vt:lpstr>
      <vt:lpstr>Abstract Syntax</vt:lpstr>
      <vt:lpstr>Abstract Syntax (Ctd.)</vt:lpstr>
      <vt:lpstr>Abstract Syntax (Ctd.)</vt:lpstr>
      <vt:lpstr>Abstract Syntax for Wren</vt:lpstr>
      <vt:lpstr>Abstract Syntax for Wren (Ctd.)</vt:lpstr>
      <vt:lpstr>Scan and Parse: Revisited</vt:lpstr>
      <vt:lpstr>PowerPoint Presentation</vt:lpstr>
    </vt:vector>
  </TitlesOfParts>
  <Company>ISE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</dc:creator>
  <cp:lastModifiedBy>msfallah@outlook.com</cp:lastModifiedBy>
  <cp:revision>870</cp:revision>
  <dcterms:created xsi:type="dcterms:W3CDTF">2009-10-14T10:18:00Z</dcterms:created>
  <dcterms:modified xsi:type="dcterms:W3CDTF">2020-10-04T10:08:54Z</dcterms:modified>
</cp:coreProperties>
</file>