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28"/>
  </p:notesMasterIdLst>
  <p:handoutMasterIdLst>
    <p:handoutMasterId r:id="rId29"/>
  </p:handoutMasterIdLst>
  <p:sldIdLst>
    <p:sldId id="358" r:id="rId2"/>
    <p:sldId id="445" r:id="rId3"/>
    <p:sldId id="492"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366"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D2"/>
    <a:srgbClr val="C5C5C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02" d="100"/>
          <a:sy n="102" d="100"/>
        </p:scale>
        <p:origin x="8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1D37600-342F-4A05-B1DA-A2CFDE05C23B}" type="datetimeFigureOut">
              <a:rPr lang="en-US" smtClean="0"/>
              <a:t>12/15/2020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492913C-5176-47BF-ACFF-41359630938A}" type="slidenum">
              <a:rPr lang="en-US" smtClean="0"/>
              <a:t>‹#›</a:t>
            </a:fld>
            <a:endParaRPr lang="en-US"/>
          </a:p>
        </p:txBody>
      </p:sp>
    </p:spTree>
    <p:extLst>
      <p:ext uri="{BB962C8B-B14F-4D97-AF65-F5344CB8AC3E}">
        <p14:creationId xmlns:p14="http://schemas.microsoft.com/office/powerpoint/2010/main" val="341111690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r>
              <a:rPr lang="en-US" smtClean="0"/>
              <a:t>IPM Summer School on Game Theory</a:t>
            </a:r>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5331F15-962A-423B-BF42-D19883161FC9}" type="datetimeFigureOut">
              <a:rPr lang="en-US" smtClean="0"/>
              <a:t>12/15/2020</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A41E697-6CFA-4DFB-BE6E-54ABCDE399E9}" type="slidenum">
              <a:rPr lang="en-US" smtClean="0"/>
              <a:t>‹#›</a:t>
            </a:fld>
            <a:endParaRPr lang="en-US"/>
          </a:p>
        </p:txBody>
      </p:sp>
    </p:spTree>
    <p:extLst>
      <p:ext uri="{BB962C8B-B14F-4D97-AF65-F5344CB8AC3E}">
        <p14:creationId xmlns:p14="http://schemas.microsoft.com/office/powerpoint/2010/main" val="26973079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1"/>
          </p:nvPr>
        </p:nvSpPr>
        <p:spPr/>
        <p:txBody>
          <a:bodyPr/>
          <a:lstStyle/>
          <a:p>
            <a:r>
              <a:rPr lang="en-US" smtClean="0">
                <a:solidFill>
                  <a:prstClr val="black"/>
                </a:solidFill>
              </a:rPr>
              <a:t>IPM Summer School on Game Theory</a:t>
            </a:r>
            <a:endParaRPr lang="en-US">
              <a:solidFill>
                <a:prstClr val="black"/>
              </a:solidFill>
            </a:endParaRPr>
          </a:p>
        </p:txBody>
      </p:sp>
    </p:spTree>
    <p:extLst>
      <p:ext uri="{BB962C8B-B14F-4D97-AF65-F5344CB8AC3E}">
        <p14:creationId xmlns:p14="http://schemas.microsoft.com/office/powerpoint/2010/main" val="215780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65A5002B-2491-4A45-B378-7B685E14A98C}" type="datetime1">
              <a:rPr lang="en-US" smtClean="0"/>
              <a:t>12/15/2020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F49A065-8151-4F45-B403-06189971DF7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112DA-2D2C-4B22-A4B4-CB5359199DA5}"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9218BE-AE0D-422E-9DCD-024AE190B2D7}"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844E29-49E9-4C70-9C09-164BE78CD915}"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A847C0-76EC-4D09-8798-FA46F3055793}" type="datetime1">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9A065-8151-4F45-B403-06189971DF7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FB40FB-883D-4904-9D34-8B8694DA069E}" type="datetime1">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CEA348-4EFD-4E95-8976-9CB8F8D1AEA0}" type="datetime1">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8C1B56-9DBE-4C9D-9A05-044AD65C7E6D}" type="datetime1">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231169-CF3F-432C-B237-79429B82F60D}" type="datetime1">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9A065-8151-4F45-B403-06189971DF7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DC246-E0D9-4127-BD6C-454D68478B5B}" type="datetime1">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85921BA-DB7C-4E9D-B47D-CDFFDAF63582}" type="datetime1">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9A065-8151-4F45-B403-06189971DF7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5C6C57A-B7AD-4E86-B60B-E38E61EF6096}" type="datetime1">
              <a:rPr lang="en-US" smtClean="0"/>
              <a:t>12/15/2020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F49A065-8151-4F45-B403-06189971DF7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ourses.aut.ac.i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6553200" cy="3429000"/>
          </a:xfrm>
        </p:spPr>
        <p:txBody>
          <a:bodyPr>
            <a:normAutofit/>
          </a:bodyPr>
          <a:lstStyle/>
          <a:p>
            <a:pPr algn="ctr"/>
            <a:r>
              <a:rPr lang="en-US" sz="2400" dirty="0" smtClean="0"/>
              <a:t>Mehran S. </a:t>
            </a:r>
            <a:r>
              <a:rPr lang="en-US" sz="2400" dirty="0" err="1" smtClean="0"/>
              <a:t>Fallah</a:t>
            </a: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June 2020</a:t>
            </a:r>
            <a:br>
              <a:rPr lang="en-US" sz="2400" dirty="0" smtClean="0"/>
            </a:br>
            <a:endParaRPr lang="en-US" sz="2400" dirty="0" smtClean="0"/>
          </a:p>
        </p:txBody>
      </p:sp>
      <p:sp>
        <p:nvSpPr>
          <p:cNvPr id="3" name="Subtitle 2"/>
          <p:cNvSpPr>
            <a:spLocks noGrp="1"/>
          </p:cNvSpPr>
          <p:nvPr>
            <p:ph type="subTitle" idx="1"/>
          </p:nvPr>
        </p:nvSpPr>
        <p:spPr>
          <a:xfrm>
            <a:off x="685800" y="609600"/>
            <a:ext cx="8458200" cy="2286000"/>
          </a:xfrm>
        </p:spPr>
        <p:txBody>
          <a:bodyPr>
            <a:noAutofit/>
          </a:bodyPr>
          <a:lstStyle/>
          <a:p>
            <a:pPr algn="ctr"/>
            <a:r>
              <a:rPr lang="en-US" sz="2400" dirty="0" smtClean="0"/>
              <a:t>Programming Languages</a:t>
            </a:r>
          </a:p>
          <a:p>
            <a:pPr algn="ctr"/>
            <a:r>
              <a:rPr lang="en-US" sz="2400" dirty="0" smtClean="0"/>
              <a:t>Session XI</a:t>
            </a:r>
          </a:p>
          <a:p>
            <a:pPr algn="ctr"/>
            <a:endParaRPr lang="en-US" sz="3400" dirty="0"/>
          </a:p>
          <a:p>
            <a:pPr algn="ctr"/>
            <a:r>
              <a:rPr lang="en-US" sz="3400" dirty="0" smtClean="0"/>
              <a:t>ML</a:t>
            </a:r>
          </a:p>
        </p:txBody>
      </p:sp>
    </p:spTree>
    <p:extLst>
      <p:ext uri="{BB962C8B-B14F-4D97-AF65-F5344CB8AC3E}">
        <p14:creationId xmlns:p14="http://schemas.microsoft.com/office/powerpoint/2010/main" val="42862701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Basic Types</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The type </a:t>
            </a:r>
            <a:r>
              <a:rPr lang="en-US" sz="1400" dirty="0">
                <a:latin typeface="Courier New" panose="02070309020205020404" pitchFamily="49" charset="0"/>
                <a:cs typeface="Courier New" panose="02070309020205020404" pitchFamily="49" charset="0"/>
              </a:rPr>
              <a:t>unit</a:t>
            </a:r>
            <a:r>
              <a:rPr lang="en-US" sz="1600" dirty="0">
                <a:latin typeface="Calibri" panose="020F0502020204030204" pitchFamily="34" charset="0"/>
                <a:cs typeface="Calibri" panose="020F0502020204030204" pitchFamily="34" charset="0"/>
              </a:rPr>
              <a:t> has only one element, written as empty parentheses:</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p>
          <a:p>
            <a:pPr marL="82296" indent="0" algn="just">
              <a:spcBef>
                <a:spcPts val="0"/>
              </a:spcBef>
              <a:buNone/>
            </a:pPr>
            <a:r>
              <a:rPr lang="en-US" sz="1600" dirty="0" smtClean="0">
                <a:latin typeface="Calibri" panose="020F0502020204030204" pitchFamily="34" charset="0"/>
                <a:cs typeface="Calibri" panose="020F0502020204030204" pitchFamily="34" charset="0"/>
              </a:rPr>
              <a:t>Like </a:t>
            </a:r>
            <a:r>
              <a:rPr lang="en-US" sz="1400" dirty="0">
                <a:latin typeface="Courier New" panose="02070309020205020404" pitchFamily="49" charset="0"/>
                <a:cs typeface="Courier New" panose="02070309020205020404" pitchFamily="49" charset="0"/>
              </a:rPr>
              <a:t>void</a:t>
            </a:r>
            <a:r>
              <a:rPr lang="en-US" sz="1600" dirty="0">
                <a:latin typeface="Calibri" panose="020F0502020204030204" pitchFamily="34" charset="0"/>
                <a:cs typeface="Calibri" panose="020F0502020204030204" pitchFamily="34" charset="0"/>
              </a:rPr>
              <a:t> in C, unit is used as the result type for functions that are executed </a:t>
            </a:r>
            <a:r>
              <a:rPr lang="en-US" sz="1600" dirty="0" smtClean="0">
                <a:latin typeface="Calibri" panose="020F0502020204030204" pitchFamily="34" charset="0"/>
                <a:cs typeface="Calibri" panose="020F0502020204030204" pitchFamily="34" charset="0"/>
              </a:rPr>
              <a:t>only for </a:t>
            </a:r>
            <a:r>
              <a:rPr lang="en-US" sz="1600" dirty="0">
                <a:latin typeface="Calibri" panose="020F0502020204030204" pitchFamily="34" charset="0"/>
                <a:cs typeface="Calibri" panose="020F0502020204030204" pitchFamily="34" charset="0"/>
              </a:rPr>
              <a:t>side effects. The type unit is also used as the type of argument for </a:t>
            </a:r>
            <a:r>
              <a:rPr lang="en-US" sz="1600" dirty="0" smtClean="0">
                <a:latin typeface="Calibri" panose="020F0502020204030204" pitchFamily="34" charset="0"/>
                <a:cs typeface="Calibri" panose="020F0502020204030204" pitchFamily="34" charset="0"/>
              </a:rPr>
              <a:t>functions that </a:t>
            </a:r>
            <a:r>
              <a:rPr lang="en-US" sz="1600" dirty="0">
                <a:latin typeface="Calibri" panose="020F0502020204030204" pitchFamily="34" charset="0"/>
                <a:cs typeface="Calibri" panose="020F0502020204030204" pitchFamily="34" charset="0"/>
              </a:rPr>
              <a:t>have no arguments. </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are two values of type </a:t>
            </a:r>
            <a:r>
              <a:rPr lang="en-US" sz="1400" dirty="0">
                <a:latin typeface="Courier New" panose="02070309020205020404" pitchFamily="49" charset="0"/>
                <a:cs typeface="Courier New" panose="02070309020205020404" pitchFamily="49" charset="0"/>
              </a:rPr>
              <a:t>bool</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true</a:t>
            </a:r>
            <a:r>
              <a:rPr lang="en-US" sz="1600" dirty="0">
                <a:latin typeface="Calibri" panose="020F0502020204030204" pitchFamily="34" charset="0"/>
                <a:cs typeface="Calibri" panose="020F0502020204030204" pitchFamily="34" charset="0"/>
              </a:rPr>
              <a:t> and </a:t>
            </a:r>
            <a:r>
              <a:rPr lang="en-US" sz="1400" dirty="0">
                <a:latin typeface="Courier New" panose="02070309020205020404" pitchFamily="49" charset="0"/>
                <a:cs typeface="Courier New" panose="02070309020205020404" pitchFamily="49" charset="0"/>
              </a:rPr>
              <a:t>false</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p>
          <a:p>
            <a:pPr marL="82296" indent="0" algn="just">
              <a:spcBef>
                <a:spcPts val="0"/>
              </a:spcBef>
              <a:buNone/>
            </a:pP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endParaRPr lang="en-US" sz="1400" dirty="0" smtClean="0">
              <a:latin typeface="Courier New" panose="02070309020205020404" pitchFamily="49" charset="0"/>
              <a:cs typeface="Courier New" panose="02070309020205020404" pitchFamily="49"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most common expression form associated with Booleans is conditional, with</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p>
          <a:p>
            <a:pPr marL="82296" indent="0" algn="just">
              <a:spcBef>
                <a:spcPts val="0"/>
              </a:spcBef>
              <a:buNone/>
            </a:pP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There </a:t>
            </a:r>
            <a:r>
              <a:rPr lang="en-US" sz="1600" dirty="0">
                <a:latin typeface="Calibri" panose="020F0502020204030204" pitchFamily="34" charset="0"/>
                <a:cs typeface="Calibri" panose="020F0502020204030204" pitchFamily="34" charset="0"/>
              </a:rPr>
              <a:t>are </a:t>
            </a:r>
            <a:r>
              <a:rPr lang="en-US" sz="1600" dirty="0" smtClean="0">
                <a:latin typeface="Calibri" panose="020F0502020204030204" pitchFamily="34" charset="0"/>
                <a:cs typeface="Calibri" panose="020F0502020204030204" pitchFamily="34" charset="0"/>
              </a:rPr>
              <a:t>also ML Boolean </a:t>
            </a:r>
            <a:r>
              <a:rPr lang="en-US" sz="1600" dirty="0">
                <a:latin typeface="Calibri" panose="020F0502020204030204" pitchFamily="34" charset="0"/>
                <a:cs typeface="Calibri" panose="020F0502020204030204" pitchFamily="34" charset="0"/>
              </a:rPr>
              <a:t>operations for </a:t>
            </a:r>
            <a:r>
              <a:rPr lang="en-US" sz="1600" b="1" i="1" dirty="0" smtClean="0">
                <a:latin typeface="Calibri" panose="020F0502020204030204" pitchFamily="34" charset="0"/>
                <a:cs typeface="Calibri" panose="020F0502020204030204" pitchFamily="34" charset="0"/>
              </a:rPr>
              <a:t>conjunction</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disjunction</a:t>
            </a:r>
            <a:r>
              <a:rPr lang="en-US" sz="1600" dirty="0" smtClean="0">
                <a:latin typeface="Calibri" panose="020F0502020204030204" pitchFamily="34" charset="0"/>
                <a:cs typeface="Calibri" panose="020F0502020204030204" pitchFamily="34" charset="0"/>
              </a:rPr>
              <a:t>, </a:t>
            </a:r>
            <a:r>
              <a:rPr lang="en-US" sz="1600" b="1" i="1" dirty="0" smtClean="0">
                <a:latin typeface="Calibri" panose="020F0502020204030204" pitchFamily="34" charset="0"/>
                <a:cs typeface="Calibri" panose="020F0502020204030204" pitchFamily="34" charset="0"/>
              </a:rPr>
              <a:t>negation</a:t>
            </a:r>
            <a:r>
              <a:rPr 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so on</a:t>
            </a:r>
            <a:r>
              <a:rPr lang="en-US" sz="1600" dirty="0" smtClean="0">
                <a:latin typeface="Calibri" panose="020F0502020204030204" pitchFamily="34" charset="0"/>
                <a:cs typeface="Calibri" panose="020F0502020204030204" pitchFamily="34" charset="0"/>
              </a:rPr>
              <a:t>. Negation </a:t>
            </a:r>
            <a:r>
              <a:rPr lang="en-US" sz="1600" dirty="0">
                <a:latin typeface="Calibri" panose="020F0502020204030204" pitchFamily="34" charset="0"/>
                <a:cs typeface="Calibri" panose="020F0502020204030204" pitchFamily="34" charset="0"/>
              </a:rPr>
              <a:t>is written as </a:t>
            </a:r>
            <a:r>
              <a:rPr lang="en-US" sz="1400" dirty="0">
                <a:latin typeface="Courier New" panose="02070309020205020404" pitchFamily="49" charset="0"/>
                <a:cs typeface="Courier New" panose="02070309020205020404" pitchFamily="49" charset="0"/>
              </a:rPr>
              <a:t>not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conjunction (and) is </a:t>
            </a:r>
            <a:r>
              <a:rPr lang="en-US" sz="1600" dirty="0">
                <a:latin typeface="Calibri" panose="020F0502020204030204" pitchFamily="34" charset="0"/>
                <a:cs typeface="Calibri" panose="020F0502020204030204" pitchFamily="34" charset="0"/>
              </a:rPr>
              <a:t>written as </a:t>
            </a:r>
            <a:r>
              <a:rPr lang="en-US" sz="1400" dirty="0" err="1">
                <a:latin typeface="Courier New" panose="02070309020205020404" pitchFamily="49" charset="0"/>
                <a:cs typeface="Courier New" panose="02070309020205020404" pitchFamily="49" charset="0"/>
              </a:rPr>
              <a:t>andalso</a:t>
            </a:r>
            <a:r>
              <a:rPr lang="en-US" sz="1600" dirty="0">
                <a:latin typeface="Calibri" panose="020F0502020204030204" pitchFamily="34" charset="0"/>
                <a:cs typeface="Calibri" panose="020F0502020204030204" pitchFamily="34" charset="0"/>
              </a:rPr>
              <a:t> and disjunction (</a:t>
            </a:r>
            <a:r>
              <a:rPr lang="en-US" sz="1600" dirty="0" smtClean="0">
                <a:latin typeface="Calibri" panose="020F0502020204030204" pitchFamily="34" charset="0"/>
                <a:cs typeface="Calibri" panose="020F0502020204030204" pitchFamily="34" charset="0"/>
              </a:rPr>
              <a:t>or) is </a:t>
            </a:r>
            <a:r>
              <a:rPr lang="en-US" sz="1600" dirty="0">
                <a:latin typeface="Calibri" panose="020F0502020204030204" pitchFamily="34" charset="0"/>
                <a:cs typeface="Calibri" panose="020F0502020204030204" pitchFamily="34" charset="0"/>
              </a:rPr>
              <a:t>written as </a:t>
            </a:r>
            <a:r>
              <a:rPr lang="en-US" sz="1400" dirty="0" err="1" smtClean="0">
                <a:latin typeface="Courier New" panose="02070309020205020404" pitchFamily="49" charset="0"/>
                <a:cs typeface="Courier New" panose="02070309020205020404" pitchFamily="49" charset="0"/>
              </a:rPr>
              <a:t>orelse</a:t>
            </a:r>
            <a:r>
              <a:rPr lang="en-US" sz="1600" dirty="0" smtClean="0">
                <a:latin typeface="Calibri" panose="020F0502020204030204" pitchFamily="34" charset="0"/>
                <a:cs typeface="Calibri" panose="020F0502020204030204" pitchFamily="34" charset="0"/>
              </a:rPr>
              <a:t>. For </a:t>
            </a:r>
            <a:r>
              <a:rPr lang="en-US" sz="1600" dirty="0">
                <a:latin typeface="Calibri" panose="020F0502020204030204" pitchFamily="34" charset="0"/>
                <a:cs typeface="Calibri" panose="020F0502020204030204" pitchFamily="34" charset="0"/>
              </a:rPr>
              <a:t>example, here is a function that determines whether its two arguments </a:t>
            </a:r>
            <a:r>
              <a:rPr lang="en-US" sz="1600" dirty="0" smtClean="0">
                <a:latin typeface="Calibri" panose="020F0502020204030204" pitchFamily="34" charset="0"/>
                <a:cs typeface="Calibri" panose="020F0502020204030204" pitchFamily="34" charset="0"/>
              </a:rPr>
              <a:t>have the </a:t>
            </a:r>
            <a:r>
              <a:rPr lang="en-US" sz="1600" dirty="0">
                <a:latin typeface="Calibri" panose="020F0502020204030204" pitchFamily="34" charset="0"/>
                <a:cs typeface="Calibri" panose="020F0502020204030204" pitchFamily="34" charset="0"/>
              </a:rPr>
              <a:t>same Boolean value, followed by an expression that calls this function</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2133600" y="5474553"/>
            <a:ext cx="6397752" cy="830997"/>
          </a:xfrm>
          <a:prstGeom prst="rect">
            <a:avLst/>
          </a:prstGeom>
          <a:noFill/>
        </p:spPr>
        <p:txBody>
          <a:bodyPr wrap="square" rtlCol="0">
            <a:spAutoFit/>
          </a:bodyPr>
          <a:lstStyle/>
          <a:p>
            <a:pPr marL="82296" indent="0" algn="just">
              <a:spcBef>
                <a:spcPts val="0"/>
              </a:spcBef>
              <a:buNone/>
            </a:pPr>
            <a:r>
              <a:rPr lang="en-US" sz="1200" spc="-230" dirty="0">
                <a:solidFill>
                  <a:prstClr val="black"/>
                </a:solidFill>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fun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equiv</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x,y</a:t>
            </a:r>
            <a:r>
              <a:rPr lang="es-ES" sz="1200" dirty="0">
                <a:latin typeface="Courier New" panose="02070309020205020404" pitchFamily="49" charset="0"/>
                <a:cs typeface="Courier New" panose="02070309020205020404" pitchFamily="49" charset="0"/>
              </a:rPr>
              <a:t>) = (x </a:t>
            </a:r>
            <a:r>
              <a:rPr lang="es-ES" sz="1200" dirty="0" err="1">
                <a:latin typeface="Courier New" panose="02070309020205020404" pitchFamily="49" charset="0"/>
                <a:cs typeface="Courier New" panose="02070309020205020404" pitchFamily="49" charset="0"/>
              </a:rPr>
              <a:t>andalso</a:t>
            </a:r>
            <a:r>
              <a:rPr lang="es-ES" sz="1200" dirty="0">
                <a:latin typeface="Courier New" panose="02070309020205020404" pitchFamily="49" charset="0"/>
                <a:cs typeface="Courier New" panose="02070309020205020404" pitchFamily="49" charset="0"/>
              </a:rPr>
              <a:t> y) </a:t>
            </a:r>
            <a:r>
              <a:rPr lang="es-ES" sz="1200" dirty="0" err="1">
                <a:latin typeface="Courier New" panose="02070309020205020404" pitchFamily="49" charset="0"/>
                <a:cs typeface="Courier New" panose="02070309020205020404" pitchFamily="49" charset="0"/>
              </a:rPr>
              <a:t>orelse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not</a:t>
            </a:r>
            <a:r>
              <a:rPr lang="es-ES" sz="1200" dirty="0">
                <a:latin typeface="Courier New" panose="02070309020205020404" pitchFamily="49" charset="0"/>
                <a:cs typeface="Courier New" panose="02070309020205020404" pitchFamily="49" charset="0"/>
              </a:rPr>
              <a:t> x) </a:t>
            </a:r>
            <a:r>
              <a:rPr lang="es-ES" sz="1200" dirty="0" err="1">
                <a:latin typeface="Courier New" panose="02070309020205020404" pitchFamily="49" charset="0"/>
                <a:cs typeface="Courier New" panose="02070309020205020404" pitchFamily="49" charset="0"/>
              </a:rPr>
              <a:t>andalso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not</a:t>
            </a:r>
            <a:r>
              <a:rPr lang="es-ES" sz="1200" dirty="0">
                <a:latin typeface="Courier New" panose="02070309020205020404" pitchFamily="49" charset="0"/>
                <a:cs typeface="Courier New" panose="02070309020205020404" pitchFamily="49" charset="0"/>
              </a:rPr>
              <a:t> y));</a:t>
            </a:r>
          </a:p>
          <a:p>
            <a:pPr marL="82296" indent="0" algn="just">
              <a:spcBef>
                <a:spcPts val="0"/>
              </a:spcBef>
              <a:buNone/>
            </a:pPr>
            <a:r>
              <a:rPr lang="en-US" sz="1200" dirty="0">
                <a:latin typeface="Courier New" panose="02070309020205020404" pitchFamily="49" charset="0"/>
                <a:cs typeface="Courier New" panose="02070309020205020404" pitchFamily="49" charset="0"/>
              </a:rPr>
              <a:t>val </a:t>
            </a:r>
            <a:r>
              <a:rPr lang="en-US" sz="1200" dirty="0" err="1">
                <a:latin typeface="Courier New" panose="02070309020205020404" pitchFamily="49" charset="0"/>
                <a:cs typeface="Courier New" panose="02070309020205020404" pitchFamily="49" charset="0"/>
              </a:rPr>
              <a:t>equiv</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fn</a:t>
            </a:r>
            <a:r>
              <a:rPr lang="en-US" sz="1200" dirty="0">
                <a:latin typeface="Courier New" panose="02070309020205020404" pitchFamily="49" charset="0"/>
                <a:cs typeface="Courier New" panose="02070309020205020404" pitchFamily="49" charset="0"/>
              </a:rPr>
              <a:t> : bool * bool -&gt; bool</a:t>
            </a:r>
          </a:p>
          <a:p>
            <a:pPr marL="82296" indent="0" algn="just">
              <a:spcBef>
                <a:spcPts val="0"/>
              </a:spcBef>
              <a:buNone/>
            </a:pPr>
            <a:r>
              <a:rPr lang="en-US" sz="1200" spc="-230" dirty="0">
                <a:solidFill>
                  <a:prstClr val="black"/>
                </a:solidFill>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equiv</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true,false</a:t>
            </a:r>
            <a:r>
              <a:rPr lang="en-US" sz="1200" dirty="0">
                <a:latin typeface="Courier New" panose="02070309020205020404" pitchFamily="49" charset="0"/>
                <a:cs typeface="Courier New" panose="02070309020205020404" pitchFamily="49" charset="0"/>
              </a:rPr>
              <a:t>);</a:t>
            </a:r>
          </a:p>
          <a:p>
            <a:pPr marL="82296" indent="0" algn="just">
              <a:spcBef>
                <a:spcPts val="0"/>
              </a:spcBef>
              <a:buNone/>
            </a:pPr>
            <a:r>
              <a:rPr lang="en-US" sz="1200" dirty="0">
                <a:latin typeface="Courier New" panose="02070309020205020404" pitchFamily="49" charset="0"/>
                <a:cs typeface="Courier New" panose="02070309020205020404" pitchFamily="49" charset="0"/>
              </a:rPr>
              <a:t>val it = false : </a:t>
            </a:r>
            <a:r>
              <a:rPr lang="en-US" sz="1200" dirty="0" smtClean="0">
                <a:latin typeface="Courier New" panose="02070309020205020404" pitchFamily="49" charset="0"/>
                <a:cs typeface="Courier New" panose="02070309020205020404" pitchFamily="49" charset="0"/>
              </a:rPr>
              <a:t>bool</a:t>
            </a:r>
            <a:endParaRPr lang="en-US" sz="1200" dirty="0">
              <a:latin typeface="Courier New" panose="02070309020205020404" pitchFamily="49" charset="0"/>
              <a:cs typeface="Courier New" panose="02070309020205020404" pitchFamily="49" charset="0"/>
            </a:endParaRPr>
          </a:p>
        </p:txBody>
      </p:sp>
      <p:sp>
        <p:nvSpPr>
          <p:cNvPr id="8" name="TextBox 7"/>
          <p:cNvSpPr txBox="1"/>
          <p:nvPr/>
        </p:nvSpPr>
        <p:spPr>
          <a:xfrm>
            <a:off x="2168042" y="3855920"/>
            <a:ext cx="2531430" cy="307777"/>
          </a:xfrm>
          <a:prstGeom prst="rect">
            <a:avLst/>
          </a:prstGeom>
          <a:noFill/>
        </p:spPr>
        <p:txBody>
          <a:bodyPr wrap="square" rtlCol="0">
            <a:spAutoFit/>
          </a:bodyPr>
          <a:lstStyle/>
          <a:p>
            <a:pPr marL="82296" indent="0" algn="just">
              <a:spcBef>
                <a:spcPts val="0"/>
              </a:spcBef>
              <a:buNone/>
            </a:pPr>
            <a:r>
              <a:rPr lang="en-US" sz="1400" dirty="0">
                <a:latin typeface="Courier New" panose="02070309020205020404" pitchFamily="49" charset="0"/>
                <a:cs typeface="Courier New" panose="02070309020205020404" pitchFamily="49" charset="0"/>
              </a:rPr>
              <a:t>if e1 then e2 else e3</a:t>
            </a:r>
          </a:p>
        </p:txBody>
      </p:sp>
      <p:sp>
        <p:nvSpPr>
          <p:cNvPr id="11" name="TextBox 10"/>
          <p:cNvSpPr txBox="1"/>
          <p:nvPr/>
        </p:nvSpPr>
        <p:spPr>
          <a:xfrm>
            <a:off x="2133600" y="2958960"/>
            <a:ext cx="1600200" cy="523220"/>
          </a:xfrm>
          <a:prstGeom prst="rect">
            <a:avLst/>
          </a:prstGeom>
          <a:noFill/>
        </p:spPr>
        <p:txBody>
          <a:bodyPr wrap="square" rtlCol="0">
            <a:spAutoFit/>
          </a:bodyPr>
          <a:lstStyle/>
          <a:p>
            <a:pPr marL="82296" indent="0" algn="just">
              <a:spcBef>
                <a:spcPts val="0"/>
              </a:spcBef>
              <a:buNone/>
            </a:pPr>
            <a:r>
              <a:rPr lang="en-US" sz="1400" dirty="0">
                <a:latin typeface="Courier New" panose="02070309020205020404" pitchFamily="49" charset="0"/>
                <a:cs typeface="Courier New" panose="02070309020205020404" pitchFamily="49" charset="0"/>
              </a:rPr>
              <a:t>true : bool</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false </a:t>
            </a:r>
            <a:r>
              <a:rPr lang="en-US" sz="1400" dirty="0">
                <a:latin typeface="Courier New" panose="02070309020205020404" pitchFamily="49" charset="0"/>
                <a:cs typeface="Courier New" panose="02070309020205020404" pitchFamily="49" charset="0"/>
              </a:rPr>
              <a:t>: bool</a:t>
            </a:r>
          </a:p>
        </p:txBody>
      </p:sp>
      <p:sp>
        <p:nvSpPr>
          <p:cNvPr id="12" name="TextBox 11"/>
          <p:cNvSpPr txBox="1"/>
          <p:nvPr/>
        </p:nvSpPr>
        <p:spPr>
          <a:xfrm>
            <a:off x="2133600" y="1524000"/>
            <a:ext cx="1456535" cy="307777"/>
          </a:xfrm>
          <a:prstGeom prst="rect">
            <a:avLst/>
          </a:prstGeom>
          <a:noFill/>
        </p:spPr>
        <p:txBody>
          <a:bodyPr wrap="square" rtlCol="0">
            <a:spAutoFit/>
          </a:bodyPr>
          <a:lstStyle/>
          <a:p>
            <a:pPr marL="82296" indent="0" algn="just">
              <a:spcBef>
                <a:spcPts val="0"/>
              </a:spcBef>
              <a:buNone/>
            </a:pPr>
            <a:r>
              <a:rPr lang="en-US" sz="1400" dirty="0">
                <a:latin typeface="Courier New" panose="02070309020205020404" pitchFamily="49" charset="0"/>
                <a:cs typeface="Courier New" panose="02070309020205020404" pitchFamily="49" charset="0"/>
              </a:rPr>
              <a:t>( ) : unit</a:t>
            </a:r>
          </a:p>
        </p:txBody>
      </p:sp>
    </p:spTree>
    <p:extLst>
      <p:ext uri="{BB962C8B-B14F-4D97-AF65-F5344CB8AC3E}">
        <p14:creationId xmlns:p14="http://schemas.microsoft.com/office/powerpoint/2010/main" val="702620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Basic Types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Many ML </a:t>
            </a:r>
            <a:r>
              <a:rPr lang="en-US" sz="1600" b="1" i="1" dirty="0">
                <a:latin typeface="Calibri" panose="020F0502020204030204" pitchFamily="34" charset="0"/>
                <a:cs typeface="Calibri" panose="020F0502020204030204" pitchFamily="34" charset="0"/>
              </a:rPr>
              <a:t>integer</a:t>
            </a:r>
            <a:r>
              <a:rPr lang="en-US" sz="1600" dirty="0">
                <a:latin typeface="Calibri" panose="020F0502020204030204" pitchFamily="34" charset="0"/>
                <a:cs typeface="Calibri" panose="020F0502020204030204" pitchFamily="34" charset="0"/>
              </a:rPr>
              <a:t> expressions are written in the usual way, with number </a:t>
            </a:r>
            <a:r>
              <a:rPr lang="en-US" sz="1600" dirty="0" smtClean="0">
                <a:latin typeface="Calibri" panose="020F0502020204030204" pitchFamily="34" charset="0"/>
                <a:cs typeface="Calibri" panose="020F0502020204030204" pitchFamily="34" charset="0"/>
              </a:rPr>
              <a:t>constants and </a:t>
            </a:r>
            <a:r>
              <a:rPr lang="en-US" sz="1600" dirty="0">
                <a:latin typeface="Calibri" panose="020F0502020204030204" pitchFamily="34" charset="0"/>
                <a:cs typeface="Calibri" panose="020F0502020204030204" pitchFamily="34" charset="0"/>
              </a:rPr>
              <a:t>standard arithmetic operations: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8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operator </a:t>
            </a:r>
            <a:r>
              <a:rPr lang="en-US" sz="1400" dirty="0">
                <a:latin typeface="Courier New" panose="02070309020205020404" pitchFamily="49" charset="0"/>
                <a:cs typeface="Courier New" panose="02070309020205020404" pitchFamily="49" charset="0"/>
              </a:rPr>
              <a:t>div</a:t>
            </a:r>
            <a:r>
              <a:rPr lang="en-US" sz="1600" dirty="0">
                <a:latin typeface="Calibri" panose="020F0502020204030204" pitchFamily="34" charset="0"/>
                <a:cs typeface="Calibri" panose="020F0502020204030204" pitchFamily="34" charset="0"/>
              </a:rPr>
              <a:t> is a binary infix operator on integers, used as follows:</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i="1" dirty="0" smtClean="0">
              <a:latin typeface="Calibri" panose="020F0502020204030204" pitchFamily="34" charset="0"/>
              <a:cs typeface="Calibri" panose="020F0502020204030204" pitchFamily="34" charset="0"/>
            </a:endParaRPr>
          </a:p>
          <a:p>
            <a:pPr marL="82296" indent="0" algn="just">
              <a:spcBef>
                <a:spcPts val="0"/>
              </a:spcBef>
              <a:buNone/>
            </a:pPr>
            <a:r>
              <a:rPr lang="en-US" sz="1600" b="1" i="1" dirty="0" smtClean="0">
                <a:latin typeface="Calibri" panose="020F0502020204030204" pitchFamily="34" charset="0"/>
                <a:cs typeface="Calibri" panose="020F0502020204030204" pitchFamily="34" charset="0"/>
              </a:rPr>
              <a:t>Strings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are written as a sequence of symbols between double quotes:</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William Jefferson Clinton” : string</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Boris Yeltsin” : string</a:t>
            </a:r>
          </a:p>
          <a:p>
            <a:pPr marL="82296" indent="0" algn="just">
              <a:spcBef>
                <a:spcPts val="0"/>
              </a:spcBef>
              <a:buNone/>
            </a:pPr>
            <a:r>
              <a:rPr lang="en-US" sz="1600" dirty="0">
                <a:latin typeface="Calibri" panose="020F0502020204030204" pitchFamily="34" charset="0"/>
                <a:cs typeface="Calibri" panose="020F0502020204030204" pitchFamily="34" charset="0"/>
              </a:rPr>
              <a:t>String </a:t>
            </a:r>
            <a:r>
              <a:rPr lang="en-US" sz="1600" b="1" i="1" dirty="0">
                <a:latin typeface="Calibri" panose="020F0502020204030204" pitchFamily="34" charset="0"/>
                <a:cs typeface="Calibri" panose="020F0502020204030204" pitchFamily="34" charset="0"/>
              </a:rPr>
              <a:t>concatenation</a:t>
            </a:r>
            <a:r>
              <a:rPr lang="en-US" sz="1600" dirty="0">
                <a:latin typeface="Calibri" panose="020F0502020204030204" pitchFamily="34" charset="0"/>
                <a:cs typeface="Calibri" panose="020F0502020204030204" pitchFamily="34" charset="0"/>
              </a:rPr>
              <a:t> is written as </a:t>
            </a:r>
            <a:r>
              <a:rPr lang="en-US" sz="1400" dirty="0" smtClean="0">
                <a:latin typeface="Courier New" panose="02070309020205020404" pitchFamily="49" charset="0"/>
                <a:cs typeface="Courier New" panose="02070309020205020404" pitchFamily="49" charset="0"/>
              </a:rPr>
              <a:t>^</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so we </a:t>
            </a:r>
            <a:r>
              <a:rPr lang="en-US" sz="1600" dirty="0" smtClean="0">
                <a:latin typeface="Calibri" panose="020F0502020204030204" pitchFamily="34" charset="0"/>
                <a:cs typeface="Calibri" panose="020F0502020204030204" pitchFamily="34" charset="0"/>
              </a:rPr>
              <a:t>have</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Chelsey”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“Clinton”;</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“Chelsey Clinton” : string</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ML type for </a:t>
            </a:r>
            <a:r>
              <a:rPr lang="en-US" sz="1600" b="1" i="1" dirty="0">
                <a:latin typeface="Calibri" panose="020F0502020204030204" pitchFamily="34" charset="0"/>
                <a:cs typeface="Calibri" panose="020F0502020204030204" pitchFamily="34" charset="0"/>
              </a:rPr>
              <a:t>floating-point</a:t>
            </a:r>
            <a:r>
              <a:rPr lang="en-US" sz="1600" dirty="0">
                <a:latin typeface="Calibri" panose="020F0502020204030204" pitchFamily="34" charset="0"/>
                <a:cs typeface="Calibri" panose="020F0502020204030204" pitchFamily="34" charset="0"/>
              </a:rPr>
              <a:t> numbers is </a:t>
            </a:r>
            <a:r>
              <a:rPr lang="en-US" sz="1400" dirty="0">
                <a:latin typeface="Courier New" panose="02070309020205020404" pitchFamily="49" charset="0"/>
                <a:cs typeface="Courier New" panose="02070309020205020404" pitchFamily="49" charset="0"/>
              </a:rPr>
              <a:t>real</a:t>
            </a:r>
            <a:r>
              <a:rPr lang="en-US" sz="1600" dirty="0">
                <a:latin typeface="Calibri" panose="020F0502020204030204" pitchFamily="34" charset="0"/>
                <a:cs typeface="Calibri" panose="020F0502020204030204" pitchFamily="34" charset="0"/>
              </a:rPr>
              <a:t>. For reasons that will be easier </a:t>
            </a:r>
            <a:r>
              <a:rPr lang="en-US" sz="1600" dirty="0" smtClean="0">
                <a:latin typeface="Calibri" panose="020F0502020204030204" pitchFamily="34" charset="0"/>
                <a:cs typeface="Calibri" panose="020F0502020204030204" pitchFamily="34" charset="0"/>
              </a:rPr>
              <a:t>to understand </a:t>
            </a:r>
            <a:r>
              <a:rPr lang="en-US" sz="1600" dirty="0">
                <a:latin typeface="Calibri" panose="020F0502020204030204" pitchFamily="34" charset="0"/>
                <a:cs typeface="Calibri" panose="020F0502020204030204" pitchFamily="34" charset="0"/>
              </a:rPr>
              <a:t>when we come to type inference, ML requires a decimal point in </a:t>
            </a:r>
            <a:r>
              <a:rPr lang="en-US" sz="1600" dirty="0" smtClean="0">
                <a:latin typeface="Calibri" panose="020F0502020204030204" pitchFamily="34" charset="0"/>
                <a:cs typeface="Calibri" panose="020F0502020204030204" pitchFamily="34" charset="0"/>
              </a:rPr>
              <a:t>real constants</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1.0</a:t>
            </a:r>
            <a:r>
              <a:rPr lang="en-US" sz="1400" dirty="0">
                <a:latin typeface="Courier New" panose="02070309020205020404" pitchFamily="49" charset="0"/>
                <a:cs typeface="Courier New" panose="02070309020205020404" pitchFamily="49" charset="0"/>
              </a:rPr>
              <a:t>, 2.0, 3.14159, 4.44444, </a:t>
            </a:r>
            <a:r>
              <a:rPr lang="en-US" sz="1400" i="1" dirty="0">
                <a:latin typeface="Courier New" panose="02070309020205020404" pitchFamily="49" charset="0"/>
                <a:cs typeface="Courier New" panose="02070309020205020404" pitchFamily="49" charset="0"/>
              </a:rPr>
              <a:t>. . . </a:t>
            </a:r>
            <a:r>
              <a:rPr lang="en-US" sz="1400" dirty="0">
                <a:latin typeface="Courier New" panose="02070309020205020404" pitchFamily="49" charset="0"/>
                <a:cs typeface="Courier New" panose="02070309020205020404" pitchFamily="49" charset="0"/>
              </a:rPr>
              <a:t>: real</a:t>
            </a:r>
          </a:p>
          <a:p>
            <a:pPr marL="82296" indent="0" algn="just">
              <a:spcBef>
                <a:spcPts val="0"/>
              </a:spcBef>
              <a:buNone/>
            </a:pPr>
            <a:r>
              <a:rPr lang="en-US" sz="1600" dirty="0">
                <a:latin typeface="Calibri" panose="020F0502020204030204" pitchFamily="34" charset="0"/>
                <a:cs typeface="Calibri" panose="020F0502020204030204" pitchFamily="34" charset="0"/>
              </a:rPr>
              <a:t>The arithmetic operators </a:t>
            </a:r>
            <a:r>
              <a:rPr lang="en-US" sz="1400" dirty="0">
                <a:latin typeface="Courier New" panose="02070309020205020404" pitchFamily="49" charset="0"/>
                <a:cs typeface="Courier New" panose="02070309020205020404" pitchFamily="49" charset="0"/>
              </a:rPr>
              <a:t>+</a:t>
            </a:r>
            <a:r>
              <a:rPr lang="en-US" sz="1600" dirty="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a:t>
            </a:r>
            <a:r>
              <a:rPr lang="en-US" sz="1600" dirty="0" smtClean="0">
                <a:latin typeface="Calibri" panose="020F0502020204030204" pitchFamily="34" charset="0"/>
                <a:cs typeface="Calibri" panose="020F0502020204030204" pitchFamily="34" charset="0"/>
              </a:rPr>
              <a:t>, and </a:t>
            </a:r>
            <a:r>
              <a:rPr lang="en-US" sz="1400" dirty="0" smtClean="0">
                <a:latin typeface="Courier New" panose="02070309020205020404" pitchFamily="49" charset="0"/>
                <a:cs typeface="Courier New" panose="02070309020205020404" pitchFamily="49" charset="0"/>
              </a:rPr>
              <a:t>*</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may be applied to either integers or real numbers.</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3+4;</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7 : int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4.0 + 5.1;</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9.1 : </a:t>
            </a:r>
            <a:r>
              <a:rPr lang="en-US" sz="1400" dirty="0" smtClean="0">
                <a:latin typeface="Courier New" panose="02070309020205020404" pitchFamily="49" charset="0"/>
                <a:cs typeface="Courier New" panose="02070309020205020404" pitchFamily="49" charset="0"/>
              </a:rPr>
              <a:t>real</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2286000" y="2501572"/>
            <a:ext cx="4187952" cy="523220"/>
          </a:xfrm>
          <a:prstGeom prst="rect">
            <a:avLst/>
          </a:prstGeom>
          <a:noFill/>
        </p:spPr>
        <p:txBody>
          <a:bodyPr wrap="square" rtlCol="0">
            <a:spAutoFit/>
          </a:bodyPr>
          <a:lstStyle/>
          <a:p>
            <a:pPr marL="82296" indent="0" algn="just">
              <a:spcBef>
                <a:spcPts val="0"/>
              </a:spcBef>
              <a:buNone/>
            </a:pPr>
            <a:r>
              <a:rPr lang="en-US" sz="1400" spc="-230" dirty="0">
                <a:solidFill>
                  <a:prstClr val="black"/>
                </a:solidFill>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fun</a:t>
            </a:r>
            <a:r>
              <a:rPr lang="es-ES" sz="1400" dirty="0" smtClean="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quotient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x,y</a:t>
            </a:r>
            <a:r>
              <a:rPr lang="es-ES" sz="1400" dirty="0">
                <a:latin typeface="Courier New" panose="02070309020205020404" pitchFamily="49" charset="0"/>
                <a:cs typeface="Courier New" panose="02070309020205020404" pitchFamily="49" charset="0"/>
              </a:rPr>
              <a:t>) = x div y;</a:t>
            </a:r>
          </a:p>
          <a:p>
            <a:pPr marL="82296" indent="0" algn="just">
              <a:spcBef>
                <a:spcPts val="0"/>
              </a:spcBef>
              <a:buNone/>
            </a:pPr>
            <a:r>
              <a:rPr lang="fr-FR" sz="1400" dirty="0">
                <a:latin typeface="Courier New" panose="02070309020205020404" pitchFamily="49" charset="0"/>
                <a:cs typeface="Courier New" panose="02070309020205020404" pitchFamily="49" charset="0"/>
              </a:rPr>
              <a:t>val quotient = </a:t>
            </a:r>
            <a:r>
              <a:rPr lang="fr-FR" sz="1400" dirty="0" err="1">
                <a:latin typeface="Courier New" panose="02070309020205020404" pitchFamily="49" charset="0"/>
                <a:cs typeface="Courier New" panose="02070309020205020404" pitchFamily="49" charset="0"/>
              </a:rPr>
              <a:t>fn</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int</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int</a:t>
            </a:r>
            <a:r>
              <a:rPr lang="fr-FR" sz="1400" dirty="0">
                <a:latin typeface="Courier New" panose="02070309020205020404" pitchFamily="49" charset="0"/>
                <a:cs typeface="Courier New" panose="02070309020205020404" pitchFamily="49" charset="0"/>
              </a:rPr>
              <a:t> </a:t>
            </a:r>
            <a:r>
              <a:rPr lang="fr-FR" sz="1400" dirty="0" smtClean="0">
                <a:latin typeface="Courier New" panose="02070309020205020404" pitchFamily="49" charset="0"/>
                <a:cs typeface="Courier New" panose="02070309020205020404" pitchFamily="49" charset="0"/>
              </a:rPr>
              <a:t>–&gt;</a:t>
            </a:r>
            <a:r>
              <a:rPr lang="fr-FR" sz="1400" b="1" i="1" dirty="0" smtClean="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int</a:t>
            </a:r>
            <a:endParaRPr lang="fr-FR" sz="1400" dirty="0">
              <a:latin typeface="Courier New" panose="02070309020205020404" pitchFamily="49" charset="0"/>
              <a:cs typeface="Courier New" panose="02070309020205020404" pitchFamily="49" charset="0"/>
            </a:endParaRPr>
          </a:p>
        </p:txBody>
      </p:sp>
      <p:sp>
        <p:nvSpPr>
          <p:cNvPr id="8" name="TextBox 7"/>
          <p:cNvSpPr txBox="1"/>
          <p:nvPr/>
        </p:nvSpPr>
        <p:spPr>
          <a:xfrm>
            <a:off x="2286000" y="1828800"/>
            <a:ext cx="3841276" cy="523220"/>
          </a:xfrm>
          <a:prstGeom prst="rect">
            <a:avLst/>
          </a:prstGeom>
          <a:noFill/>
        </p:spPr>
        <p:txBody>
          <a:bodyPr wrap="square" rtlCol="0">
            <a:spAutoFit/>
          </a:bodyPr>
          <a:lstStyle/>
          <a:p>
            <a:pPr marL="82296" indent="0" algn="just">
              <a:spcBef>
                <a:spcPts val="0"/>
              </a:spcBef>
              <a:buNone/>
            </a:pPr>
            <a:r>
              <a:rPr lang="en-US" sz="1400" dirty="0">
                <a:latin typeface="Courier New" panose="02070309020205020404" pitchFamily="49" charset="0"/>
                <a:cs typeface="Courier New" panose="02070309020205020404" pitchFamily="49" charset="0"/>
              </a:rPr>
              <a:t>0,1,2, . . . ,-1,-2, . . . : int</a:t>
            </a:r>
          </a:p>
          <a:p>
            <a:pPr marL="82296" indent="0" algn="just">
              <a:spcBef>
                <a:spcPts val="0"/>
              </a:spcBef>
              <a:buNone/>
            </a:pP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div : int * int </a:t>
            </a:r>
            <a:r>
              <a:rPr lang="en-US" sz="1400" dirty="0" smtClean="0">
                <a:latin typeface="Courier New" panose="02070309020205020404" pitchFamily="49" charset="0"/>
                <a:cs typeface="Courier New" panose="02070309020205020404" pitchFamily="49" charset="0"/>
              </a:rPr>
              <a:t>-&gt;</a:t>
            </a:r>
            <a:r>
              <a:rPr lang="en-US" sz="1400" b="1" i="1"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int</a:t>
            </a:r>
          </a:p>
        </p:txBody>
      </p:sp>
    </p:spTree>
    <p:extLst>
      <p:ext uri="{BB962C8B-B14F-4D97-AF65-F5344CB8AC3E}">
        <p14:creationId xmlns:p14="http://schemas.microsoft.com/office/powerpoint/2010/main" val="858338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Type Constructors</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A </a:t>
            </a:r>
            <a:r>
              <a:rPr lang="en-US" sz="1600" b="1" i="1" dirty="0">
                <a:latin typeface="Calibri" panose="020F0502020204030204" pitchFamily="34" charset="0"/>
                <a:cs typeface="Calibri" panose="020F0502020204030204" pitchFamily="34" charset="0"/>
              </a:rPr>
              <a:t>tuple</a:t>
            </a:r>
            <a:r>
              <a:rPr lang="en-US" sz="1600" dirty="0">
                <a:latin typeface="Calibri" panose="020F0502020204030204" pitchFamily="34" charset="0"/>
                <a:cs typeface="Calibri" panose="020F0502020204030204" pitchFamily="34" charset="0"/>
              </a:rPr>
              <a:t> may be a pair, triple, quadruple, and so on. In ML, tuples may be </a:t>
            </a:r>
            <a:r>
              <a:rPr lang="en-US" sz="1600" dirty="0" smtClean="0">
                <a:latin typeface="Calibri" panose="020F0502020204030204" pitchFamily="34" charset="0"/>
                <a:cs typeface="Calibri" panose="020F0502020204030204" pitchFamily="34" charset="0"/>
              </a:rPr>
              <a:t>formed of </a:t>
            </a:r>
            <a:r>
              <a:rPr lang="en-US" sz="1600" dirty="0">
                <a:latin typeface="Calibri" panose="020F0502020204030204" pitchFamily="34" charset="0"/>
                <a:cs typeface="Calibri" panose="020F0502020204030204" pitchFamily="34" charset="0"/>
              </a:rPr>
              <a:t>any types of values. Tuple values are written with parentheses and tuple types </a:t>
            </a:r>
            <a:r>
              <a:rPr lang="en-US" sz="1600" dirty="0" smtClean="0">
                <a:latin typeface="Calibri" panose="020F0502020204030204" pitchFamily="34" charset="0"/>
                <a:cs typeface="Calibri" panose="020F0502020204030204" pitchFamily="34" charset="0"/>
              </a:rPr>
              <a:t>are written </a:t>
            </a:r>
            <a:r>
              <a:rPr lang="en-US" sz="1600" dirty="0">
                <a:latin typeface="Calibri" panose="020F0502020204030204" pitchFamily="34" charset="0"/>
                <a:cs typeface="Calibri" panose="020F0502020204030204" pitchFamily="34" charset="0"/>
              </a:rPr>
              <a:t>with </a:t>
            </a:r>
            <a:r>
              <a:rPr lang="en-US" sz="1400" dirty="0">
                <a:latin typeface="Courier New" panose="02070309020205020404" pitchFamily="49" charset="0"/>
                <a:cs typeface="Courier New" panose="02070309020205020404" pitchFamily="49" charset="0"/>
              </a:rPr>
              <a:t>*</a:t>
            </a:r>
            <a:r>
              <a:rPr lang="en-US" sz="1600" dirty="0">
                <a:latin typeface="Calibri" panose="020F0502020204030204" pitchFamily="34" charset="0"/>
                <a:cs typeface="Calibri" panose="020F0502020204030204" pitchFamily="34" charset="0"/>
              </a:rPr>
              <a:t>. For example, here is the compiler output for a pair, a triple, and </a:t>
            </a:r>
            <a:r>
              <a:rPr lang="en-US" sz="1600" dirty="0" smtClean="0">
                <a:latin typeface="Calibri" panose="020F0502020204030204" pitchFamily="34" charset="0"/>
                <a:cs typeface="Calibri" panose="020F0502020204030204" pitchFamily="34" charset="0"/>
              </a:rPr>
              <a:t>a quadruple</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(3,4);</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(3,4) : int * int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(4,5,true);</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(4,5,true) : int * int * bool</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(“Bob”, “Carol”, “Ted”, “Alice”);</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a:t>
            </a:r>
            <a:r>
              <a:rPr lang="en-US" sz="1400" dirty="0" err="1">
                <a:latin typeface="Courier New" panose="02070309020205020404" pitchFamily="49" charset="0"/>
                <a:cs typeface="Courier New" panose="02070309020205020404" pitchFamily="49" charset="0"/>
              </a:rPr>
              <a:t>Bob”,“Carol”,“Ted”,“Alice</a:t>
            </a:r>
            <a:r>
              <a:rPr lang="en-US" sz="1400" dirty="0">
                <a:latin typeface="Courier New" panose="02070309020205020404" pitchFamily="49" charset="0"/>
                <a:cs typeface="Courier New" panose="02070309020205020404" pitchFamily="49" charset="0"/>
              </a:rPr>
              <a:t>”) : string * string * </a:t>
            </a:r>
            <a:r>
              <a:rPr lang="en-US" sz="1400" dirty="0" smtClean="0">
                <a:latin typeface="Courier New" panose="02070309020205020404" pitchFamily="49" charset="0"/>
                <a:cs typeface="Courier New" panose="02070309020205020404" pitchFamily="49" charset="0"/>
              </a:rPr>
              <a:t>							string </a:t>
            </a:r>
            <a:r>
              <a:rPr lang="en-US" sz="1400" dirty="0">
                <a:latin typeface="Courier New" panose="02070309020205020404" pitchFamily="49" charset="0"/>
                <a:cs typeface="Courier New" panose="02070309020205020404" pitchFamily="49" charset="0"/>
              </a:rPr>
              <a:t>* string</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Components </a:t>
            </a:r>
            <a:r>
              <a:rPr lang="en-US" sz="1600" dirty="0">
                <a:latin typeface="Calibri" panose="020F0502020204030204" pitchFamily="34" charset="0"/>
                <a:cs typeface="Calibri" panose="020F0502020204030204" pitchFamily="34" charset="0"/>
              </a:rPr>
              <a:t>of a tuple are accessed by functions that name the </a:t>
            </a:r>
            <a:r>
              <a:rPr lang="en-US" sz="1600" b="1" i="1" dirty="0">
                <a:latin typeface="Calibri" panose="020F0502020204030204" pitchFamily="34" charset="0"/>
                <a:cs typeface="Calibri" panose="020F0502020204030204" pitchFamily="34" charset="0"/>
              </a:rPr>
              <a:t>position</a:t>
            </a:r>
            <a:r>
              <a:rPr lang="en-US" sz="1600" dirty="0">
                <a:latin typeface="Calibri" panose="020F0502020204030204" pitchFamily="34" charset="0"/>
                <a:cs typeface="Calibri" panose="020F0502020204030204" pitchFamily="34" charset="0"/>
              </a:rPr>
              <a:t> of </a:t>
            </a:r>
            <a:r>
              <a:rPr lang="en-US" sz="1600" dirty="0" smtClean="0">
                <a:latin typeface="Calibri" panose="020F0502020204030204" pitchFamily="34" charset="0"/>
                <a:cs typeface="Calibri" panose="020F0502020204030204" pitchFamily="34" charset="0"/>
              </a:rPr>
              <a:t>the desired </a:t>
            </a:r>
            <a:r>
              <a:rPr lang="en-US" sz="1600" dirty="0">
                <a:latin typeface="Calibri" panose="020F0502020204030204" pitchFamily="34" charset="0"/>
                <a:cs typeface="Calibri" panose="020F0502020204030204" pitchFamily="34" charset="0"/>
              </a:rPr>
              <a:t>component. For example, </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selects the </a:t>
            </a:r>
            <a:r>
              <a:rPr lang="en-US" sz="1400" dirty="0" err="1" smtClean="0">
                <a:latin typeface="Courier New" panose="02070309020205020404" pitchFamily="49" charset="0"/>
                <a:cs typeface="Courier New" panose="02070309020205020404" pitchFamily="49" charset="0"/>
              </a:rPr>
              <a:t>i</a:t>
            </a:r>
            <a:r>
              <a:rPr lang="en-US" sz="1600" dirty="0" err="1" smtClean="0">
                <a:latin typeface="Calibri" panose="020F0502020204030204" pitchFamily="34" charset="0"/>
                <a:cs typeface="Calibri" panose="020F0502020204030204" pitchFamily="34" charset="0"/>
              </a:rPr>
              <a:t>th</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component of any </a:t>
            </a:r>
            <a:r>
              <a:rPr lang="en-US" sz="1600" dirty="0" smtClean="0">
                <a:latin typeface="Calibri" panose="020F0502020204030204" pitchFamily="34" charset="0"/>
                <a:cs typeface="Calibri" panose="020F0502020204030204" pitchFamily="34" charset="0"/>
              </a:rPr>
              <a:t>tuple.</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#2(3,4);</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4 : int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#3(“John”, “Paul”, “George”, “Ringo”);</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“George” : string</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Like </a:t>
            </a:r>
            <a:r>
              <a:rPr lang="en-US" sz="1600" dirty="0">
                <a:latin typeface="Calibri" panose="020F0502020204030204" pitchFamily="34" charset="0"/>
                <a:cs typeface="Calibri" panose="020F0502020204030204" pitchFamily="34" charset="0"/>
              </a:rPr>
              <a:t>Pascal records and C </a:t>
            </a:r>
            <a:r>
              <a:rPr lang="en-US" sz="1600" dirty="0" err="1">
                <a:latin typeface="Calibri" panose="020F0502020204030204" pitchFamily="34" charset="0"/>
                <a:cs typeface="Calibri" panose="020F0502020204030204" pitchFamily="34" charset="0"/>
              </a:rPr>
              <a:t>structs</a:t>
            </a:r>
            <a:r>
              <a:rPr lang="en-US" sz="1600" dirty="0">
                <a:latin typeface="Calibri" panose="020F0502020204030204" pitchFamily="34" charset="0"/>
                <a:cs typeface="Calibri" panose="020F0502020204030204" pitchFamily="34" charset="0"/>
              </a:rPr>
              <a:t>, ML </a:t>
            </a:r>
            <a:r>
              <a:rPr lang="en-US" sz="1600" b="1" i="1" dirty="0">
                <a:latin typeface="Calibri" panose="020F0502020204030204" pitchFamily="34" charset="0"/>
                <a:cs typeface="Calibri" panose="020F0502020204030204" pitchFamily="34" charset="0"/>
              </a:rPr>
              <a:t>records</a:t>
            </a:r>
            <a:r>
              <a:rPr lang="en-US" sz="1600" dirty="0">
                <a:latin typeface="Calibri" panose="020F0502020204030204" pitchFamily="34" charset="0"/>
                <a:cs typeface="Calibri" panose="020F0502020204030204" pitchFamily="34" charset="0"/>
              </a:rPr>
              <a:t> are similar to tuples, but with </a:t>
            </a:r>
            <a:r>
              <a:rPr lang="en-US" sz="1600" dirty="0" smtClean="0">
                <a:latin typeface="Calibri" panose="020F0502020204030204" pitchFamily="34" charset="0"/>
                <a:cs typeface="Calibri" panose="020F0502020204030204" pitchFamily="34" charset="0"/>
              </a:rPr>
              <a:t>named components</a:t>
            </a:r>
            <a:r>
              <a:rPr lang="en-US" sz="1600" dirty="0">
                <a:latin typeface="Calibri" panose="020F0502020204030204" pitchFamily="34" charset="0"/>
                <a:cs typeface="Calibri" panose="020F0502020204030204" pitchFamily="34" charset="0"/>
              </a:rPr>
              <a:t>. Record values and record types are written with curly </a:t>
            </a:r>
            <a:r>
              <a:rPr lang="en-US" sz="1600" dirty="0" smtClean="0">
                <a:latin typeface="Calibri" panose="020F0502020204030204" pitchFamily="34" charset="0"/>
                <a:cs typeface="Calibri" panose="020F0502020204030204" pitchFamily="34" charset="0"/>
              </a:rPr>
              <a:t>braces.</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{First </a:t>
            </a:r>
            <a:r>
              <a:rPr lang="en-US" sz="1400" dirty="0">
                <a:latin typeface="Courier New" panose="02070309020205020404" pitchFamily="49" charset="0"/>
                <a:cs typeface="Courier New" panose="02070309020205020404" pitchFamily="49" charset="0"/>
              </a:rPr>
              <a:t>name = “Donald”, Last name = “Knuth</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{First name=“Donald</a:t>
            </a:r>
            <a:r>
              <a:rPr lang="en-US" sz="1400" dirty="0" smtClean="0">
                <a:latin typeface="Courier New" panose="02070309020205020404" pitchFamily="49" charset="0"/>
                <a:cs typeface="Courier New" panose="02070309020205020404" pitchFamily="49" charset="0"/>
              </a:rPr>
              <a:t>”, Last </a:t>
            </a:r>
            <a:r>
              <a:rPr lang="en-US" sz="1400" dirty="0">
                <a:latin typeface="Courier New" panose="02070309020205020404" pitchFamily="49" charset="0"/>
                <a:cs typeface="Courier New" panose="02070309020205020404" pitchFamily="49" charset="0"/>
              </a:rPr>
              <a:t>name=“</a:t>
            </a:r>
            <a:r>
              <a:rPr lang="en-US" sz="1400" dirty="0" smtClean="0">
                <a:latin typeface="Courier New" panose="02070309020205020404" pitchFamily="49" charset="0"/>
                <a:cs typeface="Courier New" panose="02070309020205020404" pitchFamily="49" charset="0"/>
              </a:rPr>
              <a:t>Knuth”}</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 {First </a:t>
            </a:r>
            <a:r>
              <a:rPr lang="en-US" sz="1400" dirty="0" err="1" smtClean="0">
                <a:latin typeface="Courier New" panose="02070309020205020404" pitchFamily="49" charset="0"/>
                <a:cs typeface="Courier New" panose="02070309020205020404" pitchFamily="49" charset="0"/>
              </a:rPr>
              <a:t>name:string</a:t>
            </a:r>
            <a:r>
              <a:rPr lang="en-US" sz="1400" dirty="0" smtClean="0">
                <a:latin typeface="Courier New" panose="02070309020205020404" pitchFamily="49" charset="0"/>
                <a:cs typeface="Courier New" panose="02070309020205020404" pitchFamily="49" charset="0"/>
              </a:rPr>
              <a:t>, Last </a:t>
            </a:r>
            <a:r>
              <a:rPr lang="en-US" sz="1400" dirty="0" err="1" smtClean="0">
                <a:latin typeface="Courier New" panose="02070309020205020404" pitchFamily="49" charset="0"/>
                <a:cs typeface="Courier New" panose="02070309020205020404" pitchFamily="49" charset="0"/>
              </a:rPr>
              <a:t>name:string</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506746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Type Constructors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expression </a:t>
            </a:r>
            <a:r>
              <a:rPr lang="en-US" sz="1400" dirty="0">
                <a:latin typeface="Courier New" panose="02070309020205020404" pitchFamily="49" charset="0"/>
                <a:cs typeface="Courier New" panose="02070309020205020404" pitchFamily="49" charset="0"/>
              </a:rPr>
              <a:t>{First name = “Donald”, Last name = “Knuth</a:t>
            </a:r>
            <a:r>
              <a:rPr lang="en-US" sz="1400" dirty="0" smtClean="0">
                <a:latin typeface="Courier New" panose="02070309020205020404" pitchFamily="49" charset="0"/>
                <a:cs typeface="Courier New" panose="02070309020205020404" pitchFamily="49" charset="0"/>
              </a:rPr>
              <a:t>”} </a:t>
            </a:r>
            <a:r>
              <a:rPr lang="en-US" sz="1600" dirty="0" smtClean="0">
                <a:latin typeface="Calibri" panose="020F0502020204030204" pitchFamily="34" charset="0"/>
                <a:cs typeface="Calibri" panose="020F0502020204030204" pitchFamily="34" charset="0"/>
              </a:rPr>
              <a:t>has </a:t>
            </a:r>
            <a:r>
              <a:rPr lang="en-US" sz="1600" dirty="0">
                <a:latin typeface="Calibri" panose="020F0502020204030204" pitchFamily="34" charset="0"/>
                <a:cs typeface="Calibri" panose="020F0502020204030204" pitchFamily="34" charset="0"/>
              </a:rPr>
              <a:t>two components, one called </a:t>
            </a:r>
            <a:r>
              <a:rPr lang="en-US" sz="1400" dirty="0">
                <a:latin typeface="Courier New" panose="02070309020205020404" pitchFamily="49" charset="0"/>
                <a:cs typeface="Courier New" panose="02070309020205020404" pitchFamily="49" charset="0"/>
              </a:rPr>
              <a:t>First name </a:t>
            </a:r>
            <a:r>
              <a:rPr lang="en-US" sz="1600" dirty="0">
                <a:latin typeface="Calibri" panose="020F0502020204030204" pitchFamily="34" charset="0"/>
                <a:cs typeface="Calibri" panose="020F0502020204030204" pitchFamily="34" charset="0"/>
              </a:rPr>
              <a:t>and the other </a:t>
            </a:r>
            <a:r>
              <a:rPr lang="en-US" sz="1600" dirty="0" smtClean="0">
                <a:latin typeface="Calibri" panose="020F0502020204030204" pitchFamily="34" charset="0"/>
                <a:cs typeface="Calibri" panose="020F0502020204030204" pitchFamily="34" charset="0"/>
              </a:rPr>
              <a:t>called </a:t>
            </a:r>
            <a:r>
              <a:rPr lang="en-US" sz="1400" dirty="0" smtClean="0">
                <a:latin typeface="Courier New" panose="02070309020205020404" pitchFamily="49" charset="0"/>
                <a:cs typeface="Courier New" panose="02070309020205020404" pitchFamily="49" charset="0"/>
              </a:rPr>
              <a:t>Last </a:t>
            </a:r>
            <a:r>
              <a:rPr lang="en-US" sz="1400" dirty="0">
                <a:latin typeface="Courier New" panose="02070309020205020404" pitchFamily="49" charset="0"/>
                <a:cs typeface="Courier New" panose="02070309020205020404" pitchFamily="49" charset="0"/>
              </a:rPr>
              <a:t>name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Record components can </a:t>
            </a:r>
            <a:r>
              <a:rPr lang="en-US" sz="1600" dirty="0">
                <a:latin typeface="Calibri" panose="020F0502020204030204" pitchFamily="34" charset="0"/>
                <a:cs typeface="Calibri" panose="020F0502020204030204" pitchFamily="34" charset="0"/>
              </a:rPr>
              <a:t>be accessed with </a:t>
            </a:r>
            <a:r>
              <a:rPr lang="en-US" sz="1400" dirty="0">
                <a:latin typeface="Courier New" panose="02070309020205020404" pitchFamily="49" charset="0"/>
                <a:cs typeface="Courier New" panose="02070309020205020404" pitchFamily="49" charset="0"/>
              </a:rPr>
              <a: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functions. </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#First name({First name=“Donald”, Last name=“Knuth”});</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“Donald” : string</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ML </a:t>
            </a:r>
            <a:r>
              <a:rPr lang="en-US" sz="1600" b="1" i="1" dirty="0">
                <a:latin typeface="Calibri" panose="020F0502020204030204" pitchFamily="34" charset="0"/>
                <a:cs typeface="Calibri" panose="020F0502020204030204" pitchFamily="34" charset="0"/>
              </a:rPr>
              <a:t>lists</a:t>
            </a:r>
            <a:r>
              <a:rPr lang="en-US" sz="1600" dirty="0">
                <a:latin typeface="Calibri" panose="020F0502020204030204" pitchFamily="34" charset="0"/>
                <a:cs typeface="Calibri" panose="020F0502020204030204" pitchFamily="34" charset="0"/>
              </a:rPr>
              <a:t> can have any length, but all elements of a list must have the same </a:t>
            </a:r>
            <a:r>
              <a:rPr lang="en-US" sz="1600" dirty="0" smtClean="0">
                <a:latin typeface="Calibri" panose="020F0502020204030204" pitchFamily="34" charset="0"/>
                <a:cs typeface="Calibri" panose="020F0502020204030204" pitchFamily="34" charset="0"/>
              </a:rPr>
              <a:t>type. We </a:t>
            </a:r>
            <a:r>
              <a:rPr lang="en-US" sz="1600" dirty="0">
                <a:latin typeface="Calibri" panose="020F0502020204030204" pitchFamily="34" charset="0"/>
                <a:cs typeface="Calibri" panose="020F0502020204030204" pitchFamily="34" charset="0"/>
              </a:rPr>
              <a:t>can write lists by listing their elements, separated by commas, between brackets.</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[1,2,3,4];</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[1,2,3,4] : int list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[true, false];</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a:t>
            </a:r>
            <a:r>
              <a:rPr lang="en-US" sz="1400" dirty="0" err="1">
                <a:latin typeface="Courier New" panose="02070309020205020404" pitchFamily="49" charset="0"/>
                <a:cs typeface="Courier New" panose="02070309020205020404" pitchFamily="49" charset="0"/>
              </a:rPr>
              <a:t>true,false</a:t>
            </a:r>
            <a:r>
              <a:rPr lang="en-US" sz="1400" dirty="0">
                <a:latin typeface="Courier New" panose="02070309020205020404" pitchFamily="49" charset="0"/>
                <a:cs typeface="Courier New" panose="02070309020205020404" pitchFamily="49" charset="0"/>
              </a:rPr>
              <a:t>] : bool list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[“red”, “yellow”, “blue”];</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a:t>
            </a:r>
            <a:r>
              <a:rPr lang="en-US" sz="1400" dirty="0" err="1">
                <a:latin typeface="Courier New" panose="02070309020205020404" pitchFamily="49" charset="0"/>
                <a:cs typeface="Courier New" panose="02070309020205020404" pitchFamily="49" charset="0"/>
              </a:rPr>
              <a:t>red”,“yellow”,“blue</a:t>
            </a:r>
            <a:r>
              <a:rPr lang="en-US" sz="1400" dirty="0">
                <a:latin typeface="Courier New" panose="02070309020205020404" pitchFamily="49" charset="0"/>
                <a:cs typeface="Courier New" panose="02070309020205020404" pitchFamily="49" charset="0"/>
              </a:rPr>
              <a:t>”] : string list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de-DE" sz="1400" dirty="0" smtClean="0">
                <a:latin typeface="Courier New" panose="02070309020205020404" pitchFamily="49" charset="0"/>
                <a:cs typeface="Courier New" panose="02070309020205020404" pitchFamily="49" charset="0"/>
              </a:rPr>
              <a:t> </a:t>
            </a:r>
            <a:r>
              <a:rPr lang="de-DE" sz="1400" dirty="0">
                <a:latin typeface="Courier New" panose="02070309020205020404" pitchFamily="49" charset="0"/>
                <a:cs typeface="Courier New" panose="02070309020205020404" pitchFamily="49" charset="0"/>
              </a:rPr>
              <a:t>[ fn x =&gt; x+1, fn x =&gt; x+2];</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a:t>
            </a:r>
            <a:r>
              <a:rPr lang="en-US" sz="1400" dirty="0" err="1">
                <a:latin typeface="Courier New" panose="02070309020205020404" pitchFamily="49" charset="0"/>
                <a:cs typeface="Courier New" panose="02070309020205020404" pitchFamily="49" charset="0"/>
              </a:rPr>
              <a:t>fn,fn</a:t>
            </a:r>
            <a:r>
              <a:rPr lang="en-US" sz="1400" dirty="0">
                <a:latin typeface="Courier New" panose="02070309020205020404" pitchFamily="49" charset="0"/>
                <a:cs typeface="Courier New" panose="02070309020205020404" pitchFamily="49" charset="0"/>
              </a:rPr>
              <a:t>] : (int -&gt; int) </a:t>
            </a:r>
            <a:r>
              <a:rPr lang="en-US" sz="1400" dirty="0" smtClean="0">
                <a:latin typeface="Courier New" panose="02070309020205020404" pitchFamily="49" charset="0"/>
                <a:cs typeface="Courier New" panose="02070309020205020404" pitchFamily="49" charset="0"/>
              </a:rPr>
              <a:t>list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a:t>
            </a:r>
            <a:r>
              <a:rPr lang="en-US" sz="1600" dirty="0">
                <a:latin typeface="Calibri" panose="020F0502020204030204" pitchFamily="34" charset="0"/>
                <a:cs typeface="Calibri" panose="020F0502020204030204" pitchFamily="34" charset="0"/>
              </a:rPr>
              <a:t>in Lisp, the empty list is written </a:t>
            </a:r>
            <a:r>
              <a:rPr lang="en-US" sz="1600" dirty="0">
                <a:latin typeface="Courier New" panose="02070309020205020404" pitchFamily="49" charset="0"/>
                <a:cs typeface="Courier New" panose="02070309020205020404" pitchFamily="49" charset="0"/>
              </a:rPr>
              <a:t>nil</a:t>
            </a:r>
            <a:r>
              <a:rPr lang="en-US" sz="1600" dirty="0">
                <a:latin typeface="Calibri" panose="020F0502020204030204" pitchFamily="34" charset="0"/>
                <a:cs typeface="Calibri" panose="020F0502020204030204" pitchFamily="34" charset="0"/>
              </a:rPr>
              <a:t> in ML. List </a:t>
            </a:r>
            <a:r>
              <a:rPr lang="en-US" sz="1600" b="1" i="1" dirty="0">
                <a:latin typeface="Calibri" panose="020F0502020204030204" pitchFamily="34" charset="0"/>
                <a:cs typeface="Calibri" panose="020F0502020204030204" pitchFamily="34" charset="0"/>
              </a:rPr>
              <a:t>cons</a:t>
            </a:r>
            <a:r>
              <a:rPr lang="en-US" sz="1600" dirty="0">
                <a:latin typeface="Calibri" panose="020F0502020204030204" pitchFamily="34" charset="0"/>
                <a:cs typeface="Calibri" panose="020F0502020204030204" pitchFamily="34" charset="0"/>
              </a:rPr>
              <a:t> is an infix operator written as a pair of colons:</a:t>
            </a:r>
          </a:p>
          <a:p>
            <a:pPr marL="82296" indent="0" algn="just">
              <a:spcBef>
                <a:spcPts val="0"/>
              </a:spcBef>
              <a:buNone/>
            </a:pPr>
            <a:r>
              <a:rPr lang="en-US" sz="1600" spc="-230" dirty="0">
                <a:latin typeface="Courier New" panose="02070309020205020404" pitchFamily="49" charset="0"/>
                <a:cs typeface="Courier New" panose="02070309020205020404" pitchFamily="49" charset="0"/>
              </a:rPr>
              <a:t>	</a:t>
            </a:r>
            <a:r>
              <a:rPr lang="en-US" sz="1400" spc="-230"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3 :: nil;</a:t>
            </a:r>
          </a:p>
          <a:p>
            <a:pPr marL="82296" indent="0" algn="just">
              <a:spcBef>
                <a:spcPts val="0"/>
              </a:spcBef>
              <a:buNone/>
            </a:pPr>
            <a:r>
              <a:rPr lang="en-US" sz="1400" dirty="0">
                <a:latin typeface="Courier New" panose="02070309020205020404" pitchFamily="49" charset="0"/>
                <a:cs typeface="Courier New" panose="02070309020205020404" pitchFamily="49" charset="0"/>
              </a:rPr>
              <a:t>	val it = [3] : int list</a:t>
            </a:r>
          </a:p>
          <a:p>
            <a:pPr marL="82296" indent="0" algn="just">
              <a:spcBef>
                <a:spcPts val="0"/>
              </a:spcBef>
              <a:buNone/>
            </a:pPr>
            <a:r>
              <a:rPr lang="en-US" sz="1400" spc="-23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4 :: 5 :: it;</a:t>
            </a:r>
          </a:p>
          <a:p>
            <a:pPr marL="82296" indent="0" algn="just">
              <a:spcBef>
                <a:spcPts val="0"/>
              </a:spcBef>
              <a:buNone/>
            </a:pPr>
            <a:r>
              <a:rPr lang="en-US" sz="1400" dirty="0">
                <a:latin typeface="Courier New" panose="02070309020205020404" pitchFamily="49" charset="0"/>
                <a:cs typeface="Courier New" panose="02070309020205020404" pitchFamily="49" charset="0"/>
              </a:rPr>
              <a:t>	val it = [4,5,3] : int list</a:t>
            </a:r>
          </a:p>
          <a:p>
            <a:pPr marL="82296" indent="0" algn="just">
              <a:spcBef>
                <a:spcPts val="0"/>
              </a:spcBef>
              <a:buNone/>
            </a:pP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67456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Patterns and Pattern Matching</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The declarations we have seen so far bind a value to a single identifier. One </a:t>
            </a:r>
            <a:r>
              <a:rPr lang="en-US" sz="1600" dirty="0" smtClean="0">
                <a:latin typeface="Calibri" panose="020F0502020204030204" pitchFamily="34" charset="0"/>
                <a:cs typeface="Calibri" panose="020F0502020204030204" pitchFamily="34" charset="0"/>
              </a:rPr>
              <a:t>very convenient </a:t>
            </a:r>
            <a:r>
              <a:rPr lang="en-US" sz="1600" dirty="0">
                <a:latin typeface="Calibri" panose="020F0502020204030204" pitchFamily="34" charset="0"/>
                <a:cs typeface="Calibri" panose="020F0502020204030204" pitchFamily="34" charset="0"/>
              </a:rPr>
              <a:t>syntactic feature of ML is that declarations can also bind values to a </a:t>
            </a:r>
            <a:r>
              <a:rPr lang="en-US" sz="1600" dirty="0" smtClean="0">
                <a:latin typeface="Calibri" panose="020F0502020204030204" pitchFamily="34" charset="0"/>
                <a:cs typeface="Calibri" panose="020F0502020204030204" pitchFamily="34" charset="0"/>
              </a:rPr>
              <a:t>set of </a:t>
            </a:r>
            <a:r>
              <a:rPr lang="en-US" sz="1600" dirty="0">
                <a:latin typeface="Calibri" panose="020F0502020204030204" pitchFamily="34" charset="0"/>
                <a:cs typeface="Calibri" panose="020F0502020204030204" pitchFamily="34" charset="0"/>
              </a:rPr>
              <a:t>identifiers by using </a:t>
            </a:r>
            <a:r>
              <a:rPr lang="en-US" sz="1600" b="1" i="1" dirty="0">
                <a:latin typeface="Calibri" panose="020F0502020204030204" pitchFamily="34" charset="0"/>
                <a:cs typeface="Calibri" panose="020F0502020204030204" pitchFamily="34" charset="0"/>
              </a:rPr>
              <a:t>patterns</a:t>
            </a:r>
            <a:r>
              <a:rPr lang="en-US" sz="1600" dirty="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A </a:t>
            </a:r>
            <a:r>
              <a:rPr lang="en-US" sz="1600" dirty="0">
                <a:latin typeface="Calibri" panose="020F0502020204030204" pitchFamily="34" charset="0"/>
                <a:cs typeface="Calibri" panose="020F0502020204030204" pitchFamily="34" charset="0"/>
              </a:rPr>
              <a:t>pattern </a:t>
            </a:r>
            <a:r>
              <a:rPr lang="en-US" sz="1600" dirty="0" smtClean="0">
                <a:latin typeface="Calibri" panose="020F0502020204030204" pitchFamily="34" charset="0"/>
                <a:cs typeface="Calibri" panose="020F0502020204030204" pitchFamily="34" charset="0"/>
              </a:rPr>
              <a:t>is an </a:t>
            </a:r>
            <a:r>
              <a:rPr lang="en-US" sz="1600" dirty="0">
                <a:latin typeface="Calibri" panose="020F0502020204030204" pitchFamily="34" charset="0"/>
                <a:cs typeface="Calibri" panose="020F0502020204030204" pitchFamily="34" charset="0"/>
              </a:rPr>
              <a:t>expression containing variables (such as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y</a:t>
            </a:r>
            <a:r>
              <a:rPr lang="en-US" sz="1600" dirty="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z</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constants (such as </a:t>
            </a:r>
            <a:r>
              <a:rPr lang="en-US" sz="1400" dirty="0" smtClean="0">
                <a:latin typeface="Courier New" panose="02070309020205020404" pitchFamily="49" charset="0"/>
                <a:cs typeface="Courier New" panose="02070309020205020404" pitchFamily="49" charset="0"/>
              </a:rPr>
              <a:t>true</a:t>
            </a: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false</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1</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2</a:t>
            </a:r>
            <a:r>
              <a:rPr lang="en-US" sz="1600" dirty="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3</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combined by certain forms such as </a:t>
            </a:r>
            <a:r>
              <a:rPr lang="en-US" sz="1600" b="1" i="1" dirty="0" err="1">
                <a:latin typeface="Calibri" panose="020F0502020204030204" pitchFamily="34" charset="0"/>
                <a:cs typeface="Calibri" panose="020F0502020204030204" pitchFamily="34" charset="0"/>
              </a:rPr>
              <a:t>tupling</a:t>
            </a:r>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record expressions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 </a:t>
            </a:r>
            <a:r>
              <a:rPr lang="en-US" sz="1600" dirty="0">
                <a:latin typeface="Calibri" panose="020F0502020204030204" pitchFamily="34" charset="0"/>
                <a:cs typeface="Calibri" panose="020F0502020204030204" pitchFamily="34" charset="0"/>
              </a:rPr>
              <a:t>form of operation called a </a:t>
            </a:r>
            <a:r>
              <a:rPr lang="en-US" sz="1600" b="1" i="1" dirty="0">
                <a:latin typeface="Calibri" panose="020F0502020204030204" pitchFamily="34" charset="0"/>
                <a:cs typeface="Calibri" panose="020F0502020204030204" pitchFamily="34" charset="0"/>
              </a:rPr>
              <a:t>constructor</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general form of value declaration is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000"/>
              </a:spcBef>
              <a:buNone/>
            </a:pPr>
            <a:r>
              <a:rPr lang="en-US" sz="1600" dirty="0" smtClean="0">
                <a:latin typeface="Calibri" panose="020F0502020204030204" pitchFamily="34" charset="0"/>
                <a:cs typeface="Calibri" panose="020F0502020204030204" pitchFamily="34" charset="0"/>
              </a:rPr>
              <a:t>where </a:t>
            </a:r>
            <a:r>
              <a:rPr lang="en-US" sz="1600" dirty="0">
                <a:latin typeface="Calibri" panose="020F0502020204030204" pitchFamily="34" charset="0"/>
                <a:cs typeface="Calibri" panose="020F0502020204030204" pitchFamily="34" charset="0"/>
              </a:rPr>
              <a:t>the common forms of patterns are summarized by the following grammar:</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words, a pattern can be an identifier, a tuple pattern, a list cons pattern, a </a:t>
            </a:r>
            <a:r>
              <a:rPr lang="en-US" sz="1600" dirty="0" smtClean="0">
                <a:latin typeface="Calibri" panose="020F0502020204030204" pitchFamily="34" charset="0"/>
                <a:cs typeface="Calibri" panose="020F0502020204030204" pitchFamily="34" charset="0"/>
              </a:rPr>
              <a:t>record pattern</a:t>
            </a:r>
            <a:r>
              <a:rPr lang="en-US" sz="1600" dirty="0">
                <a:latin typeface="Calibri" panose="020F0502020204030204" pitchFamily="34" charset="0"/>
                <a:cs typeface="Calibri" panose="020F0502020204030204" pitchFamily="34" charset="0"/>
              </a:rPr>
              <a:t>, or a </a:t>
            </a:r>
            <a:r>
              <a:rPr lang="en-US" sz="1600" b="1" i="1" dirty="0">
                <a:latin typeface="Calibri" panose="020F0502020204030204" pitchFamily="34" charset="0"/>
                <a:cs typeface="Calibri" panose="020F0502020204030204" pitchFamily="34" charset="0"/>
              </a:rPr>
              <a:t>declared data-type constructor</a:t>
            </a:r>
            <a:r>
              <a:rPr lang="en-US" sz="1600" dirty="0">
                <a:latin typeface="Calibri" panose="020F0502020204030204" pitchFamily="34" charset="0"/>
                <a:cs typeface="Calibri" panose="020F0502020204030204" pitchFamily="34" charset="0"/>
              </a:rPr>
              <a:t> pattern</a:t>
            </a:r>
            <a:r>
              <a:rPr lang="en-US" sz="160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3813048" y="3366891"/>
            <a:ext cx="2743200" cy="307777"/>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400" b="1" dirty="0">
                <a:latin typeface="Courier New" panose="02070309020205020404" pitchFamily="49" charset="0"/>
                <a:cs typeface="Courier New" panose="02070309020205020404" pitchFamily="49" charset="0"/>
              </a:rPr>
              <a:t>val &lt;pattern&gt; = &lt;</a:t>
            </a:r>
            <a:r>
              <a:rPr lang="en-US" sz="1400" b="1" dirty="0" err="1">
                <a:latin typeface="Courier New" panose="02070309020205020404" pitchFamily="49" charset="0"/>
                <a:cs typeface="Courier New" panose="02070309020205020404" pitchFamily="49" charset="0"/>
              </a:rPr>
              <a:t>exp</a:t>
            </a:r>
            <a:r>
              <a:rPr lang="en-US" sz="1400" b="1" dirty="0" smtClean="0">
                <a:latin typeface="Courier New" panose="02070309020205020404" pitchFamily="49" charset="0"/>
                <a:cs typeface="Courier New" panose="02070309020205020404" pitchFamily="49" charset="0"/>
              </a:rPr>
              <a:t>&gt;;</a:t>
            </a:r>
            <a:endParaRPr lang="en-US" sz="1400" b="1" dirty="0">
              <a:latin typeface="Courier New" panose="02070309020205020404" pitchFamily="49" charset="0"/>
              <a:cs typeface="Courier New" panose="02070309020205020404" pitchFamily="49" charset="0"/>
            </a:endParaRPr>
          </a:p>
        </p:txBody>
      </p:sp>
      <p:sp>
        <p:nvSpPr>
          <p:cNvPr id="8" name="TextBox 7"/>
          <p:cNvSpPr txBox="1"/>
          <p:nvPr/>
        </p:nvSpPr>
        <p:spPr>
          <a:xfrm>
            <a:off x="2366772" y="5437178"/>
            <a:ext cx="5635752" cy="338554"/>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&lt;</a:t>
            </a:r>
            <a:r>
              <a:rPr lang="en-US" sz="1600" dirty="0" err="1">
                <a:latin typeface="Calibri" panose="020F0502020204030204" pitchFamily="34" charset="0"/>
                <a:cs typeface="Calibri" panose="020F0502020204030204" pitchFamily="34" charset="0"/>
              </a:rPr>
              <a:t>constr</a:t>
            </a:r>
            <a:r>
              <a:rPr lang="en-US" sz="1600" dirty="0">
                <a:latin typeface="Calibri" panose="020F0502020204030204" pitchFamily="34" charset="0"/>
                <a:cs typeface="Calibri" panose="020F0502020204030204" pitchFamily="34" charset="0"/>
              </a:rPr>
              <a:t>&gt; ::= &lt;id&gt;(&lt;pattern&gt;, . . . , &lt;pattern&gt;)</a:t>
            </a:r>
          </a:p>
        </p:txBody>
      </p:sp>
      <p:sp>
        <p:nvSpPr>
          <p:cNvPr id="11" name="TextBox 10"/>
          <p:cNvSpPr txBox="1"/>
          <p:nvPr/>
        </p:nvSpPr>
        <p:spPr>
          <a:xfrm>
            <a:off x="2366772" y="3971147"/>
            <a:ext cx="5635752" cy="338554"/>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&lt;pattern&gt; ::= &lt;id&gt; | &lt;tuple&gt; | &lt;cons&gt; | &lt;record&gt; | &lt;</a:t>
            </a:r>
            <a:r>
              <a:rPr lang="en-US" sz="1600" dirty="0" err="1">
                <a:latin typeface="Calibri" panose="020F0502020204030204" pitchFamily="34" charset="0"/>
                <a:cs typeface="Calibri" panose="020F0502020204030204" pitchFamily="34" charset="0"/>
              </a:rPr>
              <a:t>constr</a:t>
            </a:r>
            <a:r>
              <a:rPr lang="en-US" sz="1600" dirty="0" smtClean="0">
                <a:latin typeface="Calibri" panose="020F0502020204030204" pitchFamily="34" charset="0"/>
                <a:cs typeface="Calibri" panose="020F0502020204030204" pitchFamily="34" charset="0"/>
              </a:rPr>
              <a:t>&gt;</a:t>
            </a:r>
            <a:endParaRPr lang="en-US" sz="1600" dirty="0">
              <a:latin typeface="Calibri" panose="020F0502020204030204" pitchFamily="34" charset="0"/>
              <a:cs typeface="Calibri" panose="020F0502020204030204" pitchFamily="34" charset="0"/>
            </a:endParaRPr>
          </a:p>
        </p:txBody>
      </p:sp>
      <p:sp>
        <p:nvSpPr>
          <p:cNvPr id="12" name="TextBox 11"/>
          <p:cNvSpPr txBox="1"/>
          <p:nvPr/>
        </p:nvSpPr>
        <p:spPr>
          <a:xfrm>
            <a:off x="2366772" y="5066962"/>
            <a:ext cx="5635752" cy="338554"/>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&lt;</a:t>
            </a:r>
            <a:r>
              <a:rPr lang="en-US" sz="1600" dirty="0">
                <a:latin typeface="Calibri" panose="020F0502020204030204" pitchFamily="34" charset="0"/>
                <a:cs typeface="Calibri" panose="020F0502020204030204" pitchFamily="34" charset="0"/>
              </a:rPr>
              <a:t>record&gt; ::= {&lt;id&gt;=&lt;pattern&gt;, . . . , &lt;id&gt;=&lt;pattern</a:t>
            </a:r>
            <a:r>
              <a:rPr lang="en-US" sz="1600" dirty="0" smtClean="0">
                <a:latin typeface="Calibri" panose="020F0502020204030204" pitchFamily="34" charset="0"/>
                <a:cs typeface="Calibri" panose="020F0502020204030204" pitchFamily="34" charset="0"/>
              </a:rPr>
              <a:t>&gt;}</a:t>
            </a:r>
            <a:endParaRPr lang="en-US" sz="1600" dirty="0">
              <a:latin typeface="Calibri" panose="020F0502020204030204" pitchFamily="34" charset="0"/>
              <a:cs typeface="Calibri" panose="020F0502020204030204" pitchFamily="34" charset="0"/>
            </a:endParaRPr>
          </a:p>
        </p:txBody>
      </p:sp>
      <p:sp>
        <p:nvSpPr>
          <p:cNvPr id="13" name="TextBox 12"/>
          <p:cNvSpPr txBox="1"/>
          <p:nvPr/>
        </p:nvSpPr>
        <p:spPr>
          <a:xfrm>
            <a:off x="2366772" y="4696746"/>
            <a:ext cx="5635752" cy="338554"/>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&lt;</a:t>
            </a:r>
            <a:r>
              <a:rPr lang="en-US" sz="1600" dirty="0">
                <a:latin typeface="Calibri" panose="020F0502020204030204" pitchFamily="34" charset="0"/>
                <a:cs typeface="Calibri" panose="020F0502020204030204" pitchFamily="34" charset="0"/>
              </a:rPr>
              <a:t>cons&gt; ::= &lt;pattern</a:t>
            </a:r>
            <a:r>
              <a:rPr lang="en-US" sz="1600" dirty="0" smtClean="0">
                <a:latin typeface="Calibri" panose="020F0502020204030204" pitchFamily="34" charset="0"/>
                <a:cs typeface="Calibri" panose="020F0502020204030204" pitchFamily="34" charset="0"/>
              </a:rPr>
              <a:t>&gt;::&lt;pattern&gt;</a:t>
            </a:r>
            <a:endParaRPr lang="en-US" sz="1600" dirty="0">
              <a:latin typeface="Calibri" panose="020F0502020204030204" pitchFamily="34" charset="0"/>
              <a:cs typeface="Calibri" panose="020F0502020204030204" pitchFamily="34" charset="0"/>
            </a:endParaRPr>
          </a:p>
        </p:txBody>
      </p:sp>
      <p:sp>
        <p:nvSpPr>
          <p:cNvPr id="14" name="TextBox 13"/>
          <p:cNvSpPr txBox="1"/>
          <p:nvPr/>
        </p:nvSpPr>
        <p:spPr>
          <a:xfrm>
            <a:off x="2366772" y="4333860"/>
            <a:ext cx="5635752" cy="338554"/>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&lt;</a:t>
            </a:r>
            <a:r>
              <a:rPr lang="en-US" sz="1600" dirty="0">
                <a:latin typeface="Calibri" panose="020F0502020204030204" pitchFamily="34" charset="0"/>
                <a:cs typeface="Calibri" panose="020F0502020204030204" pitchFamily="34" charset="0"/>
              </a:rPr>
              <a:t>tuple&gt; ::= (&lt;pattern&gt;, . . . , &lt;pattern</a:t>
            </a:r>
            <a:r>
              <a:rPr lang="en-US" sz="1600" dirty="0" smtClean="0">
                <a:latin typeface="Calibri" panose="020F0502020204030204" pitchFamily="34" charset="0"/>
                <a:cs typeface="Calibri" panose="020F0502020204030204" pitchFamily="34" charset="0"/>
              </a:rPr>
              <a:t>&gt;)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088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Patterns and Pattern Matching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Because a variable is a pattern, a value declaration can simply associate a </a:t>
            </a:r>
            <a:r>
              <a:rPr lang="en-US" sz="1600" dirty="0" smtClean="0">
                <a:latin typeface="Calibri" panose="020F0502020204030204" pitchFamily="34" charset="0"/>
                <a:cs typeface="Calibri" panose="020F0502020204030204" pitchFamily="34" charset="0"/>
              </a:rPr>
              <a:t>value with </a:t>
            </a:r>
            <a:r>
              <a:rPr lang="en-US" sz="1600" dirty="0">
                <a:latin typeface="Calibri" panose="020F0502020204030204" pitchFamily="34" charset="0"/>
                <a:cs typeface="Calibri" panose="020F0502020204030204" pitchFamily="34" charset="0"/>
              </a:rPr>
              <a:t>a variable. For example,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val t = (1,2,3);</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t = (1,2,3) : int * int * int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val (</a:t>
            </a:r>
            <a:r>
              <a:rPr lang="en-US" sz="1400" dirty="0" err="1">
                <a:latin typeface="Courier New" panose="02070309020205020404" pitchFamily="49" charset="0"/>
                <a:cs typeface="Courier New" panose="02070309020205020404" pitchFamily="49" charset="0"/>
              </a:rPr>
              <a:t>x,y,z</a:t>
            </a:r>
            <a:r>
              <a:rPr lang="en-US" sz="1400" dirty="0">
                <a:latin typeface="Courier New" panose="02070309020205020404" pitchFamily="49" charset="0"/>
                <a:cs typeface="Courier New" panose="02070309020205020404" pitchFamily="49" charset="0"/>
              </a:rPr>
              <a:t>) = 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x = 1 : int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y = 2 : int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z = 3 : </a:t>
            </a:r>
            <a:r>
              <a:rPr lang="en-US" sz="1400" dirty="0" smtClean="0">
                <a:latin typeface="Courier New" panose="02070309020205020404" pitchFamily="49" charset="0"/>
                <a:cs typeface="Courier New" panose="02070309020205020404" pitchFamily="49" charset="0"/>
              </a:rPr>
              <a:t>int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the </a:t>
            </a:r>
            <a:r>
              <a:rPr lang="en-US" sz="1600" dirty="0" smtClean="0">
                <a:latin typeface="Calibri" panose="020F0502020204030204" pitchFamily="34" charset="0"/>
                <a:cs typeface="Calibri" panose="020F0502020204030204" pitchFamily="34" charset="0"/>
              </a:rPr>
              <a:t>second declaration</a:t>
            </a:r>
            <a:r>
              <a:rPr lang="en-US" sz="1600" dirty="0">
                <a:latin typeface="Calibri" panose="020F0502020204030204" pitchFamily="34" charset="0"/>
                <a:cs typeface="Calibri" panose="020F0502020204030204" pitchFamily="34" charset="0"/>
              </a:rPr>
              <a:t>, the tuple pattern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x,y,z</a:t>
            </a:r>
            <a:r>
              <a:rPr lang="en-US" sz="1400" dirty="0">
                <a:latin typeface="Courier New" panose="02070309020205020404" pitchFamily="49" charset="0"/>
                <a:cs typeface="Courier New" panose="02070309020205020404" pitchFamily="49" charset="0"/>
              </a:rPr>
              <a:t>) </a:t>
            </a:r>
            <a:r>
              <a:rPr lang="en-US" sz="1600" dirty="0">
                <a:latin typeface="Calibri" panose="020F0502020204030204" pitchFamily="34" charset="0"/>
                <a:cs typeface="Calibri" panose="020F0502020204030204" pitchFamily="34" charset="0"/>
              </a:rPr>
              <a:t>is given the value of </a:t>
            </a:r>
            <a:r>
              <a:rPr lang="en-US" sz="1400" dirty="0">
                <a:latin typeface="Courier New" panose="02070309020205020404" pitchFamily="49" charset="0"/>
                <a:cs typeface="Courier New" panose="02070309020205020404" pitchFamily="49" charset="0"/>
              </a:rPr>
              <a:t>t</a:t>
            </a:r>
            <a:r>
              <a:rPr lang="en-US" sz="1600" dirty="0" smtClean="0">
                <a:latin typeface="Calibri" panose="020F0502020204030204" pitchFamily="34" charset="0"/>
                <a:cs typeface="Calibri" panose="020F0502020204030204" pitchFamily="34" charset="0"/>
              </a:rPr>
              <a:t>. When </a:t>
            </a:r>
            <a:r>
              <a:rPr lang="en-US" sz="1600" dirty="0">
                <a:latin typeface="Calibri" panose="020F0502020204030204" pitchFamily="34" charset="0"/>
                <a:cs typeface="Calibri" panose="020F0502020204030204" pitchFamily="34" charset="0"/>
              </a:rPr>
              <a:t>the pattern </a:t>
            </a:r>
            <a:r>
              <a:rPr lang="en-US" sz="1400" dirty="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x,y,z</a:t>
            </a:r>
            <a:r>
              <a:rPr lang="en-US" sz="1400" dirty="0" smtClean="0">
                <a:latin typeface="Courier New" panose="02070309020205020404" pitchFamily="49" charset="0"/>
                <a:cs typeface="Courier New" panose="02070309020205020404" pitchFamily="49" charset="0"/>
              </a:rPr>
              <a:t>)</a:t>
            </a:r>
            <a:r>
              <a:rPr lang="en-US" sz="1600" dirty="0" smtClean="0">
                <a:latin typeface="Calibri" panose="020F0502020204030204" pitchFamily="34" charset="0"/>
                <a:cs typeface="Calibri" panose="020F0502020204030204" pitchFamily="34" charset="0"/>
              </a:rPr>
              <a:t>is </a:t>
            </a:r>
            <a:r>
              <a:rPr lang="en-US" sz="1600" b="1" i="1" dirty="0">
                <a:latin typeface="Calibri" panose="020F0502020204030204" pitchFamily="34" charset="0"/>
                <a:cs typeface="Calibri" panose="020F0502020204030204" pitchFamily="34" charset="0"/>
              </a:rPr>
              <a:t>matched</a:t>
            </a:r>
            <a:r>
              <a:rPr lang="en-US" sz="1600" dirty="0">
                <a:latin typeface="Calibri" panose="020F0502020204030204" pitchFamily="34" charset="0"/>
                <a:cs typeface="Calibri" panose="020F0502020204030204" pitchFamily="34" charset="0"/>
              </a:rPr>
              <a:t> against the triple </a:t>
            </a:r>
            <a:r>
              <a:rPr lang="en-US" sz="1400" dirty="0">
                <a:latin typeface="Courier New" panose="02070309020205020404" pitchFamily="49" charset="0"/>
                <a:cs typeface="Courier New" panose="02070309020205020404" pitchFamily="49" charset="0"/>
              </a:rPr>
              <a:t>t</a:t>
            </a:r>
            <a:r>
              <a:rPr lang="en-US" sz="1600" dirty="0">
                <a:latin typeface="Calibri" panose="020F0502020204030204" pitchFamily="34" charset="0"/>
                <a:cs typeface="Calibri" panose="020F0502020204030204" pitchFamily="34" charset="0"/>
              </a:rPr>
              <a:t>, identifier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gets value </a:t>
            </a:r>
            <a:r>
              <a:rPr lang="en-US" sz="1400" dirty="0">
                <a:latin typeface="Courier New" panose="02070309020205020404" pitchFamily="49" charset="0"/>
                <a:cs typeface="Courier New" panose="02070309020205020404" pitchFamily="49" charset="0"/>
              </a:rPr>
              <a:t>1</a:t>
            </a:r>
            <a:r>
              <a:rPr lang="en-US" sz="1600" dirty="0">
                <a:latin typeface="Calibri" panose="020F0502020204030204" pitchFamily="34" charset="0"/>
                <a:cs typeface="Calibri" panose="020F0502020204030204" pitchFamily="34" charset="0"/>
              </a:rPr>
              <a:t>, identifier </a:t>
            </a:r>
            <a:r>
              <a:rPr lang="en-US" sz="1400" dirty="0">
                <a:latin typeface="Courier New" panose="02070309020205020404" pitchFamily="49" charset="0"/>
                <a:cs typeface="Courier New" panose="02070309020205020404" pitchFamily="49" charset="0"/>
              </a:rPr>
              <a:t>y</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gets value </a:t>
            </a:r>
            <a:r>
              <a:rPr lang="en-US" sz="1400" dirty="0" smtClean="0">
                <a:latin typeface="Courier New" panose="02070309020205020404" pitchFamily="49" charset="0"/>
                <a:cs typeface="Courier New" panose="02070309020205020404" pitchFamily="49" charset="0"/>
              </a:rPr>
              <a:t>2</a:t>
            </a:r>
            <a:r>
              <a:rPr lang="en-US" sz="1600" dirty="0" smtClean="0">
                <a:latin typeface="Calibri" panose="020F0502020204030204" pitchFamily="34" charset="0"/>
                <a:cs typeface="Calibri" panose="020F0502020204030204" pitchFamily="34" charset="0"/>
              </a:rPr>
              <a:t>, and identifier </a:t>
            </a:r>
            <a:r>
              <a:rPr lang="en-US" sz="1400" dirty="0" smtClean="0">
                <a:latin typeface="Courier New" panose="02070309020205020404" pitchFamily="49" charset="0"/>
                <a:cs typeface="Courier New" panose="02070309020205020404" pitchFamily="49" charset="0"/>
              </a:rPr>
              <a:t>z</a:t>
            </a:r>
            <a:r>
              <a:rPr lang="en-US" sz="1600" dirty="0" smtClean="0">
                <a:latin typeface="Calibri" panose="020F0502020204030204" pitchFamily="34" charset="0"/>
                <a:cs typeface="Calibri" panose="020F0502020204030204" pitchFamily="34" charset="0"/>
              </a:rPr>
              <a:t> gets value </a:t>
            </a:r>
            <a:r>
              <a:rPr lang="en-US" sz="1400" dirty="0" smtClean="0">
                <a:latin typeface="Courier New" panose="02070309020205020404" pitchFamily="49" charset="0"/>
                <a:cs typeface="Courier New" panose="02070309020205020404" pitchFamily="49" charset="0"/>
              </a:rPr>
              <a:t>3</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general form of a function declaration uses patterns. A </a:t>
            </a:r>
            <a:r>
              <a:rPr lang="en-US" sz="1600" b="1" i="1" dirty="0">
                <a:latin typeface="Calibri" panose="020F0502020204030204" pitchFamily="34" charset="0"/>
                <a:cs typeface="Calibri" panose="020F0502020204030204" pitchFamily="34" charset="0"/>
              </a:rPr>
              <a:t>single-clause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definition has </a:t>
            </a:r>
            <a:r>
              <a:rPr lang="en-US" sz="1600" dirty="0">
                <a:latin typeface="Calibri" panose="020F0502020204030204" pitchFamily="34" charset="0"/>
                <a:cs typeface="Calibri" panose="020F0502020204030204" pitchFamily="34" charset="0"/>
              </a:rPr>
              <a:t>the </a:t>
            </a:r>
            <a:r>
              <a:rPr lang="en-US" sz="1600" dirty="0" smtClean="0">
                <a:latin typeface="Calibri" panose="020F0502020204030204" pitchFamily="34" charset="0"/>
                <a:cs typeface="Calibri" panose="020F0502020204030204" pitchFamily="34" charset="0"/>
              </a:rPr>
              <a:t>form</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and </a:t>
            </a:r>
            <a:r>
              <a:rPr lang="en-US" sz="1600" dirty="0">
                <a:latin typeface="Calibri" panose="020F0502020204030204" pitchFamily="34" charset="0"/>
                <a:cs typeface="Calibri" panose="020F0502020204030204" pitchFamily="34" charset="0"/>
              </a:rPr>
              <a:t>a </a:t>
            </a:r>
            <a:r>
              <a:rPr lang="en-US" sz="1600" b="1" i="1" dirty="0">
                <a:latin typeface="Calibri" panose="020F0502020204030204" pitchFamily="34" charset="0"/>
                <a:cs typeface="Calibri" panose="020F0502020204030204" pitchFamily="34" charset="0"/>
              </a:rPr>
              <a:t>multiple-clause</a:t>
            </a:r>
            <a:r>
              <a:rPr lang="en-US" sz="1600" dirty="0">
                <a:latin typeface="Calibri" panose="020F0502020204030204" pitchFamily="34" charset="0"/>
                <a:cs typeface="Calibri" panose="020F0502020204030204" pitchFamily="34" charset="0"/>
              </a:rPr>
              <a:t> definition has the form</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example, a function adding its arguments can be written as</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fun </a:t>
            </a:r>
            <a:r>
              <a:rPr lang="en-US" sz="1400" dirty="0">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 = x + y</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15" name="TextBox 14"/>
          <p:cNvSpPr txBox="1"/>
          <p:nvPr/>
        </p:nvSpPr>
        <p:spPr>
          <a:xfrm>
            <a:off x="3585970" y="4869567"/>
            <a:ext cx="3197352" cy="307777"/>
          </a:xfrm>
          <a:prstGeom prst="rect">
            <a:avLst/>
          </a:prstGeom>
          <a:solidFill>
            <a:schemeClr val="accent2">
              <a:lumMod val="40000"/>
              <a:lumOff val="60000"/>
            </a:schemeClr>
          </a:solidFill>
        </p:spPr>
        <p:txBody>
          <a:bodyPr wrap="square" rtlCol="0">
            <a:spAutoFit/>
          </a:bodyPr>
          <a:lstStyle/>
          <a:p>
            <a:pPr marL="82296" indent="0" algn="ctr">
              <a:spcBef>
                <a:spcPts val="0"/>
              </a:spcBef>
              <a:buNone/>
            </a:pPr>
            <a:r>
              <a:rPr lang="en-US" sz="1400" b="1" dirty="0">
                <a:latin typeface="Courier New" panose="02070309020205020404" pitchFamily="49" charset="0"/>
                <a:cs typeface="Courier New" panose="02070309020205020404" pitchFamily="49" charset="0"/>
              </a:rPr>
              <a:t>fun f</a:t>
            </a:r>
            <a:r>
              <a:rPr lang="en-US" sz="1400" b="1" dirty="0" smtClean="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pattern</a:t>
            </a:r>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exp</a:t>
            </a:r>
            <a:r>
              <a:rPr lang="en-US" sz="1400" b="1" dirty="0" smtClean="0">
                <a:latin typeface="Courier New" panose="02070309020205020404" pitchFamily="49" charset="0"/>
                <a:cs typeface="Courier New" panose="02070309020205020404" pitchFamily="49" charset="0"/>
              </a:rPr>
              <a:t>&gt;;</a:t>
            </a:r>
            <a:endParaRPr lang="en-US" sz="1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48427" y="5562600"/>
            <a:ext cx="6672437" cy="307777"/>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400" b="1" dirty="0">
                <a:latin typeface="Courier New" panose="02070309020205020404" pitchFamily="49" charset="0"/>
                <a:cs typeface="Courier New" panose="02070309020205020404" pitchFamily="49" charset="0"/>
              </a:rPr>
              <a:t>fun f</a:t>
            </a:r>
            <a:r>
              <a:rPr lang="en-US" sz="1400" b="1" dirty="0" smtClean="0">
                <a:latin typeface="Courier New" panose="02070309020205020404" pitchFamily="49" charset="0"/>
                <a:cs typeface="Courier New" panose="02070309020205020404" pitchFamily="49" charset="0"/>
              </a:rPr>
              <a:t>(&lt;</a:t>
            </a:r>
            <a:r>
              <a:rPr lang="en-US" sz="1400" b="1" dirty="0">
                <a:latin typeface="Courier New" panose="02070309020205020404" pitchFamily="49" charset="0"/>
                <a:cs typeface="Courier New" panose="02070309020205020404" pitchFamily="49" charset="0"/>
              </a:rPr>
              <a:t>pattern1</a:t>
            </a:r>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 &lt;exp1&gt; | . . . | f</a:t>
            </a:r>
            <a:r>
              <a:rPr lang="en-US" sz="1400" b="1" dirty="0" smtClean="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patternn</a:t>
            </a:r>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expn</a:t>
            </a:r>
            <a:r>
              <a:rPr lang="en-US" sz="1400" b="1" dirty="0" smtClean="0">
                <a:latin typeface="Courier New" panose="02070309020205020404" pitchFamily="49" charset="0"/>
                <a:cs typeface="Courier New" panose="02070309020205020404" pitchFamily="49" charset="0"/>
              </a:rPr>
              <a:t>&gt;;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2120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Patterns and Pattern Matching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Consider the function declaration</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fun </a:t>
            </a:r>
            <a:r>
              <a:rPr lang="en-US" sz="1400" dirty="0">
                <a:latin typeface="Courier New" panose="02070309020205020404" pitchFamily="49" charset="0"/>
                <a:cs typeface="Courier New" panose="02070309020205020404" pitchFamily="49" charset="0"/>
              </a:rPr>
              <a:t>f(</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 = x + y;</a:t>
            </a:r>
          </a:p>
          <a:p>
            <a:pPr marL="82296" indent="0" algn="just">
              <a:spcBef>
                <a:spcPts val="0"/>
              </a:spcBef>
              <a:buNone/>
            </a:pPr>
            <a:r>
              <a:rPr lang="en-US" sz="1600" dirty="0" smtClean="0">
                <a:latin typeface="Calibri" panose="020F0502020204030204" pitchFamily="34" charset="0"/>
                <a:cs typeface="Calibri" panose="020F0502020204030204" pitchFamily="34" charset="0"/>
              </a:rPr>
              <a:t>Technically</a:t>
            </a:r>
            <a:r>
              <a:rPr lang="en-US" sz="1600" dirty="0">
                <a:latin typeface="Calibri" panose="020F0502020204030204" pitchFamily="34" charset="0"/>
                <a:cs typeface="Calibri" panose="020F0502020204030204" pitchFamily="34" charset="0"/>
              </a:rPr>
              <a:t>, the </a:t>
            </a:r>
            <a:r>
              <a:rPr lang="en-US" sz="1600" b="1" i="1" dirty="0">
                <a:latin typeface="Calibri" panose="020F0502020204030204" pitchFamily="34" charset="0"/>
                <a:cs typeface="Calibri" panose="020F0502020204030204" pitchFamily="34" charset="0"/>
              </a:rPr>
              <a:t>formal parameter </a:t>
            </a:r>
            <a:r>
              <a:rPr lang="en-US" sz="1600" dirty="0">
                <a:latin typeface="Calibri" panose="020F0502020204030204" pitchFamily="34" charset="0"/>
                <a:cs typeface="Calibri" panose="020F0502020204030204" pitchFamily="34" charset="0"/>
              </a:rPr>
              <a:t>of this function is a pattern </a:t>
            </a:r>
            <a:r>
              <a:rPr lang="en-US" sz="1400" dirty="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x,y</a:t>
            </a:r>
            <a:r>
              <a:rPr lang="en-US" sz="1400" dirty="0" smtClean="0">
                <a:latin typeface="Courier New" panose="02070309020205020404" pitchFamily="49" charset="0"/>
                <a:cs typeface="Courier New" panose="02070309020205020404" pitchFamily="49" charset="0"/>
              </a:rPr>
              <a:t>) </a:t>
            </a:r>
            <a:r>
              <a:rPr lang="en-US" sz="1600" dirty="0" smtClean="0">
                <a:latin typeface="Calibri" panose="020F0502020204030204" pitchFamily="34" charset="0"/>
                <a:cs typeface="Calibri" panose="020F0502020204030204" pitchFamily="34" charset="0"/>
              </a:rPr>
              <a:t>that </a:t>
            </a:r>
            <a:r>
              <a:rPr lang="en-US" sz="1600" dirty="0">
                <a:latin typeface="Calibri" panose="020F0502020204030204" pitchFamily="34" charset="0"/>
                <a:cs typeface="Calibri" panose="020F0502020204030204" pitchFamily="34" charset="0"/>
              </a:rPr>
              <a:t>must </a:t>
            </a:r>
            <a:r>
              <a:rPr lang="en-US" sz="1600" dirty="0" smtClean="0">
                <a:latin typeface="Calibri" panose="020F0502020204030204" pitchFamily="34" charset="0"/>
                <a:cs typeface="Calibri" panose="020F0502020204030204" pitchFamily="34" charset="0"/>
              </a:rPr>
              <a:t>match the </a:t>
            </a:r>
            <a:r>
              <a:rPr lang="en-US" sz="1600" b="1" i="1" dirty="0">
                <a:latin typeface="Calibri" panose="020F0502020204030204" pitchFamily="34" charset="0"/>
                <a:cs typeface="Calibri" panose="020F0502020204030204" pitchFamily="34" charset="0"/>
              </a:rPr>
              <a:t>actual parameter </a:t>
            </a:r>
            <a:r>
              <a:rPr lang="en-US" sz="1600" dirty="0">
                <a:latin typeface="Calibri" panose="020F0502020204030204" pitchFamily="34" charset="0"/>
                <a:cs typeface="Calibri" panose="020F0502020204030204" pitchFamily="34" charset="0"/>
              </a:rPr>
              <a:t>on a call to </a:t>
            </a:r>
            <a:r>
              <a:rPr lang="en-US" sz="1400" dirty="0">
                <a:latin typeface="Courier New" panose="02070309020205020404" pitchFamily="49" charset="0"/>
                <a:cs typeface="Courier New" panose="02070309020205020404" pitchFamily="49" charset="0"/>
              </a:rPr>
              <a:t>f</a:t>
            </a:r>
            <a:r>
              <a:rPr lang="en-US" sz="1600" dirty="0">
                <a:latin typeface="Calibri" panose="020F0502020204030204" pitchFamily="34" charset="0"/>
                <a:cs typeface="Calibri" panose="020F0502020204030204" pitchFamily="34" charset="0"/>
              </a:rPr>
              <a:t>. The formal parameter to </a:t>
            </a:r>
            <a:r>
              <a:rPr lang="en-US" sz="1400" dirty="0">
                <a:latin typeface="Courier New" panose="02070309020205020404" pitchFamily="49" charset="0"/>
                <a:cs typeface="Courier New" panose="02070309020205020404" pitchFamily="49" charset="0"/>
              </a:rPr>
              <a:t>f</a:t>
            </a:r>
            <a:r>
              <a:rPr lang="en-US" sz="1600" dirty="0">
                <a:latin typeface="Calibri" panose="020F0502020204030204" pitchFamily="34" charset="0"/>
                <a:cs typeface="Calibri" panose="020F0502020204030204" pitchFamily="34" charset="0"/>
              </a:rPr>
              <a:t> is </a:t>
            </a:r>
            <a:r>
              <a:rPr lang="en-US" sz="1600" dirty="0" smtClean="0">
                <a:latin typeface="Calibri" panose="020F0502020204030204" pitchFamily="34" charset="0"/>
                <a:cs typeface="Calibri" panose="020F0502020204030204" pitchFamily="34" charset="0"/>
              </a:rPr>
              <a:t>a tuple, </a:t>
            </a:r>
            <a:r>
              <a:rPr lang="en-US" sz="1600" dirty="0">
                <a:latin typeface="Calibri" panose="020F0502020204030204" pitchFamily="34" charset="0"/>
                <a:cs typeface="Calibri" panose="020F0502020204030204" pitchFamily="34" charset="0"/>
              </a:rPr>
              <a:t>which </a:t>
            </a:r>
            <a:r>
              <a:rPr lang="en-US" sz="1600" dirty="0" smtClean="0">
                <a:latin typeface="Calibri" panose="020F0502020204030204" pitchFamily="34" charset="0"/>
                <a:cs typeface="Calibri" panose="020F0502020204030204" pitchFamily="34" charset="0"/>
              </a:rPr>
              <a:t>is broken </a:t>
            </a:r>
            <a:r>
              <a:rPr lang="en-US" sz="1600" dirty="0">
                <a:latin typeface="Calibri" panose="020F0502020204030204" pitchFamily="34" charset="0"/>
                <a:cs typeface="Calibri" panose="020F0502020204030204" pitchFamily="34" charset="0"/>
              </a:rPr>
              <a:t>down by </a:t>
            </a:r>
            <a:r>
              <a:rPr lang="en-US" sz="1600" b="1" i="1" dirty="0">
                <a:latin typeface="Calibri" panose="020F0502020204030204" pitchFamily="34" charset="0"/>
                <a:cs typeface="Calibri" panose="020F0502020204030204" pitchFamily="34" charset="0"/>
              </a:rPr>
              <a:t>pattern matching</a:t>
            </a:r>
            <a:r>
              <a:rPr lang="en-US" sz="1600" dirty="0">
                <a:latin typeface="Calibri" panose="020F0502020204030204" pitchFamily="34" charset="0"/>
                <a:cs typeface="Calibri" panose="020F0502020204030204" pitchFamily="34" charset="0"/>
              </a:rPr>
              <a:t> into its first and second components.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reality, you are calling a </a:t>
            </a:r>
            <a:r>
              <a:rPr lang="en-US" sz="1600" dirty="0" smtClean="0">
                <a:latin typeface="Calibri" panose="020F0502020204030204" pitchFamily="34" charset="0"/>
                <a:cs typeface="Calibri" panose="020F0502020204030204" pitchFamily="34" charset="0"/>
              </a:rPr>
              <a:t>function of </a:t>
            </a:r>
            <a:r>
              <a:rPr lang="en-US" sz="1600" dirty="0">
                <a:latin typeface="Calibri" panose="020F0502020204030204" pitchFamily="34" charset="0"/>
                <a:cs typeface="Calibri" panose="020F0502020204030204" pitchFamily="34" charset="0"/>
              </a:rPr>
              <a:t>one argument. That argument happens to be a pair of values. Pattern </a:t>
            </a:r>
            <a:r>
              <a:rPr lang="en-US" sz="1600" dirty="0" smtClean="0">
                <a:latin typeface="Calibri" panose="020F0502020204030204" pitchFamily="34" charset="0"/>
                <a:cs typeface="Calibri" panose="020F0502020204030204" pitchFamily="34" charset="0"/>
              </a:rPr>
              <a:t>matching </a:t>
            </a:r>
            <a:r>
              <a:rPr lang="en-US" sz="1600" b="1" i="1" dirty="0" smtClean="0">
                <a:latin typeface="Calibri" panose="020F0502020204030204" pitchFamily="34" charset="0"/>
                <a:cs typeface="Calibri" panose="020F0502020204030204" pitchFamily="34" charset="0"/>
              </a:rPr>
              <a:t>takes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tuple </a:t>
            </a:r>
            <a:r>
              <a:rPr lang="en-US" sz="1600" b="1" i="1" dirty="0">
                <a:latin typeface="Calibri" panose="020F0502020204030204" pitchFamily="34" charset="0"/>
                <a:cs typeface="Calibri" panose="020F0502020204030204" pitchFamily="34" charset="0"/>
              </a:rPr>
              <a:t>apart</a:t>
            </a:r>
            <a:r>
              <a:rPr lang="en-US" sz="1600" dirty="0">
                <a:latin typeface="Calibri" panose="020F0502020204030204" pitchFamily="34" charset="0"/>
                <a:cs typeface="Calibri" panose="020F0502020204030204" pitchFamily="34" charset="0"/>
              </a:rPr>
              <a:t>, binding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to what you might think is the first parameter and </a:t>
            </a:r>
            <a:r>
              <a:rPr lang="en-US" sz="1400" dirty="0" smtClean="0">
                <a:latin typeface="Courier New" panose="02070309020205020404" pitchFamily="49" charset="0"/>
                <a:cs typeface="Courier New" panose="02070309020205020404" pitchFamily="49" charset="0"/>
              </a:rPr>
              <a:t>y </a:t>
            </a:r>
            <a:r>
              <a:rPr lang="en-US" sz="1600" dirty="0" smtClean="0">
                <a:latin typeface="Calibri" panose="020F0502020204030204" pitchFamily="34" charset="0"/>
                <a:cs typeface="Calibri" panose="020F0502020204030204" pitchFamily="34" charset="0"/>
              </a:rPr>
              <a:t>to </a:t>
            </a:r>
            <a:r>
              <a:rPr lang="en-US" sz="1600" dirty="0">
                <a:latin typeface="Calibri" panose="020F0502020204030204" pitchFamily="34" charset="0"/>
                <a:cs typeface="Calibri" panose="020F0502020204030204" pitchFamily="34" charset="0"/>
              </a:rPr>
              <a:t>the second</a:t>
            </a:r>
            <a:r>
              <a:rPr lang="en-US" sz="1600" dirty="0" smtClean="0">
                <a:latin typeface="Calibri" panose="020F0502020204030204" pitchFamily="34" charset="0"/>
                <a:cs typeface="Calibri" panose="020F0502020204030204" pitchFamily="34"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An example </a:t>
            </a:r>
            <a:r>
              <a:rPr lang="en-US" sz="1600" dirty="0">
                <a:latin typeface="Calibri" panose="020F0502020204030204" pitchFamily="34" charset="0"/>
                <a:cs typeface="Calibri" panose="020F0502020204030204" pitchFamily="34" charset="0"/>
              </a:rPr>
              <a:t>in which more than one clause is used is the following function, </a:t>
            </a:r>
            <a:r>
              <a:rPr lang="en-US" sz="1600" dirty="0" smtClean="0">
                <a:latin typeface="Calibri" panose="020F0502020204030204" pitchFamily="34" charset="0"/>
                <a:cs typeface="Calibri" panose="020F0502020204030204" pitchFamily="34" charset="0"/>
              </a:rPr>
              <a:t>which computes </a:t>
            </a:r>
            <a:r>
              <a:rPr lang="en-US" sz="1600" dirty="0">
                <a:latin typeface="Calibri" panose="020F0502020204030204" pitchFamily="34" charset="0"/>
                <a:cs typeface="Calibri" panose="020F0502020204030204" pitchFamily="34" charset="0"/>
              </a:rPr>
              <a:t>the length of </a:t>
            </a:r>
            <a:r>
              <a:rPr lang="en-US" sz="1600" dirty="0" smtClean="0">
                <a:latin typeface="Calibri" panose="020F0502020204030204" pitchFamily="34" charset="0"/>
                <a:cs typeface="Calibri" panose="020F0502020204030204" pitchFamily="34" charset="0"/>
              </a:rPr>
              <a:t>a list</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fun length(nil</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0</a:t>
            </a:r>
          </a:p>
          <a:p>
            <a:pPr marL="82296" indent="0" algn="just">
              <a:spcBef>
                <a:spcPts val="0"/>
              </a:spcBef>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length</a:t>
            </a:r>
            <a:r>
              <a:rPr lang="en-US" sz="1400" dirty="0">
                <a:latin typeface="Courier New" panose="02070309020205020404" pitchFamily="49" charset="0"/>
                <a:cs typeface="Courier New" panose="02070309020205020404" pitchFamily="49" charset="0"/>
              </a:rPr>
              <a:t>( x :: </a:t>
            </a:r>
            <a:r>
              <a:rPr lang="en-US" sz="1400" dirty="0" err="1">
                <a:latin typeface="Courier New" panose="02070309020205020404" pitchFamily="49" charset="0"/>
                <a:cs typeface="Courier New" panose="02070309020205020404" pitchFamily="49" charset="0"/>
              </a:rPr>
              <a:t>xs</a:t>
            </a:r>
            <a:r>
              <a:rPr lang="en-US" sz="1400" dirty="0">
                <a:latin typeface="Courier New" panose="02070309020205020404" pitchFamily="49" charset="0"/>
                <a:cs typeface="Courier New" panose="02070309020205020404" pitchFamily="49" charset="0"/>
              </a:rPr>
              <a:t> ) = 1 + length(</a:t>
            </a:r>
            <a:r>
              <a:rPr lang="en-US" sz="1400" dirty="0" err="1">
                <a:latin typeface="Courier New" panose="02070309020205020404" pitchFamily="49" charset="0"/>
                <a:cs typeface="Courier New" panose="02070309020205020404" pitchFamily="49" charset="0"/>
              </a:rPr>
              <a:t>xs</a:t>
            </a:r>
            <a:r>
              <a:rPr lang="en-US" sz="1400" dirty="0">
                <a:latin typeface="Courier New" panose="02070309020205020404" pitchFamily="49" charset="0"/>
                <a:cs typeface="Courier New" panose="02070309020205020404" pitchFamily="49"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length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 </a:t>
            </a:r>
            <a:r>
              <a:rPr lang="en-US" sz="1400" dirty="0">
                <a:latin typeface="Courier New" panose="02070309020205020404" pitchFamily="49" charset="0"/>
                <a:cs typeface="Courier New" panose="02070309020205020404" pitchFamily="49" charset="0"/>
              </a:rPr>
              <a:t>list </a:t>
            </a:r>
            <a:r>
              <a:rPr lang="en-US" sz="1400" dirty="0" smtClean="0">
                <a:latin typeface="Courier New" panose="02070309020205020404" pitchFamily="49" charset="0"/>
                <a:cs typeface="Courier New" panose="02070309020205020404" pitchFamily="49" charset="0"/>
              </a:rPr>
              <a:t>-&gt;</a:t>
            </a:r>
            <a:r>
              <a:rPr lang="en-US" sz="1400" b="1" i="1"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is an example application of length and the resulting value:</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length [“a”, “b”, “c”, “d”];</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4 : int</a:t>
            </a:r>
          </a:p>
          <a:p>
            <a:pPr marL="82296" indent="0" algn="just">
              <a:spcBef>
                <a:spcPts val="0"/>
              </a:spcBef>
              <a:buNone/>
            </a:pPr>
            <a:r>
              <a:rPr lang="en-US" sz="1600" dirty="0">
                <a:latin typeface="Calibri" panose="020F0502020204030204" pitchFamily="34" charset="0"/>
                <a:cs typeface="Calibri" panose="020F0502020204030204" pitchFamily="34" charset="0"/>
              </a:rPr>
              <a:t>When the function length is applied to an argument, the clauses are matched in </a:t>
            </a:r>
            <a:r>
              <a:rPr lang="en-US" sz="1600" dirty="0" smtClean="0">
                <a:latin typeface="Calibri" panose="020F0502020204030204" pitchFamily="34" charset="0"/>
                <a:cs typeface="Calibri" panose="020F0502020204030204" pitchFamily="34" charset="0"/>
              </a:rPr>
              <a:t>the</a:t>
            </a:r>
            <a:r>
              <a:rPr lang="en-US" sz="1600" dirty="0">
                <a:latin typeface="Calibri" panose="020F0502020204030204" pitchFamily="34" charset="0"/>
                <a:cs typeface="Calibri" panose="020F0502020204030204" pitchFamily="34" charset="0"/>
              </a:rPr>
              <a:t> order they are written. If the argument matches the constant </a:t>
            </a:r>
            <a:r>
              <a:rPr lang="en-US" sz="1400" dirty="0" smtClean="0">
                <a:latin typeface="Courier New" panose="02070309020205020404" pitchFamily="49" charset="0"/>
                <a:cs typeface="Courier New" panose="02070309020205020404" pitchFamily="49" charset="0"/>
              </a:rPr>
              <a:t>nil</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then the function returns the value </a:t>
            </a:r>
            <a:r>
              <a:rPr lang="en-US" sz="1400" dirty="0">
                <a:latin typeface="Courier New" panose="02070309020205020404" pitchFamily="49" charset="0"/>
                <a:cs typeface="Courier New" panose="02070309020205020404" pitchFamily="49" charset="0"/>
              </a:rPr>
              <a:t>0</a:t>
            </a:r>
            <a:r>
              <a:rPr lang="en-US" sz="1600" dirty="0">
                <a:latin typeface="Calibri" panose="020F0502020204030204" pitchFamily="34" charset="0"/>
                <a:cs typeface="Calibri" panose="020F0502020204030204" pitchFamily="34" charset="0"/>
              </a:rPr>
              <a:t>, as specified by the first </a:t>
            </a:r>
            <a:r>
              <a:rPr lang="en-US" sz="1600" dirty="0" smtClean="0">
                <a:latin typeface="Calibri" panose="020F0502020204030204" pitchFamily="34" charset="0"/>
                <a:cs typeface="Calibri" panose="020F0502020204030204" pitchFamily="34" charset="0"/>
              </a:rPr>
              <a:t>clause. Otherwise </a:t>
            </a:r>
            <a:r>
              <a:rPr lang="en-US" sz="1600" dirty="0">
                <a:latin typeface="Calibri" panose="020F0502020204030204" pitchFamily="34" charset="0"/>
                <a:cs typeface="Calibri" panose="020F0502020204030204" pitchFamily="34" charset="0"/>
              </a:rPr>
              <a:t>the argument is matched against the pattern </a:t>
            </a:r>
            <a:r>
              <a:rPr lang="en-US" sz="1400" dirty="0">
                <a:latin typeface="Courier New" panose="02070309020205020404" pitchFamily="49" charset="0"/>
                <a:cs typeface="Courier New" panose="02070309020205020404" pitchFamily="49" charset="0"/>
              </a:rPr>
              <a:t>(x::</a:t>
            </a:r>
            <a:r>
              <a:rPr lang="en-US" sz="1400" dirty="0" err="1" smtClean="0">
                <a:latin typeface="Courier New" panose="02070309020205020404" pitchFamily="49" charset="0"/>
                <a:cs typeface="Courier New" panose="02070309020205020404" pitchFamily="49" charset="0"/>
              </a:rPr>
              <a:t>xs</a:t>
            </a:r>
            <a:r>
              <a:rPr lang="en-US" sz="1400" dirty="0" smtClean="0">
                <a:latin typeface="Courier New" panose="02070309020205020404" pitchFamily="49" charset="0"/>
                <a:cs typeface="Courier New" panose="02070309020205020404" pitchFamily="49" charset="0"/>
              </a:rPr>
              <a:t>) </a:t>
            </a:r>
            <a:r>
              <a:rPr lang="en-US" sz="1600" dirty="0" smtClean="0">
                <a:latin typeface="Calibri" panose="020F0502020204030204" pitchFamily="34" charset="0"/>
                <a:cs typeface="Calibri" panose="020F0502020204030204" pitchFamily="34" charset="0"/>
              </a:rPr>
              <a:t>given </a:t>
            </a:r>
            <a:r>
              <a:rPr lang="en-US" sz="1600" dirty="0">
                <a:latin typeface="Calibri" panose="020F0502020204030204" pitchFamily="34" charset="0"/>
                <a:cs typeface="Calibri" panose="020F0502020204030204" pitchFamily="34" charset="0"/>
              </a:rPr>
              <a:t>in the second </a:t>
            </a:r>
            <a:r>
              <a:rPr lang="en-US" sz="1600" dirty="0" smtClean="0">
                <a:latin typeface="Calibri" panose="020F0502020204030204" pitchFamily="34" charset="0"/>
                <a:cs typeface="Calibri" panose="020F0502020204030204" pitchFamily="34" charset="0"/>
              </a:rPr>
              <a:t>clause.</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172349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Patterns and Pattern Matching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ML also has </a:t>
                </a:r>
                <a:r>
                  <a:rPr lang="en-US" sz="1600" dirty="0">
                    <a:latin typeface="Calibri" panose="020F0502020204030204" pitchFamily="34" charset="0"/>
                    <a:cs typeface="Calibri" panose="020F0502020204030204" pitchFamily="34" charset="0"/>
                  </a:rPr>
                  <a:t>syntax for </a:t>
                </a:r>
                <a:r>
                  <a:rPr lang="en-US" sz="1600" b="1" i="1" dirty="0">
                    <a:latin typeface="Calibri" panose="020F0502020204030204" pitchFamily="34" charset="0"/>
                    <a:cs typeface="Calibri" panose="020F0502020204030204" pitchFamily="34" charset="0"/>
                  </a:rPr>
                  <a:t>anonymous functions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general form allows the argument to </a:t>
                </a:r>
                <a:r>
                  <a:rPr lang="en-US" sz="1600" dirty="0" smtClean="0">
                    <a:latin typeface="Calibri" panose="020F0502020204030204" pitchFamily="34" charset="0"/>
                    <a:cs typeface="Calibri" panose="020F0502020204030204" pitchFamily="34" charset="0"/>
                  </a:rPr>
                  <a:t>be given </a:t>
                </a:r>
                <a:r>
                  <a:rPr lang="en-US" sz="1600" dirty="0">
                    <a:latin typeface="Calibri" panose="020F0502020204030204" pitchFamily="34" charset="0"/>
                    <a:cs typeface="Calibri" panose="020F0502020204030204" pitchFamily="34" charset="0"/>
                  </a:rPr>
                  <a:t>by </a:t>
                </a:r>
                <a:r>
                  <a:rPr lang="en-US" sz="1600" dirty="0" smtClean="0">
                    <a:latin typeface="Calibri" panose="020F0502020204030204" pitchFamily="34" charset="0"/>
                    <a:cs typeface="Calibri" panose="020F0502020204030204" pitchFamily="34" charset="0"/>
                  </a:rPr>
                  <a:t>a pattern</a:t>
                </a:r>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buNone/>
                </a:pP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is an example, with </a:t>
                </a:r>
                <a:r>
                  <a:rPr lang="en-US" sz="1600" dirty="0" smtClean="0">
                    <a:latin typeface="Calibri" panose="020F0502020204030204" pitchFamily="34" charset="0"/>
                    <a:cs typeface="Calibri" panose="020F0502020204030204" pitchFamily="34" charset="0"/>
                  </a:rPr>
                  <a:t>compiler output</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 =&gt; </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int * int </a:t>
                </a:r>
                <a:r>
                  <a:rPr lang="en-US" sz="1400" dirty="0" smtClean="0">
                    <a:latin typeface="Courier New" panose="02070309020205020404" pitchFamily="49" charset="0"/>
                    <a:cs typeface="Courier New" panose="02070309020205020404" pitchFamily="49" charset="0"/>
                  </a:rPr>
                  <a:t>-&gt; int</a:t>
                </a:r>
                <a:endParaRPr lang="en-US" sz="1400" dirty="0">
                  <a:latin typeface="Courier New" panose="02070309020205020404" pitchFamily="49" charset="0"/>
                  <a:cs typeface="Courier New" panose="02070309020205020404" pitchFamily="49"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are some more examples illustrating other forms of patterns, each </a:t>
                </a:r>
                <a:r>
                  <a:rPr lang="en-US" sz="1600" dirty="0" smtClean="0">
                    <a:latin typeface="Calibri" panose="020F0502020204030204" pitchFamily="34" charset="0"/>
                    <a:cs typeface="Calibri" panose="020F0502020204030204" pitchFamily="34" charset="0"/>
                  </a:rPr>
                  <a:t>shown with </a:t>
                </a:r>
                <a:r>
                  <a:rPr lang="en-US" sz="1600" dirty="0">
                    <a:latin typeface="Calibri" panose="020F0502020204030204" pitchFamily="34" charset="0"/>
                    <a:cs typeface="Calibri" panose="020F0502020204030204" pitchFamily="34" charset="0"/>
                  </a:rPr>
                  <a:t>an associated compiler output: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fun f(x, (</a:t>
                </a:r>
                <a:r>
                  <a:rPr lang="en-US" sz="1400" dirty="0" err="1">
                    <a:latin typeface="Courier New" panose="02070309020205020404" pitchFamily="49" charset="0"/>
                    <a:cs typeface="Courier New" panose="02070309020205020404" pitchFamily="49" charset="0"/>
                  </a:rPr>
                  <a:t>y,z</a:t>
                </a:r>
                <a:r>
                  <a:rPr lang="en-US" sz="1400" dirty="0">
                    <a:latin typeface="Courier New" panose="02070309020205020404" pitchFamily="49" charset="0"/>
                    <a:cs typeface="Courier New" panose="02070309020205020404" pitchFamily="49" charset="0"/>
                  </a:rPr>
                  <a:t>)) = y;</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f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’a * (’b* ’c) -&gt; ’b</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pl-PL" sz="1400" dirty="0" smtClean="0">
                    <a:latin typeface="Courier New" panose="02070309020205020404" pitchFamily="49" charset="0"/>
                    <a:cs typeface="Courier New" panose="02070309020205020404" pitchFamily="49" charset="0"/>
                  </a:rPr>
                  <a:t> </a:t>
                </a:r>
                <a:r>
                  <a:rPr lang="pl-PL" sz="1400" dirty="0">
                    <a:latin typeface="Courier New" panose="02070309020205020404" pitchFamily="49" charset="0"/>
                    <a:cs typeface="Courier New" panose="02070309020205020404" pitchFamily="49" charset="0"/>
                  </a:rPr>
                  <a:t>fun g(x::y::z) = x::z;</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g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’a list -&gt; ’a list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fun</a:t>
                </a:r>
                <a:r>
                  <a:rPr lang="es-ES" sz="1400" dirty="0">
                    <a:latin typeface="Courier New" panose="02070309020205020404" pitchFamily="49" charset="0"/>
                    <a:cs typeface="Courier New" panose="02070309020205020404" pitchFamily="49" charset="0"/>
                  </a:rPr>
                  <a:t> h </a:t>
                </a:r>
                <a:r>
                  <a:rPr lang="es-ES" sz="1400" dirty="0" smtClean="0">
                    <a:latin typeface="Courier New" panose="02070309020205020404" pitchFamily="49" charset="0"/>
                    <a:cs typeface="Courier New" panose="02070309020205020404" pitchFamily="49" charset="0"/>
                  </a:rPr>
                  <a:t>({a=x</a:t>
                </a:r>
                <a:r>
                  <a:rPr lang="es-ES" sz="1400" dirty="0">
                    <a:latin typeface="Courier New" panose="02070309020205020404" pitchFamily="49" charset="0"/>
                    <a:cs typeface="Courier New" panose="02070309020205020404" pitchFamily="49" charset="0"/>
                  </a:rPr>
                  <a:t>, b=y, c=z</a:t>
                </a:r>
                <a:r>
                  <a:rPr lang="es-ES" sz="1400" dirty="0" smtClean="0">
                    <a:latin typeface="Courier New" panose="02070309020205020404" pitchFamily="49" charset="0"/>
                    <a:cs typeface="Courier New" panose="02070309020205020404" pitchFamily="49" charset="0"/>
                  </a:rPr>
                  <a:t>})</a:t>
                </a:r>
                <a:r>
                  <a:rPr lang="es-ES" sz="1400" i="1"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 {d=y, e=z};</a:t>
                </a:r>
              </a:p>
              <a:p>
                <a:pPr marL="82296" indent="0" algn="just">
                  <a:spcBef>
                    <a:spcPts val="0"/>
                  </a:spcBef>
                  <a:buNone/>
                </a:pPr>
                <a:r>
                  <a:rPr lang="pt-BR" sz="1400" dirty="0" smtClean="0">
                    <a:latin typeface="Courier New" panose="02070309020205020404" pitchFamily="49" charset="0"/>
                    <a:cs typeface="Courier New" panose="02070309020205020404" pitchFamily="49" charset="0"/>
                  </a:rPr>
                  <a:t>	val </a:t>
                </a:r>
                <a:r>
                  <a:rPr lang="pt-BR" sz="1400" dirty="0">
                    <a:latin typeface="Courier New" panose="02070309020205020404" pitchFamily="49" charset="0"/>
                    <a:cs typeface="Courier New" panose="02070309020205020404" pitchFamily="49" charset="0"/>
                  </a:rPr>
                  <a:t>h = fn : {a</a:t>
                </a:r>
                <a:r>
                  <a:rPr lang="pt-BR" sz="1400" dirty="0" smtClean="0">
                    <a:latin typeface="Courier New" panose="02070309020205020404" pitchFamily="49" charset="0"/>
                    <a:cs typeface="Courier New" panose="02070309020205020404" pitchFamily="49" charset="0"/>
                  </a:rPr>
                  <a:t>:’a</a:t>
                </a:r>
                <a:r>
                  <a:rPr lang="pt-BR" sz="1400" dirty="0">
                    <a:latin typeface="Courier New" panose="02070309020205020404" pitchFamily="49" charset="0"/>
                    <a:cs typeface="Courier New" panose="02070309020205020404" pitchFamily="49" charset="0"/>
                  </a:rPr>
                  <a:t>, b</a:t>
                </a:r>
                <a:r>
                  <a:rPr lang="pt-BR" sz="1400" dirty="0" smtClean="0">
                    <a:latin typeface="Courier New" panose="02070309020205020404" pitchFamily="49" charset="0"/>
                    <a:cs typeface="Courier New" panose="02070309020205020404" pitchFamily="49" charset="0"/>
                  </a:rPr>
                  <a:t>:’b</a:t>
                </a:r>
                <a:r>
                  <a:rPr lang="pt-BR" sz="1400" dirty="0">
                    <a:latin typeface="Courier New" panose="02070309020205020404" pitchFamily="49" charset="0"/>
                    <a:cs typeface="Courier New" panose="02070309020205020404" pitchFamily="49" charset="0"/>
                  </a:rPr>
                  <a:t>, c</a:t>
                </a:r>
                <a:r>
                  <a:rPr lang="pt-BR" sz="1400" dirty="0" smtClean="0">
                    <a:latin typeface="Courier New" panose="02070309020205020404" pitchFamily="49" charset="0"/>
                    <a:cs typeface="Courier New" panose="02070309020205020404" pitchFamily="49" charset="0"/>
                  </a:rPr>
                  <a:t>:’c</a:t>
                </a:r>
                <a:r>
                  <a:rPr lang="pt-BR" sz="1400" dirty="0">
                    <a:latin typeface="Courier New" panose="02070309020205020404" pitchFamily="49" charset="0"/>
                    <a:cs typeface="Courier New" panose="02070309020205020404" pitchFamily="49" charset="0"/>
                  </a:rPr>
                  <a:t>}</a:t>
                </a:r>
                <a:r>
                  <a:rPr lang="pt-BR" sz="1400" i="1" dirty="0">
                    <a:latin typeface="Courier New" panose="02070309020205020404" pitchFamily="49" charset="0"/>
                    <a:cs typeface="Courier New" panose="02070309020205020404" pitchFamily="49" charset="0"/>
                  </a:rPr>
                  <a:t> </a:t>
                </a:r>
                <a:r>
                  <a:rPr lang="pt-BR" sz="1400" dirty="0">
                    <a:latin typeface="Courier New" panose="02070309020205020404" pitchFamily="49" charset="0"/>
                    <a:cs typeface="Courier New" panose="02070309020205020404" pitchFamily="49" charset="0"/>
                  </a:rPr>
                  <a:t>-&gt; {d</a:t>
                </a:r>
                <a:r>
                  <a:rPr lang="pt-BR" sz="1400" dirty="0" smtClean="0">
                    <a:latin typeface="Courier New" panose="02070309020205020404" pitchFamily="49" charset="0"/>
                    <a:cs typeface="Courier New" panose="02070309020205020404" pitchFamily="49" charset="0"/>
                  </a:rPr>
                  <a:t>:’b</a:t>
                </a:r>
                <a:r>
                  <a:rPr lang="pt-BR" sz="1400" dirty="0">
                    <a:latin typeface="Courier New" panose="02070309020205020404" pitchFamily="49" charset="0"/>
                    <a:cs typeface="Courier New" panose="02070309020205020404" pitchFamily="49" charset="0"/>
                  </a:rPr>
                  <a:t>, e</a:t>
                </a:r>
                <a:r>
                  <a:rPr lang="pt-BR" sz="1400" dirty="0" smtClean="0">
                    <a:latin typeface="Courier New" panose="02070309020205020404" pitchFamily="49" charset="0"/>
                    <a:cs typeface="Courier New" panose="02070309020205020404" pitchFamily="49" charset="0"/>
                  </a:rPr>
                  <a:t>:’c</a:t>
                </a:r>
                <a:r>
                  <a:rPr lang="pt-BR" sz="1400" dirty="0">
                    <a:latin typeface="Courier New" panose="02070309020205020404" pitchFamily="49" charset="0"/>
                    <a:cs typeface="Courier New" panose="02070309020205020404" pitchFamily="49" charset="0"/>
                  </a:rPr>
                  <a:t>}</a:t>
                </a:r>
              </a:p>
              <a:p>
                <a:pPr marL="82296" indent="0" algn="just">
                  <a:spcBef>
                    <a:spcPts val="1200"/>
                  </a:spcBef>
                  <a:buNone/>
                </a:pPr>
                <a:r>
                  <a:rPr lang="en-US" sz="1600" dirty="0" smtClean="0">
                    <a:latin typeface="Calibri" panose="020F0502020204030204" pitchFamily="34" charset="0"/>
                    <a:cs typeface="Calibri" panose="020F0502020204030204" pitchFamily="34" charset="0"/>
                  </a:rPr>
                  <a:t>Pattern </a:t>
                </a:r>
                <a:r>
                  <a:rPr lang="en-US" sz="1600" dirty="0">
                    <a:latin typeface="Calibri" panose="020F0502020204030204" pitchFamily="34" charset="0"/>
                    <a:cs typeface="Calibri" panose="020F0502020204030204" pitchFamily="34" charset="0"/>
                  </a:rPr>
                  <a:t>matching is applied in order. For example, when the </a:t>
                </a:r>
                <a:r>
                  <a:rPr lang="en-US" sz="1600" dirty="0" smtClean="0">
                    <a:latin typeface="Calibri" panose="020F0502020204030204" pitchFamily="34" charset="0"/>
                    <a:cs typeface="Calibri" panose="020F0502020204030204" pitchFamily="34" charset="0"/>
                  </a:rPr>
                  <a:t>following function </a:t>
                </a:r>
                <a:r>
                  <a:rPr lang="en-US" sz="1600" dirty="0">
                    <a:latin typeface="Calibri" panose="020F0502020204030204" pitchFamily="34" charset="0"/>
                    <a:cs typeface="Calibri" panose="020F0502020204030204" pitchFamily="34" charset="0"/>
                  </a:rPr>
                  <a:t>is applied to an </a:t>
                </a:r>
                <a:r>
                  <a:rPr lang="en-US" sz="1600" dirty="0" smtClean="0">
                    <a:latin typeface="Calibri" panose="020F0502020204030204" pitchFamily="34" charset="0"/>
                    <a:cs typeface="Calibri" panose="020F0502020204030204" pitchFamily="34" charset="0"/>
                  </a:rPr>
                  <a:t>argument (</a:t>
                </a:r>
                <a:r>
                  <a:rPr lang="en-US" sz="1600" dirty="0" err="1" smtClean="0">
                    <a:latin typeface="Calibri" panose="020F0502020204030204" pitchFamily="34" charset="0"/>
                    <a:cs typeface="Calibri" panose="020F0502020204030204" pitchFamily="34" charset="0"/>
                  </a:rPr>
                  <a:t>a,b</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first clause is used if </a:t>
                </a:r>
                <a:r>
                  <a:rPr lang="en-US" sz="1600" dirty="0" smtClean="0">
                    <a:latin typeface="Calibri" panose="020F0502020204030204" pitchFamily="34" charset="0"/>
                    <a:cs typeface="Calibri" panose="020F0502020204030204" pitchFamily="34" charset="0"/>
                  </a:rPr>
                  <a:t>b = 0, </a:t>
                </a:r>
                <a:r>
                  <a:rPr lang="en-US" sz="1600" dirty="0">
                    <a:latin typeface="Calibri" panose="020F0502020204030204" pitchFamily="34" charset="0"/>
                    <a:cs typeface="Calibri" panose="020F0502020204030204" pitchFamily="34" charset="0"/>
                  </a:rPr>
                  <a:t>the second clause if </a:t>
                </a:r>
                <a:r>
                  <a:rPr lang="en-US" sz="1600" dirty="0" smtClean="0">
                    <a:latin typeface="Calibri" panose="020F0502020204030204" pitchFamily="34" charset="0"/>
                    <a:cs typeface="Calibri" panose="020F0502020204030204" pitchFamily="34" charset="0"/>
                  </a:rPr>
                  <a:t>b</a:t>
                </a:r>
                <a:r>
                  <a:rPr lang="en-US" sz="1600" dirty="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0 </a:t>
                </a:r>
                <a:r>
                  <a:rPr lang="en-US" sz="1600" dirty="0">
                    <a:latin typeface="Calibri" panose="020F0502020204030204" pitchFamily="34" charset="0"/>
                    <a:cs typeface="Calibri" panose="020F0502020204030204" pitchFamily="34" charset="0"/>
                  </a:rPr>
                  <a:t>and </a:t>
                </a:r>
                <a:r>
                  <a:rPr lang="en-US" sz="1600" dirty="0" smtClean="0">
                    <a:latin typeface="Calibri" panose="020F0502020204030204" pitchFamily="34" charset="0"/>
                    <a:cs typeface="Calibri" panose="020F0502020204030204" pitchFamily="34" charset="0"/>
                  </a:rPr>
                  <a:t>a = 0, </a:t>
                </a:r>
                <a:r>
                  <a:rPr lang="en-US" sz="1600" dirty="0">
                    <a:latin typeface="Calibri" panose="020F0502020204030204" pitchFamily="34" charset="0"/>
                    <a:cs typeface="Calibri" panose="020F0502020204030204" pitchFamily="34" charset="0"/>
                  </a:rPr>
                  <a:t>and the third clause if </a:t>
                </a:r>
                <a:r>
                  <a:rPr lang="en-US" sz="1600" dirty="0" smtClean="0">
                    <a:latin typeface="Calibri" panose="020F0502020204030204" pitchFamily="34" charset="0"/>
                    <a:cs typeface="Calibri" panose="020F0502020204030204" pitchFamily="34" charset="0"/>
                  </a:rPr>
                  <a:t>b </a:t>
                </a:r>
                <a14:m>
                  <m:oMath xmlns:m="http://schemas.openxmlformats.org/officeDocument/2006/math">
                    <m:r>
                      <a:rPr lang="en-US" sz="1600" i="1">
                        <a:latin typeface="Cambria Math" panose="02040503050406030204" pitchFamily="18" charset="0"/>
                        <a:cs typeface="Calibri" panose="020F0502020204030204" pitchFamily="34" charset="0"/>
                      </a:rPr>
                      <m:t>≠ </m:t>
                    </m:r>
                  </m:oMath>
                </a14:m>
                <a:r>
                  <a:rPr lang="en-US" sz="1600" dirty="0" smtClean="0">
                    <a:latin typeface="Calibri" panose="020F0502020204030204" pitchFamily="34" charset="0"/>
                    <a:cs typeface="Calibri" panose="020F0502020204030204" pitchFamily="34" charset="0"/>
                  </a:rPr>
                  <a:t>0 and a</a:t>
                </a:r>
                <a:r>
                  <a:rPr lang="en-US" sz="1600" dirty="0">
                    <a:cs typeface="Calibri" panose="020F0502020204030204" pitchFamily="34" charset="0"/>
                  </a:rPr>
                  <a:t> </a:t>
                </a:r>
                <a14:m>
                  <m:oMath xmlns:m="http://schemas.openxmlformats.org/officeDocument/2006/math">
                    <m:r>
                      <a:rPr lang="en-US" sz="1600" i="1">
                        <a:latin typeface="Cambria Math" panose="02040503050406030204" pitchFamily="18" charset="0"/>
                        <a:cs typeface="Calibri" panose="020F0502020204030204" pitchFamily="34" charset="0"/>
                      </a:rPr>
                      <m:t>≠</m:t>
                    </m:r>
                  </m:oMath>
                </a14:m>
                <a:r>
                  <a:rPr lang="en-US" sz="1600" dirty="0" smtClean="0">
                    <a:latin typeface="Calibri" panose="020F0502020204030204" pitchFamily="34" charset="0"/>
                    <a:cs typeface="Calibri" panose="020F0502020204030204" pitchFamily="34" charset="0"/>
                  </a:rPr>
                  <a:t> 0. </a:t>
                </a:r>
                <a:r>
                  <a:rPr lang="en-US" sz="1600" dirty="0">
                    <a:latin typeface="Calibri" panose="020F0502020204030204" pitchFamily="34" charset="0"/>
                    <a:cs typeface="Calibri" panose="020F0502020204030204" pitchFamily="34" charset="0"/>
                  </a:rPr>
                  <a:t>The ML type system will keep </a:t>
                </a:r>
                <a:r>
                  <a:rPr lang="en-US" sz="1400" dirty="0">
                    <a:latin typeface="Courier New" panose="02070309020205020404" pitchFamily="49" charset="0"/>
                    <a:cs typeface="Courier New" panose="02070309020205020404" pitchFamily="49" charset="0"/>
                  </a:rPr>
                  <a:t>f</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from being </a:t>
                </a:r>
                <a:r>
                  <a:rPr lang="en-US" sz="1600" dirty="0">
                    <a:latin typeface="Calibri" panose="020F0502020204030204" pitchFamily="34" charset="0"/>
                    <a:cs typeface="Calibri" panose="020F0502020204030204" pitchFamily="34" charset="0"/>
                  </a:rPr>
                  <a:t>applied to any argument that is not a pair </a:t>
                </a:r>
                <a:r>
                  <a:rPr lang="en-US" sz="1600" dirty="0" smtClean="0">
                    <a:latin typeface="Calibri" panose="020F0502020204030204" pitchFamily="34" charset="0"/>
                    <a:cs typeface="Calibri" panose="020F0502020204030204" pitchFamily="34" charset="0"/>
                  </a:rPr>
                  <a:t>(</a:t>
                </a:r>
                <a:r>
                  <a:rPr lang="en-US" sz="1600" dirty="0" err="1" smtClean="0">
                    <a:latin typeface="Calibri" panose="020F0502020204030204" pitchFamily="34" charset="0"/>
                    <a:cs typeface="Calibri" panose="020F0502020204030204" pitchFamily="34" charset="0"/>
                  </a:rPr>
                  <a:t>a,b</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fun </a:t>
                </a:r>
                <a:r>
                  <a:rPr lang="en-US" sz="1400" dirty="0">
                    <a:latin typeface="Courier New" panose="02070309020205020404" pitchFamily="49" charset="0"/>
                    <a:cs typeface="Courier New" panose="02070309020205020404" pitchFamily="49" charset="0"/>
                  </a:rPr>
                  <a:t>f (x,0) = x</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f (0,y) = y</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f (</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x+y</a:t>
                </a:r>
                <a:r>
                  <a:rPr lang="en-US" sz="1400" dirty="0">
                    <a:latin typeface="Courier New" panose="02070309020205020404" pitchFamily="49" charset="0"/>
                    <a:cs typeface="Courier New" panose="02070309020205020404" pitchFamily="49"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2"/>
                <a:stretch>
                  <a:fillRect t="-353" r="-407" b="-2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3"/>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4"/>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7" name="TextBox 6"/>
          <p:cNvSpPr txBox="1"/>
          <p:nvPr/>
        </p:nvSpPr>
        <p:spPr>
          <a:xfrm>
            <a:off x="3758564" y="1752600"/>
            <a:ext cx="2852167" cy="307777"/>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400" b="1" dirty="0" err="1" smtClean="0">
                <a:latin typeface="Courier New" panose="02070309020205020404" pitchFamily="49" charset="0"/>
                <a:cs typeface="Courier New" panose="02070309020205020404" pitchFamily="49" charset="0"/>
              </a:rPr>
              <a:t>fn</a:t>
            </a:r>
            <a:r>
              <a:rPr lang="en-US" sz="1400" b="1" dirty="0" smtClean="0">
                <a:latin typeface="Courier New" panose="02070309020205020404" pitchFamily="49" charset="0"/>
                <a:cs typeface="Courier New" panose="02070309020205020404" pitchFamily="49" charset="0"/>
              </a:rPr>
              <a:t> (&lt;</a:t>
            </a:r>
            <a:r>
              <a:rPr lang="en-US" sz="1400" b="1" dirty="0">
                <a:latin typeface="Courier New" panose="02070309020205020404" pitchFamily="49" charset="0"/>
                <a:cs typeface="Courier New" panose="02070309020205020404" pitchFamily="49" charset="0"/>
              </a:rPr>
              <a:t>pattern</a:t>
            </a:r>
            <a:r>
              <a:rPr lang="en-US" sz="1400" b="1" dirty="0" smtClean="0">
                <a:latin typeface="Courier New" panose="02070309020205020404" pitchFamily="49" charset="0"/>
                <a:cs typeface="Courier New" panose="02070309020205020404" pitchFamily="49" charset="0"/>
              </a:rPr>
              <a:t>&gt;) =&gt; </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exp</a:t>
            </a:r>
            <a:r>
              <a:rPr lang="en-US" sz="1400" b="1" dirty="0" smtClean="0">
                <a:latin typeface="Courier New" panose="02070309020205020404" pitchFamily="49" charset="0"/>
                <a:cs typeface="Courier New" panose="02070309020205020404" pitchFamily="49" charset="0"/>
              </a:rPr>
              <a:t>&gt;;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07162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Data-Type Declaration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The ML </a:t>
            </a:r>
            <a:r>
              <a:rPr lang="en-US" sz="1600" b="1" i="1" dirty="0">
                <a:latin typeface="Calibri" panose="020F0502020204030204" pitchFamily="34" charset="0"/>
                <a:cs typeface="Calibri" panose="020F0502020204030204" pitchFamily="34" charset="0"/>
              </a:rPr>
              <a:t>data-type declaration</a:t>
            </a:r>
            <a:r>
              <a:rPr lang="en-US" sz="1600" dirty="0">
                <a:latin typeface="Calibri" panose="020F0502020204030204" pitchFamily="34" charset="0"/>
                <a:cs typeface="Calibri" panose="020F0502020204030204" pitchFamily="34" charset="0"/>
              </a:rPr>
              <a:t> is a special form of type declaration that declares </a:t>
            </a:r>
            <a:r>
              <a:rPr lang="en-US" sz="1600" dirty="0" smtClean="0">
                <a:latin typeface="Calibri" panose="020F0502020204030204" pitchFamily="34" charset="0"/>
                <a:cs typeface="Calibri" panose="020F0502020204030204" pitchFamily="34" charset="0"/>
              </a:rPr>
              <a:t>a </a:t>
            </a:r>
            <a:r>
              <a:rPr lang="en-US" sz="1600" b="1" i="1" dirty="0" smtClean="0">
                <a:latin typeface="Calibri" panose="020F0502020204030204" pitchFamily="34" charset="0"/>
                <a:cs typeface="Calibri" panose="020F0502020204030204" pitchFamily="34" charset="0"/>
              </a:rPr>
              <a:t>type </a:t>
            </a:r>
            <a:r>
              <a:rPr lang="en-US" sz="1600" b="1" i="1" dirty="0">
                <a:latin typeface="Calibri" panose="020F0502020204030204" pitchFamily="34" charset="0"/>
                <a:cs typeface="Calibri" panose="020F0502020204030204" pitchFamily="34" charset="0"/>
              </a:rPr>
              <a:t>name</a:t>
            </a:r>
            <a:r>
              <a:rPr lang="en-US" sz="1600" dirty="0">
                <a:latin typeface="Calibri" panose="020F0502020204030204" pitchFamily="34" charset="0"/>
                <a:cs typeface="Calibri" panose="020F0502020204030204" pitchFamily="34" charset="0"/>
              </a:rPr>
              <a:t> and </a:t>
            </a:r>
            <a:r>
              <a:rPr lang="en-US" sz="1600" b="1" i="1" dirty="0">
                <a:latin typeface="Calibri" panose="020F0502020204030204" pitchFamily="34" charset="0"/>
                <a:cs typeface="Calibri" panose="020F0502020204030204" pitchFamily="34" charset="0"/>
              </a:rPr>
              <a:t>operations</a:t>
            </a:r>
            <a:r>
              <a:rPr lang="en-US" sz="1600" dirty="0">
                <a:latin typeface="Calibri" panose="020F0502020204030204" pitchFamily="34" charset="0"/>
                <a:cs typeface="Calibri" panose="020F0502020204030204" pitchFamily="34" charset="0"/>
              </a:rPr>
              <a:t> for building and making use of elements of the type. </a:t>
            </a:r>
            <a:r>
              <a:rPr lang="en-US" sz="1600" dirty="0" smtClean="0">
                <a:latin typeface="Calibri" panose="020F0502020204030204" pitchFamily="34" charset="0"/>
                <a:cs typeface="Calibri" panose="020F0502020204030204" pitchFamily="34" charset="0"/>
              </a:rPr>
              <a:t>The ML </a:t>
            </a:r>
            <a:r>
              <a:rPr lang="en-US" sz="1600" dirty="0">
                <a:latin typeface="Calibri" panose="020F0502020204030204" pitchFamily="34" charset="0"/>
                <a:cs typeface="Calibri" panose="020F0502020204030204" pitchFamily="34" charset="0"/>
              </a:rPr>
              <a:t>data-type declaration has the syntactic </a:t>
            </a:r>
            <a:r>
              <a:rPr lang="en-US" sz="1600" dirty="0" smtClean="0">
                <a:latin typeface="Calibri" panose="020F0502020204030204" pitchFamily="34" charset="0"/>
                <a:cs typeface="Calibri" panose="020F0502020204030204" pitchFamily="34" charset="0"/>
              </a:rPr>
              <a:t>form</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where </a:t>
            </a:r>
            <a:r>
              <a:rPr lang="en-US" sz="1600" dirty="0">
                <a:latin typeface="Calibri" panose="020F0502020204030204" pitchFamily="34" charset="0"/>
                <a:cs typeface="Calibri" panose="020F0502020204030204" pitchFamily="34" charset="0"/>
              </a:rPr>
              <a:t>a constructor clause has the form</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idea is that each </a:t>
            </a:r>
            <a:r>
              <a:rPr lang="en-US" sz="1600" b="1" i="1" dirty="0">
                <a:latin typeface="Calibri" panose="020F0502020204030204" pitchFamily="34" charset="0"/>
                <a:cs typeface="Calibri" panose="020F0502020204030204" pitchFamily="34" charset="0"/>
              </a:rPr>
              <a:t>constructor clause </a:t>
            </a:r>
            <a:r>
              <a:rPr lang="en-US" sz="1600" dirty="0">
                <a:latin typeface="Calibri" panose="020F0502020204030204" pitchFamily="34" charset="0"/>
                <a:cs typeface="Calibri" panose="020F0502020204030204" pitchFamily="34" charset="0"/>
              </a:rPr>
              <a:t>tells one way to construct elements of </a:t>
            </a:r>
            <a:r>
              <a:rPr lang="en-US" sz="1600" dirty="0" smtClean="0">
                <a:latin typeface="Calibri" panose="020F0502020204030204" pitchFamily="34" charset="0"/>
                <a:cs typeface="Calibri" panose="020F0502020204030204" pitchFamily="34" charset="0"/>
              </a:rPr>
              <a:t>the type</a:t>
            </a:r>
            <a:r>
              <a:rPr lang="en-US" sz="1600" dirty="0">
                <a:latin typeface="Calibri" panose="020F0502020204030204" pitchFamily="34" charset="0"/>
                <a:cs typeface="Calibri" panose="020F0502020204030204" pitchFamily="34" charset="0"/>
              </a:rPr>
              <a:t>. Elements of the type may be </a:t>
            </a:r>
            <a:r>
              <a:rPr lang="en-US" sz="1600" b="1" i="1" dirty="0" smtClean="0">
                <a:latin typeface="Calibri" panose="020F0502020204030204" pitchFamily="34" charset="0"/>
                <a:cs typeface="Calibri" panose="020F0502020204030204" pitchFamily="34" charset="0"/>
              </a:rPr>
              <a:t>deconstructed</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into their constituent parts </a:t>
            </a:r>
            <a:r>
              <a:rPr lang="en-US" sz="1600" dirty="0" smtClean="0">
                <a:latin typeface="Calibri" panose="020F0502020204030204" pitchFamily="34" charset="0"/>
                <a:cs typeface="Calibri" panose="020F0502020204030204" pitchFamily="34" charset="0"/>
              </a:rPr>
              <a:t>by </a:t>
            </a:r>
            <a:r>
              <a:rPr lang="en-US" sz="1600" b="1" i="1" dirty="0" smtClean="0">
                <a:latin typeface="Calibri" panose="020F0502020204030204" pitchFamily="34" charset="0"/>
                <a:cs typeface="Calibri" panose="020F0502020204030204" pitchFamily="34" charset="0"/>
              </a:rPr>
              <a:t>pattern </a:t>
            </a:r>
            <a:r>
              <a:rPr lang="en-US" sz="1600" b="1" i="1" dirty="0">
                <a:latin typeface="Calibri" panose="020F0502020204030204" pitchFamily="34" charset="0"/>
                <a:cs typeface="Calibri" panose="020F0502020204030204" pitchFamily="34" charset="0"/>
              </a:rPr>
              <a:t>matching</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b="1" i="1" dirty="0">
              <a:latin typeface="Calibri" panose="020F0502020204030204" pitchFamily="34" charset="0"/>
              <a:cs typeface="Calibri" panose="020F0502020204030204" pitchFamily="34" charset="0"/>
            </a:endParaRPr>
          </a:p>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1 (An </a:t>
            </a:r>
            <a:r>
              <a:rPr lang="en-US" sz="1600" b="1" dirty="0">
                <a:latin typeface="Calibri" panose="020F0502020204030204" pitchFamily="34" charset="0"/>
                <a:cs typeface="Calibri" panose="020F0502020204030204" pitchFamily="34" charset="0"/>
              </a:rPr>
              <a:t>Enumerated Data </a:t>
            </a:r>
            <a:r>
              <a:rPr lang="en-US" sz="1600" b="1" dirty="0" smtClean="0">
                <a:latin typeface="Calibri" panose="020F0502020204030204" pitchFamily="34" charset="0"/>
                <a:cs typeface="Calibri" panose="020F0502020204030204" pitchFamily="34" charset="0"/>
              </a:rPr>
              <a:t>Type.) </a:t>
            </a:r>
            <a:r>
              <a:rPr lang="en-US" sz="1600" dirty="0">
                <a:latin typeface="Calibri" panose="020F0502020204030204" pitchFamily="34" charset="0"/>
                <a:cs typeface="Calibri" panose="020F0502020204030204" pitchFamily="34" charset="0"/>
              </a:rPr>
              <a:t>Types consisting of </a:t>
            </a:r>
            <a:r>
              <a:rPr lang="en-US" sz="1600" dirty="0" smtClean="0">
                <a:latin typeface="Calibri" panose="020F0502020204030204" pitchFamily="34" charset="0"/>
                <a:cs typeface="Calibri" panose="020F0502020204030204" pitchFamily="34" charset="0"/>
              </a:rPr>
              <a:t>a finite </a:t>
            </a:r>
            <a:r>
              <a:rPr lang="en-US" sz="1600" dirty="0">
                <a:latin typeface="Calibri" panose="020F0502020204030204" pitchFamily="34" charset="0"/>
                <a:cs typeface="Calibri" panose="020F0502020204030204" pitchFamily="34" charset="0"/>
              </a:rPr>
              <a:t>set of tokens </a:t>
            </a:r>
            <a:r>
              <a:rPr lang="en-US" sz="1600" dirty="0" smtClean="0">
                <a:latin typeface="Calibri" panose="020F0502020204030204" pitchFamily="34" charset="0"/>
                <a:cs typeface="Calibri" panose="020F0502020204030204" pitchFamily="34" charset="0"/>
              </a:rPr>
              <a:t>can be </a:t>
            </a:r>
            <a:r>
              <a:rPr lang="en-US" sz="1600" dirty="0">
                <a:latin typeface="Calibri" panose="020F0502020204030204" pitchFamily="34" charset="0"/>
                <a:cs typeface="Calibri" panose="020F0502020204030204" pitchFamily="34" charset="0"/>
              </a:rPr>
              <a:t>declared as ML data types. Here is a type consisting of three tokens, named </a:t>
            </a:r>
            <a:r>
              <a:rPr lang="en-US" sz="1600" dirty="0" smtClean="0">
                <a:latin typeface="Calibri" panose="020F0502020204030204" pitchFamily="34" charset="0"/>
                <a:cs typeface="Calibri" panose="020F0502020204030204" pitchFamily="34" charset="0"/>
              </a:rPr>
              <a:t>to indicate </a:t>
            </a:r>
            <a:r>
              <a:rPr lang="en-US" sz="1600" dirty="0">
                <a:latin typeface="Calibri" panose="020F0502020204030204" pitchFamily="34" charset="0"/>
                <a:cs typeface="Calibri" panose="020F0502020204030204" pitchFamily="34" charset="0"/>
              </a:rPr>
              <a:t>three specific colors:</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datatype color = Red | Blue | Green;</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datatype </a:t>
            </a:r>
            <a:r>
              <a:rPr lang="en-US" sz="1400" dirty="0">
                <a:latin typeface="Courier New" panose="02070309020205020404" pitchFamily="49" charset="0"/>
                <a:cs typeface="Courier New" panose="02070309020205020404" pitchFamily="49" charset="0"/>
              </a:rPr>
              <a:t>color = Blue | Green | Red</a:t>
            </a:r>
          </a:p>
          <a:p>
            <a:pPr marL="82296" indent="0" algn="just">
              <a:buNone/>
            </a:pPr>
            <a:r>
              <a:rPr lang="en-US" sz="1600" dirty="0">
                <a:latin typeface="Calibri" panose="020F0502020204030204" pitchFamily="34" charset="0"/>
                <a:cs typeface="Calibri" panose="020F0502020204030204" pitchFamily="34" charset="0"/>
              </a:rPr>
              <a:t>The compiler output, which looks just like </a:t>
            </a:r>
            <a:r>
              <a:rPr lang="en-US" sz="1600" dirty="0" smtClean="0">
                <a:latin typeface="Calibri" panose="020F0502020204030204" pitchFamily="34" charset="0"/>
                <a:cs typeface="Calibri" panose="020F0502020204030204" pitchFamily="34" charset="0"/>
              </a:rPr>
              <a:t>the ML input </a:t>
            </a:r>
            <a:r>
              <a:rPr lang="en-US" sz="1600" dirty="0">
                <a:latin typeface="Calibri" panose="020F0502020204030204" pitchFamily="34" charset="0"/>
                <a:cs typeface="Calibri" panose="020F0502020204030204" pitchFamily="34" charset="0"/>
              </a:rPr>
              <a:t>code, indicates that the </a:t>
            </a:r>
            <a:r>
              <a:rPr lang="en-US" sz="1600" dirty="0" smtClean="0">
                <a:latin typeface="Calibri" panose="020F0502020204030204" pitchFamily="34" charset="0"/>
                <a:cs typeface="Calibri" panose="020F0502020204030204" pitchFamily="34" charset="0"/>
              </a:rPr>
              <a:t>three elements </a:t>
            </a:r>
            <a:r>
              <a:rPr lang="en-US" sz="1600" dirty="0">
                <a:latin typeface="Calibri" panose="020F0502020204030204" pitchFamily="34" charset="0"/>
                <a:cs typeface="Calibri" panose="020F0502020204030204" pitchFamily="34" charset="0"/>
              </a:rPr>
              <a:t>of type color are </a:t>
            </a:r>
            <a:r>
              <a:rPr lang="en-US" sz="1400" dirty="0">
                <a:latin typeface="Courier New" panose="02070309020205020404" pitchFamily="49" charset="0"/>
                <a:cs typeface="Courier New" panose="02070309020205020404" pitchFamily="49" charset="0"/>
              </a:rPr>
              <a:t>Blue</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Green</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r>
              <a:rPr lang="en-US" sz="1400" dirty="0">
                <a:latin typeface="Courier New" panose="02070309020205020404" pitchFamily="49" charset="0"/>
                <a:cs typeface="Courier New" panose="02070309020205020404" pitchFamily="49" charset="0"/>
              </a:rPr>
              <a:t>Red</a:t>
            </a:r>
            <a:r>
              <a:rPr lang="en-US" sz="1600" dirty="0">
                <a:latin typeface="Calibri" panose="020F0502020204030204" pitchFamily="34" charset="0"/>
                <a:cs typeface="Calibri" panose="020F0502020204030204" pitchFamily="34" charset="0"/>
              </a:rPr>
              <a:t>. Technically, values </a:t>
            </a:r>
            <a:r>
              <a:rPr lang="en-US" sz="1400" dirty="0">
                <a:latin typeface="Courier New" panose="02070309020205020404" pitchFamily="49" charset="0"/>
                <a:cs typeface="Courier New" panose="02070309020205020404" pitchFamily="49" charset="0"/>
              </a:rPr>
              <a:t>Blue</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Green</a:t>
            </a:r>
            <a:r>
              <a:rPr lang="en-US" sz="1600" dirty="0">
                <a:latin typeface="Calibri" panose="020F0502020204030204" pitchFamily="34" charset="0"/>
                <a:cs typeface="Calibri" panose="020F0502020204030204" pitchFamily="34" charset="0"/>
              </a:rPr>
              <a:t>, and </a:t>
            </a:r>
            <a:r>
              <a:rPr lang="en-US" sz="1400" dirty="0">
                <a:latin typeface="Courier New" panose="02070309020205020404" pitchFamily="49" charset="0"/>
                <a:cs typeface="Courier New" panose="02070309020205020404" pitchFamily="49" charset="0"/>
              </a:rPr>
              <a:t>Red</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are called </a:t>
            </a:r>
            <a:r>
              <a:rPr lang="en-US" sz="1600" b="1" i="1" dirty="0">
                <a:latin typeface="Calibri" panose="020F0502020204030204" pitchFamily="34" charset="0"/>
                <a:cs typeface="Calibri" panose="020F0502020204030204" pitchFamily="34" charset="0"/>
              </a:rPr>
              <a:t>constructors</a:t>
            </a:r>
            <a:r>
              <a:rPr lang="en-US" sz="1600" dirty="0">
                <a:latin typeface="Calibri" panose="020F0502020204030204" pitchFamily="34" charset="0"/>
                <a:cs typeface="Calibri" panose="020F0502020204030204" pitchFamily="34" charset="0"/>
              </a:rPr>
              <a:t>. They are called constructors because they are the </a:t>
            </a:r>
            <a:r>
              <a:rPr lang="en-US" sz="1600" dirty="0" smtClean="0">
                <a:latin typeface="Calibri" panose="020F0502020204030204" pitchFamily="34" charset="0"/>
                <a:cs typeface="Calibri" panose="020F0502020204030204" pitchFamily="34" charset="0"/>
              </a:rPr>
              <a:t>ways of </a:t>
            </a:r>
            <a:r>
              <a:rPr lang="en-US" sz="1600" dirty="0">
                <a:latin typeface="Calibri" panose="020F0502020204030204" pitchFamily="34" charset="0"/>
                <a:cs typeface="Calibri" panose="020F0502020204030204" pitchFamily="34" charset="0"/>
              </a:rPr>
              <a:t>constructing values with type color.</a:t>
            </a:r>
            <a:endParaRPr lang="en-US" sz="1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mc:AlternateContent xmlns:mc="http://schemas.openxmlformats.org/markup-compatibility/2006" xmlns:a14="http://schemas.microsoft.com/office/drawing/2010/main">
        <mc:Choice Requires="a14">
          <p:sp>
            <p:nvSpPr>
              <p:cNvPr id="5" name="TextBox 4"/>
              <p:cNvSpPr txBox="1"/>
              <p:nvPr/>
            </p:nvSpPr>
            <p:spPr>
              <a:xfrm>
                <a:off x="1622171" y="2146012"/>
                <a:ext cx="7124954" cy="292388"/>
              </a:xfrm>
              <a:prstGeom prst="rect">
                <a:avLst/>
              </a:prstGeom>
              <a:solidFill>
                <a:schemeClr val="accent2">
                  <a:lumMod val="40000"/>
                  <a:lumOff val="60000"/>
                </a:schemeClr>
              </a:solidFill>
            </p:spPr>
            <p:txBody>
              <a:bodyPr wrap="square" rtlCol="0">
                <a:spAutoFit/>
              </a:bodyPr>
              <a:lstStyle/>
              <a:p>
                <a:r>
                  <a:rPr lang="en-US" sz="1300" b="1" dirty="0" smtClean="0">
                    <a:latin typeface="Courier New" panose="02070309020205020404" pitchFamily="49" charset="0"/>
                    <a:cs typeface="Courier New" panose="02070309020205020404" pitchFamily="49" charset="0"/>
                  </a:rPr>
                  <a:t>datatype &lt;type name&gt; = &lt;constructor clause&gt; | </a:t>
                </a:r>
                <a14:m>
                  <m:oMath xmlns:m="http://schemas.openxmlformats.org/officeDocument/2006/math">
                    <m:r>
                      <a:rPr lang="en-US" sz="1300" b="1" i="1" smtClean="0">
                        <a:latin typeface="Cambria Math" panose="02040503050406030204" pitchFamily="18" charset="0"/>
                        <a:cs typeface="Courier New" panose="02070309020205020404" pitchFamily="49" charset="0"/>
                      </a:rPr>
                      <m:t>⋯</m:t>
                    </m:r>
                  </m:oMath>
                </a14:m>
                <a:r>
                  <a:rPr lang="en-US" sz="1300" b="1" dirty="0" smtClean="0">
                    <a:latin typeface="Courier New" panose="02070309020205020404" pitchFamily="49" charset="0"/>
                    <a:cs typeface="Courier New" panose="02070309020205020404" pitchFamily="49" charset="0"/>
                  </a:rPr>
                  <a:t> | </a:t>
                </a:r>
                <a:r>
                  <a:rPr lang="en-US" sz="1300" b="1" dirty="0">
                    <a:latin typeface="Courier New" panose="02070309020205020404" pitchFamily="49" charset="0"/>
                    <a:cs typeface="Courier New" panose="02070309020205020404" pitchFamily="49" charset="0"/>
                  </a:rPr>
                  <a:t>&lt;constructor clause</a:t>
                </a:r>
                <a:r>
                  <a:rPr lang="en-US" sz="1300" b="1" dirty="0" smtClean="0">
                    <a:latin typeface="Courier New" panose="02070309020205020404" pitchFamily="49" charset="0"/>
                    <a:cs typeface="Courier New" panose="02070309020205020404" pitchFamily="49" charset="0"/>
                  </a:rPr>
                  <a:t>&gt;</a:t>
                </a:r>
                <a:endParaRPr lang="en-US" sz="1300" b="1" dirty="0">
                  <a:latin typeface="Courier New" panose="02070309020205020404" pitchFamily="49" charset="0"/>
                  <a:cs typeface="Courier New" panose="02070309020205020404" pitchFamily="49"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22171" y="2146012"/>
                <a:ext cx="7124954" cy="292388"/>
              </a:xfrm>
              <a:prstGeom prst="rect">
                <a:avLst/>
              </a:prstGeom>
              <a:blipFill rotWithShape="0">
                <a:blip r:embed="rId4"/>
                <a:stretch>
                  <a:fillRect l="-86" b="-18750"/>
                </a:stretch>
              </a:blipFill>
            </p:spPr>
            <p:txBody>
              <a:bodyPr/>
              <a:lstStyle/>
              <a:p>
                <a:r>
                  <a:rPr lang="en-US">
                    <a:noFill/>
                  </a:rPr>
                  <a:t> </a:t>
                </a:r>
              </a:p>
            </p:txBody>
          </p:sp>
        </mc:Fallback>
      </mc:AlternateContent>
      <p:sp>
        <p:nvSpPr>
          <p:cNvPr id="11" name="TextBox 10"/>
          <p:cNvSpPr txBox="1"/>
          <p:nvPr/>
        </p:nvSpPr>
        <p:spPr>
          <a:xfrm>
            <a:off x="1622171" y="2743200"/>
            <a:ext cx="7124954" cy="292388"/>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300" b="1" dirty="0">
                <a:latin typeface="Courier New" panose="02070309020205020404" pitchFamily="49" charset="0"/>
                <a:cs typeface="Courier New" panose="02070309020205020404" pitchFamily="49" charset="0"/>
              </a:rPr>
              <a:t>&lt;constructor clause&gt; ::= &lt;constructor&gt; | &lt;constructor&gt; of &lt;</a:t>
            </a:r>
            <a:r>
              <a:rPr lang="en-US" sz="1300" b="1" dirty="0" err="1">
                <a:latin typeface="Courier New" panose="02070309020205020404" pitchFamily="49" charset="0"/>
                <a:cs typeface="Courier New" panose="02070309020205020404" pitchFamily="49" charset="0"/>
              </a:rPr>
              <a:t>arg</a:t>
            </a:r>
            <a:r>
              <a:rPr lang="en-US" sz="1300" b="1" dirty="0">
                <a:latin typeface="Courier New" panose="02070309020205020404" pitchFamily="49" charset="0"/>
                <a:cs typeface="Courier New" panose="02070309020205020404" pitchFamily="49" charset="0"/>
              </a:rPr>
              <a:t> types&gt;</a:t>
            </a:r>
          </a:p>
        </p:txBody>
      </p:sp>
    </p:spTree>
    <p:extLst>
      <p:ext uri="{BB962C8B-B14F-4D97-AF65-F5344CB8AC3E}">
        <p14:creationId xmlns:p14="http://schemas.microsoft.com/office/powerpoint/2010/main" val="144725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Data-Type Declaration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2 (A Tagged Union Data Type.) </a:t>
            </a:r>
            <a:r>
              <a:rPr lang="en-US" sz="1600" dirty="0" smtClean="0">
                <a:latin typeface="Calibri" panose="020F0502020204030204" pitchFamily="34" charset="0"/>
                <a:cs typeface="Calibri" panose="020F0502020204030204" pitchFamily="34" charset="0"/>
              </a:rPr>
              <a:t>Constructors do </a:t>
            </a:r>
            <a:r>
              <a:rPr lang="en-US" sz="1600" dirty="0">
                <a:latin typeface="Calibri" panose="020F0502020204030204" pitchFamily="34" charset="0"/>
                <a:cs typeface="Calibri" panose="020F0502020204030204" pitchFamily="34" charset="0"/>
              </a:rPr>
              <a:t>not actually do anything to their arguments, other than to </a:t>
            </a:r>
            <a:r>
              <a:rPr lang="en-US" sz="1600" b="1" i="1" dirty="0" smtClean="0">
                <a:latin typeface="Calibri" panose="020F0502020204030204" pitchFamily="34" charset="0"/>
                <a:cs typeface="Calibri" panose="020F0502020204030204" pitchFamily="34" charset="0"/>
              </a:rPr>
              <a:t>tag</a:t>
            </a:r>
            <a:r>
              <a:rPr lang="en-US" sz="1600" dirty="0" smtClean="0">
                <a:latin typeface="Calibri" panose="020F0502020204030204" pitchFamily="34" charset="0"/>
                <a:cs typeface="Calibri" panose="020F0502020204030204" pitchFamily="34" charset="0"/>
              </a:rPr>
              <a:t> their arguments </a:t>
            </a:r>
            <a:r>
              <a:rPr lang="en-US" sz="1600" dirty="0">
                <a:latin typeface="Calibri" panose="020F0502020204030204" pitchFamily="34" charset="0"/>
                <a:cs typeface="Calibri" panose="020F0502020204030204" pitchFamily="34" charset="0"/>
              </a:rPr>
              <a:t>so that values constructed in different ways can be distinguished by </a:t>
            </a:r>
            <a:r>
              <a:rPr lang="en-US" sz="1600" dirty="0" smtClean="0">
                <a:latin typeface="Calibri" panose="020F0502020204030204" pitchFamily="34" charset="0"/>
                <a:cs typeface="Calibri" panose="020F0502020204030204" pitchFamily="34" charset="0"/>
              </a:rPr>
              <a:t>pattern matching. Suppose </a:t>
            </a:r>
            <a:r>
              <a:rPr lang="en-US" sz="1600" dirty="0">
                <a:latin typeface="Calibri" panose="020F0502020204030204" pitchFamily="34" charset="0"/>
                <a:cs typeface="Calibri" panose="020F0502020204030204" pitchFamily="34" charset="0"/>
              </a:rPr>
              <a:t>we are keeping student records, with names of B.S. students, names </a:t>
            </a:r>
            <a:r>
              <a:rPr lang="en-US" sz="1600" dirty="0" smtClean="0">
                <a:latin typeface="Calibri" panose="020F0502020204030204" pitchFamily="34" charset="0"/>
                <a:cs typeface="Calibri" panose="020F0502020204030204" pitchFamily="34" charset="0"/>
              </a:rPr>
              <a:t>and undergraduate </a:t>
            </a:r>
            <a:r>
              <a:rPr lang="en-US" sz="1600" dirty="0">
                <a:latin typeface="Calibri" panose="020F0502020204030204" pitchFamily="34" charset="0"/>
                <a:cs typeface="Calibri" panose="020F0502020204030204" pitchFamily="34" charset="0"/>
              </a:rPr>
              <a:t>institutions of M.S. students, and names and faculty supervisors </a:t>
            </a:r>
            <a:r>
              <a:rPr lang="en-US" sz="1600" dirty="0" smtClean="0">
                <a:latin typeface="Calibri" panose="020F0502020204030204" pitchFamily="34" charset="0"/>
                <a:cs typeface="Calibri" panose="020F0502020204030204" pitchFamily="34" charset="0"/>
              </a:rPr>
              <a:t>of Ph.D</a:t>
            </a:r>
            <a:r>
              <a:rPr lang="en-US" sz="1600" dirty="0">
                <a:latin typeface="Calibri" panose="020F0502020204030204" pitchFamily="34" charset="0"/>
                <a:cs typeface="Calibri" panose="020F0502020204030204" pitchFamily="34" charset="0"/>
              </a:rPr>
              <a:t>. students. Then we could define </a:t>
            </a:r>
            <a:r>
              <a:rPr lang="en-US" sz="1600" dirty="0" smtClean="0">
                <a:latin typeface="Calibri" panose="020F0502020204030204" pitchFamily="34" charset="0"/>
                <a:cs typeface="Calibri" panose="020F0502020204030204" pitchFamily="34" charset="0"/>
              </a:rPr>
              <a:t>a type </a:t>
            </a:r>
            <a:r>
              <a:rPr lang="en-US" sz="1400" dirty="0">
                <a:latin typeface="Courier New" panose="02070309020205020404" pitchFamily="49" charset="0"/>
                <a:cs typeface="Courier New" panose="02070309020205020404" pitchFamily="49" charset="0"/>
              </a:rPr>
              <a:t>student</a:t>
            </a:r>
            <a:r>
              <a:rPr lang="en-US" sz="1600" dirty="0">
                <a:latin typeface="Calibri" panose="020F0502020204030204" pitchFamily="34" charset="0"/>
                <a:cs typeface="Calibri" panose="020F0502020204030204" pitchFamily="34" charset="0"/>
              </a:rPr>
              <a:t> that allows these three forms </a:t>
            </a:r>
            <a:r>
              <a:rPr lang="en-US" sz="1600" dirty="0" smtClean="0">
                <a:latin typeface="Calibri" panose="020F0502020204030204" pitchFamily="34" charset="0"/>
                <a:cs typeface="Calibri" panose="020F0502020204030204" pitchFamily="34" charset="0"/>
              </a:rPr>
              <a:t>of tuples </a:t>
            </a:r>
            <a:r>
              <a:rPr lang="en-US" sz="1600" dirty="0">
                <a:latin typeface="Calibri" panose="020F0502020204030204" pitchFamily="34" charset="0"/>
                <a:cs typeface="Calibri" panose="020F0502020204030204" pitchFamily="34" charset="0"/>
              </a:rPr>
              <a:t>as follows:</a:t>
            </a:r>
          </a:p>
          <a:p>
            <a:pPr marL="82296" indent="0" algn="just">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datatype student = BS of name | MS of name*school </a:t>
            </a:r>
            <a:endParaRPr lang="en-US" sz="1400" dirty="0" smtClean="0">
              <a:latin typeface="Courier New" panose="02070309020205020404" pitchFamily="49" charset="0"/>
              <a:cs typeface="Courier New" panose="02070309020205020404" pitchFamily="49" charset="0"/>
            </a:endParaRPr>
          </a:p>
          <a:p>
            <a:pPr marL="82296" indent="0" algn="just">
              <a:spcBef>
                <a:spcPts val="0"/>
              </a:spcBef>
              <a:spcAft>
                <a:spcPts val="600"/>
              </a:spcAft>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PhD of name*faculty;</a:t>
            </a:r>
          </a:p>
          <a:p>
            <a:pPr marL="82296" indent="0" algn="just">
              <a:spcBef>
                <a:spcPts val="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effect, the type student is the union of three types,</a:t>
            </a:r>
          </a:p>
          <a:p>
            <a:pPr marL="82296" indent="0" algn="just">
              <a:spcAft>
                <a:spcPts val="600"/>
              </a:spcAft>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student </a:t>
            </a:r>
            <a:r>
              <a:rPr lang="en-US" sz="1400" dirty="0">
                <a:latin typeface="Courier New" panose="02070309020205020404" pitchFamily="49" charset="0"/>
                <a:cs typeface="Courier New" panose="02070309020205020404" pitchFamily="49" charset="0"/>
              </a:rPr>
              <a:t>≈ union {name, name*school, name*faculty }</a:t>
            </a:r>
          </a:p>
          <a:p>
            <a:pPr marL="82296" indent="0" algn="just">
              <a:spcBef>
                <a:spcPts val="0"/>
              </a:spcBef>
              <a:buNone/>
            </a:pPr>
            <a:r>
              <a:rPr lang="en-US" sz="1600" dirty="0">
                <a:latin typeface="Calibri" panose="020F0502020204030204" pitchFamily="34" charset="0"/>
                <a:cs typeface="Calibri" panose="020F0502020204030204" pitchFamily="34" charset="0"/>
              </a:rPr>
              <a:t>except that </a:t>
            </a:r>
            <a:r>
              <a:rPr lang="en-US" sz="1600" dirty="0" smtClean="0">
                <a:latin typeface="Calibri" panose="020F0502020204030204" pitchFamily="34" charset="0"/>
                <a:cs typeface="Calibri" panose="020F0502020204030204" pitchFamily="34" charset="0"/>
              </a:rPr>
              <a:t>in ML </a:t>
            </a:r>
            <a:r>
              <a:rPr lang="en-US" sz="1600" dirty="0">
                <a:latin typeface="Calibri" panose="020F0502020204030204" pitchFamily="34" charset="0"/>
                <a:cs typeface="Calibri" panose="020F0502020204030204" pitchFamily="34" charset="0"/>
              </a:rPr>
              <a:t>“unions” (which are defined by datatype), each value of the </a:t>
            </a:r>
            <a:r>
              <a:rPr lang="en-US" sz="1600" dirty="0" smtClean="0">
                <a:latin typeface="Calibri" panose="020F0502020204030204" pitchFamily="34" charset="0"/>
                <a:cs typeface="Calibri" panose="020F0502020204030204" pitchFamily="34" charset="0"/>
              </a:rPr>
              <a:t>union is </a:t>
            </a:r>
            <a:r>
              <a:rPr lang="en-US" sz="1600" dirty="0">
                <a:latin typeface="Calibri" panose="020F0502020204030204" pitchFamily="34" charset="0"/>
                <a:cs typeface="Calibri" panose="020F0502020204030204" pitchFamily="34" charset="0"/>
              </a:rPr>
              <a:t>tagged by a constructor that tells which of the constituent types the value </a:t>
            </a:r>
            <a:r>
              <a:rPr lang="en-US" sz="1600" dirty="0" smtClean="0">
                <a:latin typeface="Calibri" panose="020F0502020204030204" pitchFamily="34" charset="0"/>
                <a:cs typeface="Calibri" panose="020F0502020204030204" pitchFamily="34" charset="0"/>
              </a:rPr>
              <a:t>comes from (</a:t>
            </a:r>
            <a:r>
              <a:rPr lang="en-US" sz="1600" b="1" i="1" dirty="0" smtClean="0">
                <a:latin typeface="Calibri" panose="020F0502020204030204" pitchFamily="34" charset="0"/>
                <a:cs typeface="Calibri" panose="020F0502020204030204" pitchFamily="34" charset="0"/>
              </a:rPr>
              <a:t>sum</a:t>
            </a:r>
            <a:r>
              <a:rPr lang="en-US" sz="1600" dirty="0" smtClean="0">
                <a:latin typeface="Calibri" panose="020F0502020204030204" pitchFamily="34" charset="0"/>
                <a:cs typeface="Calibri" panose="020F0502020204030204" pitchFamily="34" charset="0"/>
              </a:rPr>
              <a:t> and </a:t>
            </a:r>
            <a:r>
              <a:rPr lang="en-US" sz="1600" b="1" i="1" dirty="0" smtClean="0">
                <a:latin typeface="Calibri" panose="020F0502020204030204" pitchFamily="34" charset="0"/>
                <a:cs typeface="Calibri" panose="020F0502020204030204" pitchFamily="34" charset="0"/>
              </a:rPr>
              <a:t>variant</a:t>
            </a:r>
            <a:r>
              <a:rPr lang="en-US" sz="1600" dirty="0" smtClean="0">
                <a:latin typeface="Calibri" panose="020F0502020204030204" pitchFamily="34" charset="0"/>
                <a:cs typeface="Calibri" panose="020F0502020204030204" pitchFamily="34" charset="0"/>
              </a:rPr>
              <a:t> typing.) This </a:t>
            </a:r>
            <a:r>
              <a:rPr lang="en-US" sz="1600" dirty="0">
                <a:latin typeface="Calibri" panose="020F0502020204030204" pitchFamily="34" charset="0"/>
                <a:cs typeface="Calibri" panose="020F0502020204030204" pitchFamily="34" charset="0"/>
              </a:rPr>
              <a:t>is illustrated in the following function, which returns the name of a student:</a:t>
            </a:r>
          </a:p>
          <a:p>
            <a:pPr marL="82296" indent="0" algn="just">
              <a:buNone/>
            </a:pPr>
            <a:r>
              <a:rPr lang="en-US" sz="1400" spc="-230" dirty="0" smtClean="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fun </a:t>
            </a:r>
            <a:r>
              <a:rPr lang="en-US" sz="1400" dirty="0">
                <a:latin typeface="Courier New" panose="02070309020205020404" pitchFamily="49" charset="0"/>
                <a:cs typeface="Courier New" panose="02070309020205020404" pitchFamily="49" charset="0"/>
              </a:rPr>
              <a:t>name(BS(n)) = n</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name(MS(</a:t>
            </a:r>
            <a:r>
              <a:rPr lang="en-US" sz="1400" dirty="0" err="1">
                <a:latin typeface="Courier New" panose="02070309020205020404" pitchFamily="49" charset="0"/>
                <a:cs typeface="Courier New" panose="02070309020205020404" pitchFamily="49" charset="0"/>
              </a:rPr>
              <a:t>n,s</a:t>
            </a:r>
            <a:r>
              <a:rPr lang="en-US" sz="1400" dirty="0">
                <a:latin typeface="Courier New" panose="02070309020205020404" pitchFamily="49" charset="0"/>
                <a:cs typeface="Courier New" panose="02070309020205020404" pitchFamily="49" charset="0"/>
              </a:rPr>
              <a:t>)) = n</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 </a:t>
            </a:r>
            <a:r>
              <a:rPr lang="en-US" sz="1400" dirty="0">
                <a:latin typeface="Courier New" panose="02070309020205020404" pitchFamily="49" charset="0"/>
                <a:cs typeface="Courier New" panose="02070309020205020404" pitchFamily="49" charset="0"/>
              </a:rPr>
              <a:t>name(PhD(</a:t>
            </a:r>
            <a:r>
              <a:rPr lang="en-US" sz="1400" dirty="0" err="1">
                <a:latin typeface="Courier New" panose="02070309020205020404" pitchFamily="49" charset="0"/>
                <a:cs typeface="Courier New" panose="02070309020205020404" pitchFamily="49" charset="0"/>
              </a:rPr>
              <a:t>n,f</a:t>
            </a:r>
            <a:r>
              <a:rPr lang="en-US" sz="1400" dirty="0">
                <a:latin typeface="Courier New" panose="02070309020205020404" pitchFamily="49" charset="0"/>
                <a:cs typeface="Courier New" panose="02070309020205020404" pitchFamily="49" charset="0"/>
              </a:rPr>
              <a:t>)) = n;</a:t>
            </a:r>
          </a:p>
          <a:p>
            <a:pPr marL="82296" indent="0" algn="just">
              <a:spcBef>
                <a:spcPts val="0"/>
              </a:spcBef>
              <a:buNone/>
            </a:pPr>
            <a:r>
              <a:rPr lang="nl-NL" sz="1600" dirty="0" smtClean="0">
                <a:latin typeface="Calibri" panose="020F0502020204030204" pitchFamily="34" charset="0"/>
                <a:cs typeface="Calibri" panose="020F0502020204030204" pitchFamily="34" charset="0"/>
              </a:rPr>
              <a:t>	</a:t>
            </a:r>
            <a:r>
              <a:rPr lang="nl-NL" sz="1400" dirty="0" smtClean="0">
                <a:latin typeface="Courier New" panose="02070309020205020404" pitchFamily="49" charset="0"/>
                <a:cs typeface="Courier New" panose="02070309020205020404" pitchFamily="49" charset="0"/>
              </a:rPr>
              <a:t>val </a:t>
            </a:r>
            <a:r>
              <a:rPr lang="nl-NL" sz="1400" dirty="0">
                <a:latin typeface="Courier New" panose="02070309020205020404" pitchFamily="49" charset="0"/>
                <a:cs typeface="Courier New" panose="02070309020205020404" pitchFamily="49" charset="0"/>
              </a:rPr>
              <a:t>name = fn : student </a:t>
            </a:r>
            <a:r>
              <a:rPr lang="nl-NL" sz="1400" dirty="0" smtClean="0">
                <a:latin typeface="Courier New" panose="02070309020205020404" pitchFamily="49" charset="0"/>
                <a:cs typeface="Courier New" panose="02070309020205020404" pitchFamily="49" charset="0"/>
              </a:rPr>
              <a:t>-&gt; name</a:t>
            </a:r>
            <a:endParaRPr lang="nl-NL" sz="1400" dirty="0">
              <a:latin typeface="Courier New" panose="02070309020205020404" pitchFamily="49" charset="0"/>
              <a:cs typeface="Courier New" panose="02070309020205020404" pitchFamily="49" charset="0"/>
            </a:endParaRPr>
          </a:p>
          <a:p>
            <a:pPr marL="82296" indent="0" algn="just">
              <a:spcBef>
                <a:spcPts val="0"/>
              </a:spcBef>
              <a:buNone/>
            </a:pPr>
            <a:r>
              <a:rPr lang="en-US" sz="1600" spc="-230" dirty="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19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3539304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Introduction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1400"/>
              </a:spcBef>
              <a:buNone/>
            </a:pPr>
            <a:r>
              <a:rPr lang="en-US" sz="1600" dirty="0" smtClean="0">
                <a:latin typeface="Calibri" panose="020F0502020204030204" pitchFamily="34" charset="0"/>
                <a:cs typeface="Calibri" panose="020F0502020204030204" pitchFamily="34" charset="0"/>
              </a:rPr>
              <a:t>In the previous session, we introduced a </a:t>
            </a:r>
            <a:r>
              <a:rPr lang="en-US" sz="1600" dirty="0">
                <a:latin typeface="Calibri" panose="020F0502020204030204" pitchFamily="34" charset="0"/>
                <a:cs typeface="Calibri" panose="020F0502020204030204" pitchFamily="34" charset="0"/>
              </a:rPr>
              <a:t>number of important language ideas </a:t>
            </a:r>
            <a:r>
              <a:rPr lang="en-US" sz="1600" dirty="0" smtClean="0">
                <a:latin typeface="Calibri" panose="020F0502020204030204" pitchFamily="34" charset="0"/>
                <a:cs typeface="Calibri" panose="020F0502020204030204" pitchFamily="34" charset="0"/>
              </a:rPr>
              <a:t>developed </a:t>
            </a:r>
            <a:r>
              <a:rPr lang="en-US" sz="1600" dirty="0">
                <a:latin typeface="Calibri" panose="020F0502020204030204" pitchFamily="34" charset="0"/>
                <a:cs typeface="Calibri" panose="020F0502020204030204" pitchFamily="34" charset="0"/>
              </a:rPr>
              <a:t>in the Algol </a:t>
            </a:r>
            <a:r>
              <a:rPr lang="en-US" sz="1600" dirty="0" smtClean="0">
                <a:latin typeface="Calibri" panose="020F0502020204030204" pitchFamily="34" charset="0"/>
                <a:cs typeface="Calibri" panose="020F0502020204030204" pitchFamily="34" charset="0"/>
              </a:rPr>
              <a:t>family.</a:t>
            </a:r>
          </a:p>
          <a:p>
            <a:pPr marL="82296" indent="0" algn="just">
              <a:spcBef>
                <a:spcPts val="1400"/>
              </a:spcBef>
              <a:buNone/>
            </a:pPr>
            <a:r>
              <a:rPr lang="en-US" sz="1600" dirty="0" smtClean="0">
                <a:latin typeface="Calibri" panose="020F0502020204030204" pitchFamily="34" charset="0"/>
                <a:cs typeface="Calibri" panose="020F0502020204030204" pitchFamily="34" charset="0"/>
              </a:rPr>
              <a:t>We also had a look at some important </a:t>
            </a:r>
            <a:r>
              <a:rPr lang="en-US" sz="1600" dirty="0">
                <a:latin typeface="Calibri" panose="020F0502020204030204" pitchFamily="34" charset="0"/>
                <a:cs typeface="Calibri" panose="020F0502020204030204" pitchFamily="34" charset="0"/>
              </a:rPr>
              <a:t>languages from the Algol family, including </a:t>
            </a:r>
            <a:r>
              <a:rPr lang="en-US" sz="1600" dirty="0" smtClean="0">
                <a:latin typeface="Calibri" panose="020F0502020204030204" pitchFamily="34" charset="0"/>
                <a:cs typeface="Calibri" panose="020F0502020204030204" pitchFamily="34" charset="0"/>
              </a:rPr>
              <a:t>    Algol </a:t>
            </a:r>
            <a:r>
              <a:rPr lang="en-US" sz="1600" dirty="0">
                <a:latin typeface="Calibri" panose="020F0502020204030204" pitchFamily="34" charset="0"/>
                <a:cs typeface="Calibri" panose="020F0502020204030204" pitchFamily="34" charset="0"/>
              </a:rPr>
              <a:t>60, Pascal, and C. </a:t>
            </a:r>
          </a:p>
          <a:p>
            <a:pPr marL="82296" indent="0" algn="just">
              <a:spcBef>
                <a:spcPts val="140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this </a:t>
            </a:r>
            <a:r>
              <a:rPr lang="en-US" sz="1600" dirty="0" smtClean="0">
                <a:latin typeface="Calibri" panose="020F0502020204030204" pitchFamily="34" charset="0"/>
                <a:cs typeface="Calibri" panose="020F0502020204030204" pitchFamily="34" charset="0"/>
              </a:rPr>
              <a:t>session, we introduce the ML programming language. ML </a:t>
            </a:r>
            <a:r>
              <a:rPr lang="en-US" sz="1600" dirty="0">
                <a:latin typeface="Calibri" panose="020F0502020204030204" pitchFamily="34" charset="0"/>
                <a:cs typeface="Calibri" panose="020F0502020204030204" pitchFamily="34" charset="0"/>
              </a:rPr>
              <a:t>illustrates most of the important concepts of the Lisp/Algol families of languages.</a:t>
            </a:r>
          </a:p>
          <a:p>
            <a:pPr marL="82296" indent="0" algn="just">
              <a:spcBef>
                <a:spcPts val="1400"/>
              </a:spcBef>
              <a:buNone/>
            </a:pPr>
            <a:r>
              <a:rPr lang="en-US" sz="1600" b="1" i="1" dirty="0" smtClean="0">
                <a:latin typeface="Calibri" panose="020F0502020204030204" pitchFamily="34" charset="0"/>
                <a:cs typeface="Calibri" panose="020F0502020204030204" pitchFamily="34" charset="0"/>
              </a:rPr>
              <a:t>Type </a:t>
            </a:r>
            <a:r>
              <a:rPr lang="en-US" sz="1600" b="1" i="1" dirty="0">
                <a:latin typeface="Calibri" panose="020F0502020204030204" pitchFamily="34" charset="0"/>
                <a:cs typeface="Calibri" panose="020F0502020204030204" pitchFamily="34" charset="0"/>
              </a:rPr>
              <a:t>systems </a:t>
            </a:r>
            <a:r>
              <a:rPr lang="en-US" sz="1600" dirty="0">
                <a:latin typeface="Calibri" panose="020F0502020204030204" pitchFamily="34" charset="0"/>
                <a:cs typeface="Calibri" panose="020F0502020204030204" pitchFamily="34" charset="0"/>
              </a:rPr>
              <a:t>have been an important part of programming language design from 1960 to the present day, and the ML type system is often considered the cleanest and most expressive type system to date.</a:t>
            </a:r>
          </a:p>
          <a:p>
            <a:pPr marL="82296" indent="0" algn="just">
              <a:spcBef>
                <a:spcPts val="1400"/>
              </a:spcBef>
              <a:buNone/>
            </a:pPr>
            <a:r>
              <a:rPr lang="en-US" sz="1600" dirty="0" smtClean="0">
                <a:latin typeface="Calibri" panose="020F0502020204030204" pitchFamily="34" charset="0"/>
                <a:cs typeface="Calibri" panose="020F0502020204030204" pitchFamily="34" charset="0"/>
              </a:rPr>
              <a:t>Because </a:t>
            </a:r>
            <a:r>
              <a:rPr lang="en-US" sz="1600" dirty="0">
                <a:latin typeface="Calibri" panose="020F0502020204030204" pitchFamily="34" charset="0"/>
                <a:cs typeface="Calibri" panose="020F0502020204030204" pitchFamily="34" charset="0"/>
              </a:rPr>
              <a:t>most readers are familiar with C and many have not written a lot of programs in significantly different languages, it is useful to have a language other than C to use for examples in </a:t>
            </a:r>
            <a:r>
              <a:rPr lang="en-US" sz="1600" dirty="0" smtClean="0">
                <a:latin typeface="Calibri" panose="020F0502020204030204" pitchFamily="34" charset="0"/>
                <a:cs typeface="Calibri" panose="020F0502020204030204" pitchFamily="34" charset="0"/>
              </a:rPr>
              <a:t>our next topics.</a:t>
            </a:r>
          </a:p>
          <a:p>
            <a:pPr marL="82296" indent="0" algn="just">
              <a:spcBef>
                <a:spcPts val="1400"/>
              </a:spcBef>
              <a:buNone/>
            </a:pPr>
            <a:r>
              <a:rPr lang="en-US" sz="1600" dirty="0" smtClean="0">
                <a:latin typeface="Calibri" panose="020F0502020204030204" pitchFamily="34" charset="0"/>
                <a:cs typeface="Calibri" panose="020F0502020204030204" pitchFamily="34" charset="0"/>
              </a:rPr>
              <a:t>ML </a:t>
            </a:r>
            <a:r>
              <a:rPr lang="en-US" sz="1600" dirty="0">
                <a:latin typeface="Calibri" panose="020F0502020204030204" pitchFamily="34" charset="0"/>
                <a:cs typeface="Calibri" panose="020F0502020204030204" pitchFamily="34" charset="0"/>
              </a:rPr>
              <a:t>allows </a:t>
            </a:r>
            <a:r>
              <a:rPr lang="en-US" sz="1600" b="1" i="1" dirty="0">
                <a:latin typeface="Calibri" panose="020F0502020204030204" pitchFamily="34" charset="0"/>
                <a:cs typeface="Calibri" panose="020F0502020204030204" pitchFamily="34" charset="0"/>
              </a:rPr>
              <a:t>higher-order functions</a:t>
            </a:r>
            <a:r>
              <a:rPr lang="en-US" sz="1600" dirty="0">
                <a:latin typeface="Calibri" panose="020F0502020204030204" pitchFamily="34" charset="0"/>
                <a:cs typeface="Calibri" panose="020F0502020204030204" pitchFamily="34" charset="0"/>
              </a:rPr>
              <a:t> and other constructions that are discussed </a:t>
            </a:r>
            <a:r>
              <a:rPr lang="en-US" sz="1600" dirty="0" smtClean="0">
                <a:latin typeface="Calibri" panose="020F0502020204030204" pitchFamily="34" charset="0"/>
                <a:cs typeface="Calibri" panose="020F0502020204030204" pitchFamily="34" charset="0"/>
              </a:rPr>
              <a:t>in the </a:t>
            </a:r>
            <a:r>
              <a:rPr lang="en-US" sz="1600" dirty="0">
                <a:latin typeface="Calibri" panose="020F0502020204030204" pitchFamily="34" charset="0"/>
                <a:cs typeface="Calibri" panose="020F0502020204030204" pitchFamily="34" charset="0"/>
              </a:rPr>
              <a:t>following </a:t>
            </a:r>
            <a:r>
              <a:rPr lang="en-US" sz="1600" dirty="0" smtClean="0">
                <a:latin typeface="Calibri" panose="020F0502020204030204" pitchFamily="34" charset="0"/>
                <a:cs typeface="Calibri" panose="020F0502020204030204" pitchFamily="34" charset="0"/>
              </a:rPr>
              <a:t>sessions.</a:t>
            </a:r>
            <a:endParaRPr lang="en-US" sz="1600" dirty="0">
              <a:latin typeface="Calibri" panose="020F0502020204030204" pitchFamily="34" charset="0"/>
              <a:cs typeface="Calibri" panose="020F0502020204030204" pitchFamily="34" charset="0"/>
            </a:endParaRPr>
          </a:p>
          <a:p>
            <a:pPr marL="82296" indent="0" algn="just">
              <a:spcBef>
                <a:spcPts val="1400"/>
              </a:spcBef>
              <a:buNone/>
            </a:pPr>
            <a:r>
              <a:rPr lang="en-US" sz="1600" dirty="0" smtClean="0">
                <a:latin typeface="Calibri" panose="020F0502020204030204" pitchFamily="34" charset="0"/>
                <a:cs typeface="Calibri" panose="020F0502020204030204" pitchFamily="34" charset="0"/>
              </a:rPr>
              <a:t>The development of ML has led to many achievements in devising </a:t>
            </a:r>
            <a:r>
              <a:rPr lang="en-US" sz="1600" b="1" i="1" dirty="0" smtClean="0">
                <a:latin typeface="Calibri" panose="020F0502020204030204" pitchFamily="34" charset="0"/>
                <a:cs typeface="Calibri" panose="020F0502020204030204" pitchFamily="34" charset="0"/>
              </a:rPr>
              <a:t>logical frameworks</a:t>
            </a:r>
            <a:r>
              <a:rPr lang="en-US" sz="1600" dirty="0" smtClean="0">
                <a:latin typeface="Calibri" panose="020F0502020204030204" pitchFamily="34" charset="0"/>
                <a:cs typeface="Calibri" panose="020F0502020204030204" pitchFamily="34" charset="0"/>
              </a:rPr>
              <a:t> and </a:t>
            </a:r>
            <a:r>
              <a:rPr lang="en-US" sz="1600" b="1" i="1" dirty="0" smtClean="0">
                <a:latin typeface="Calibri" panose="020F0502020204030204" pitchFamily="34" charset="0"/>
                <a:cs typeface="Calibri" panose="020F0502020204030204" pitchFamily="34" charset="0"/>
              </a:rPr>
              <a:t>proof assistants</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462509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Data-Type Declaration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b="1" dirty="0" smtClean="0">
                <a:latin typeface="Calibri" panose="020F0502020204030204" pitchFamily="34" charset="0"/>
                <a:cs typeface="Calibri" panose="020F0502020204030204" pitchFamily="34" charset="0"/>
              </a:rPr>
              <a:t>Example 3 (A Recursive Type.) </a:t>
            </a:r>
            <a:r>
              <a:rPr lang="en-US" sz="1600" dirty="0" smtClean="0">
                <a:latin typeface="Calibri" panose="020F0502020204030204" pitchFamily="34" charset="0"/>
                <a:cs typeface="Calibri" panose="020F0502020204030204" pitchFamily="34" charset="0"/>
              </a:rPr>
              <a:t>Data-type </a:t>
            </a:r>
            <a:r>
              <a:rPr lang="en-US" sz="1600" dirty="0">
                <a:latin typeface="Calibri" panose="020F0502020204030204" pitchFamily="34" charset="0"/>
                <a:cs typeface="Calibri" panose="020F0502020204030204" pitchFamily="34" charset="0"/>
              </a:rPr>
              <a:t>declaration may be recursive in that the </a:t>
            </a:r>
            <a:r>
              <a:rPr lang="en-US" sz="1600" dirty="0" smtClean="0">
                <a:latin typeface="Calibri" panose="020F0502020204030204" pitchFamily="34" charset="0"/>
                <a:cs typeface="Calibri" panose="020F0502020204030204" pitchFamily="34" charset="0"/>
              </a:rPr>
              <a:t>type name </a:t>
            </a:r>
            <a:r>
              <a:rPr lang="en-US" sz="1600" dirty="0">
                <a:latin typeface="Calibri" panose="020F0502020204030204" pitchFamily="34" charset="0"/>
                <a:cs typeface="Calibri" panose="020F0502020204030204" pitchFamily="34" charset="0"/>
              </a:rPr>
              <a:t>may appear in one or more of the constructor argument types. </a:t>
            </a: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set of trees with integer labels at the leaves may be defined </a:t>
            </a:r>
            <a:r>
              <a:rPr lang="en-US" sz="1600" dirty="0" smtClean="0">
                <a:latin typeface="Calibri" panose="020F0502020204030204" pitchFamily="34" charset="0"/>
                <a:cs typeface="Calibri" panose="020F0502020204030204" pitchFamily="34" charset="0"/>
              </a:rPr>
              <a:t>mathematically as follows:</a:t>
            </a:r>
          </a:p>
          <a:p>
            <a:pPr marL="82296" indent="0" algn="just">
              <a:spcBef>
                <a:spcPts val="0"/>
              </a:spcBef>
              <a:buNone/>
            </a:pPr>
            <a:r>
              <a:rPr lang="en-US" sz="1600" spc="-23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spc="-230" dirty="0">
              <a:latin typeface="Calibri" panose="020F0502020204030204" pitchFamily="34" charset="0"/>
              <a:cs typeface="Calibri" panose="020F0502020204030204" pitchFamily="34" charset="0"/>
            </a:endParaRPr>
          </a:p>
          <a:p>
            <a:pPr marL="82296" indent="0" algn="just">
              <a:spcBef>
                <a:spcPts val="0"/>
              </a:spcBef>
              <a:buNone/>
            </a:pPr>
            <a:endParaRPr lang="en-US" sz="1600" spc="-23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This </a:t>
            </a:r>
            <a:r>
              <a:rPr lang="en-US" sz="1600" dirty="0">
                <a:latin typeface="Calibri" panose="020F0502020204030204" pitchFamily="34" charset="0"/>
                <a:cs typeface="Calibri" panose="020F0502020204030204" pitchFamily="34" charset="0"/>
              </a:rPr>
              <a:t>definition can be expressed as </a:t>
            </a:r>
            <a:r>
              <a:rPr lang="en-US" sz="1600" dirty="0" smtClean="0">
                <a:latin typeface="Calibri" panose="020F0502020204030204" pitchFamily="34" charset="0"/>
                <a:cs typeface="Calibri" panose="020F0502020204030204" pitchFamily="34" charset="0"/>
              </a:rPr>
              <a:t>the following ML </a:t>
            </a:r>
            <a:r>
              <a:rPr lang="en-US" sz="1600" dirty="0">
                <a:latin typeface="Calibri" panose="020F0502020204030204" pitchFamily="34" charset="0"/>
                <a:cs typeface="Calibri" panose="020F0502020204030204" pitchFamily="34" charset="0"/>
              </a:rPr>
              <a:t>data-type </a:t>
            </a:r>
            <a:r>
              <a:rPr lang="en-US" sz="1600" dirty="0" smtClean="0">
                <a:latin typeface="Calibri" panose="020F0502020204030204" pitchFamily="34" charset="0"/>
                <a:cs typeface="Calibri" panose="020F0502020204030204" pitchFamily="34" charset="0"/>
              </a:rPr>
              <a:t>declaration</a:t>
            </a:r>
          </a:p>
          <a:p>
            <a:pPr marL="82296" indent="0" algn="just">
              <a:spcAft>
                <a:spcPts val="600"/>
              </a:spcAft>
              <a:buNone/>
            </a:pPr>
            <a:r>
              <a:rPr lang="en-US" sz="1400" dirty="0" smtClean="0">
                <a:latin typeface="Courier New" panose="02070309020205020404" pitchFamily="49" charset="0"/>
                <a:cs typeface="Courier New" panose="02070309020205020404" pitchFamily="49" charset="0"/>
              </a:rPr>
              <a:t>	datatype </a:t>
            </a:r>
            <a:r>
              <a:rPr lang="en-US" sz="1400" dirty="0">
                <a:latin typeface="Courier New" panose="02070309020205020404" pitchFamily="49" charset="0"/>
                <a:cs typeface="Courier New" panose="02070309020205020404" pitchFamily="49" charset="0"/>
              </a:rPr>
              <a:t>tree = LEAF of int | NODE of (tree * tree);</a:t>
            </a:r>
          </a:p>
          <a:p>
            <a:pPr marL="82296" indent="0" algn="just">
              <a:spcBef>
                <a:spcPts val="0"/>
              </a:spcBef>
              <a:buNone/>
            </a:pPr>
            <a:r>
              <a:rPr lang="en-US" sz="1600" dirty="0">
                <a:latin typeface="Calibri" panose="020F0502020204030204" pitchFamily="34" charset="0"/>
                <a:cs typeface="Calibri" panose="020F0502020204030204" pitchFamily="34" charset="0"/>
              </a:rPr>
              <a:t>The identifiers </a:t>
            </a:r>
            <a:r>
              <a:rPr lang="en-US" sz="1400" dirty="0">
                <a:latin typeface="Courier New" panose="02070309020205020404" pitchFamily="49" charset="0"/>
                <a:cs typeface="Courier New" panose="02070309020205020404" pitchFamily="49" charset="0"/>
              </a:rPr>
              <a:t>LEAF</a:t>
            </a:r>
            <a:r>
              <a:rPr lang="en-US" sz="1600" dirty="0">
                <a:latin typeface="Calibri" panose="020F0502020204030204" pitchFamily="34" charset="0"/>
                <a:cs typeface="Calibri" panose="020F0502020204030204" pitchFamily="34" charset="0"/>
              </a:rPr>
              <a:t> and </a:t>
            </a:r>
            <a:r>
              <a:rPr lang="en-US" sz="1400" dirty="0">
                <a:latin typeface="Courier New" panose="02070309020205020404" pitchFamily="49" charset="0"/>
                <a:cs typeface="Courier New" panose="02070309020205020404" pitchFamily="49" charset="0"/>
              </a:rPr>
              <a:t>NODE</a:t>
            </a:r>
            <a:r>
              <a:rPr lang="en-US" sz="1600" dirty="0">
                <a:latin typeface="Calibri" panose="020F0502020204030204" pitchFamily="34" charset="0"/>
                <a:cs typeface="Calibri" panose="020F0502020204030204" pitchFamily="34" charset="0"/>
              </a:rPr>
              <a:t> are constructors, and the elements of the data </a:t>
            </a:r>
            <a:r>
              <a:rPr lang="en-US" sz="1600" dirty="0" smtClean="0">
                <a:latin typeface="Calibri" panose="020F0502020204030204" pitchFamily="34" charset="0"/>
                <a:cs typeface="Calibri" panose="020F0502020204030204" pitchFamily="34" charset="0"/>
              </a:rPr>
              <a:t>type are </a:t>
            </a:r>
            <a:r>
              <a:rPr lang="en-US" sz="1600" dirty="0">
                <a:latin typeface="Calibri" panose="020F0502020204030204" pitchFamily="34" charset="0"/>
                <a:cs typeface="Calibri" panose="020F0502020204030204" pitchFamily="34" charset="0"/>
              </a:rPr>
              <a:t>all values that can be produced by the application of constructors to legal (</a:t>
            </a:r>
            <a:r>
              <a:rPr lang="en-US" sz="1600" dirty="0" smtClean="0">
                <a:latin typeface="Calibri" panose="020F0502020204030204" pitchFamily="34" charset="0"/>
                <a:cs typeface="Calibri" panose="020F0502020204030204" pitchFamily="34" charset="0"/>
              </a:rPr>
              <a:t>type-correct</a:t>
            </a:r>
            <a:r>
              <a:rPr lang="en-US" sz="1600" dirty="0">
                <a:latin typeface="Calibri" panose="020F0502020204030204" pitchFamily="34" charset="0"/>
                <a:cs typeface="Calibri" panose="020F0502020204030204" pitchFamily="34" charset="0"/>
              </a:rPr>
              <a:t>)</a:t>
            </a:r>
          </a:p>
          <a:p>
            <a:pPr marL="82296" indent="0" algn="just">
              <a:spcBef>
                <a:spcPts val="0"/>
              </a:spcBef>
              <a:buNone/>
            </a:pPr>
            <a:r>
              <a:rPr lang="en-US" sz="1600" dirty="0">
                <a:latin typeface="Calibri" panose="020F0502020204030204" pitchFamily="34" charset="0"/>
                <a:cs typeface="Calibri" panose="020F0502020204030204" pitchFamily="34" charset="0"/>
              </a:rPr>
              <a:t>arguments. </a:t>
            </a: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following function shows how the constructors may be used to define a </a:t>
            </a:r>
            <a:r>
              <a:rPr lang="en-US" sz="1600" dirty="0" smtClean="0">
                <a:latin typeface="Calibri" panose="020F0502020204030204" pitchFamily="34" charset="0"/>
                <a:cs typeface="Calibri" panose="020F0502020204030204" pitchFamily="34" charset="0"/>
              </a:rPr>
              <a:t>function on </a:t>
            </a:r>
            <a:r>
              <a:rPr lang="en-US" sz="1600" dirty="0">
                <a:latin typeface="Calibri" panose="020F0502020204030204" pitchFamily="34" charset="0"/>
                <a:cs typeface="Calibri" panose="020F0502020204030204" pitchFamily="34" charset="0"/>
              </a:rPr>
              <a:t>trees:</a:t>
            </a:r>
          </a:p>
          <a:p>
            <a:pPr marL="82296" indent="0" algn="just">
              <a:buNone/>
            </a:pPr>
            <a:r>
              <a:rPr lang="en-US" sz="1400" spc="-230" dirty="0" smtClean="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fun  </a:t>
            </a:r>
            <a:r>
              <a:rPr lang="es-ES" sz="1400" dirty="0" err="1" smtClean="0">
                <a:latin typeface="Courier New" panose="02070309020205020404" pitchFamily="49" charset="0"/>
                <a:cs typeface="Courier New" panose="02070309020205020404" pitchFamily="49" charset="0"/>
              </a:rPr>
              <a:t>inTree</a:t>
            </a:r>
            <a:r>
              <a:rPr lang="es-ES" sz="1400" dirty="0" smtClean="0">
                <a:latin typeface="Courier New" panose="02070309020205020404" pitchFamily="49" charset="0"/>
                <a:cs typeface="Courier New" panose="02070309020205020404" pitchFamily="49" charset="0"/>
              </a:rPr>
              <a:t>(x</a:t>
            </a:r>
            <a:r>
              <a:rPr lang="es-ES" sz="1400" dirty="0">
                <a:latin typeface="Courier New" panose="02070309020205020404" pitchFamily="49" charset="0"/>
                <a:cs typeface="Courier New" panose="02070309020205020404" pitchFamily="49" charset="0"/>
              </a:rPr>
              <a:t>, LEAF(y)) = x = y</a:t>
            </a:r>
          </a:p>
          <a:p>
            <a:pPr marL="82296" indent="0" algn="just">
              <a:spcBef>
                <a:spcPts val="0"/>
              </a:spcBef>
              <a:buNone/>
            </a:pPr>
            <a:r>
              <a:rPr lang="es-ES" sz="1400" dirty="0" smtClean="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inTree</a:t>
            </a:r>
            <a:r>
              <a:rPr lang="es-ES" sz="1400" dirty="0">
                <a:latin typeface="Courier New" panose="02070309020205020404" pitchFamily="49" charset="0"/>
                <a:cs typeface="Courier New" panose="02070309020205020404" pitchFamily="49" charset="0"/>
              </a:rPr>
              <a:t>(x, NODE(</a:t>
            </a:r>
            <a:r>
              <a:rPr lang="es-ES" sz="1400" dirty="0" err="1">
                <a:latin typeface="Courier New" panose="02070309020205020404" pitchFamily="49" charset="0"/>
                <a:cs typeface="Courier New" panose="02070309020205020404" pitchFamily="49" charset="0"/>
              </a:rPr>
              <a:t>y,z</a:t>
            </a: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inTree</a:t>
            </a:r>
            <a:r>
              <a:rPr lang="es-ES" sz="1400" dirty="0">
                <a:latin typeface="Courier New" panose="02070309020205020404" pitchFamily="49" charset="0"/>
                <a:cs typeface="Courier New" panose="02070309020205020404" pitchFamily="49" charset="0"/>
              </a:rPr>
              <a:t>(x, y) </a:t>
            </a:r>
            <a:r>
              <a:rPr lang="es-ES" sz="1400" dirty="0" err="1">
                <a:latin typeface="Courier New" panose="02070309020205020404" pitchFamily="49" charset="0"/>
                <a:cs typeface="Courier New" panose="02070309020205020404" pitchFamily="49" charset="0"/>
              </a:rPr>
              <a:t>orelse</a:t>
            </a:r>
            <a:r>
              <a:rPr lang="es-ES" sz="1400" dirty="0">
                <a:latin typeface="Courier New" panose="02070309020205020404" pitchFamily="49" charset="0"/>
                <a:cs typeface="Courier New" panose="02070309020205020404" pitchFamily="49" charset="0"/>
              </a:rPr>
              <a:t> </a:t>
            </a:r>
            <a:r>
              <a:rPr lang="es-ES" sz="1400" dirty="0" err="1" smtClean="0">
                <a:latin typeface="Courier New" panose="02070309020205020404" pitchFamily="49" charset="0"/>
                <a:cs typeface="Courier New" panose="02070309020205020404" pitchFamily="49" charset="0"/>
              </a:rPr>
              <a:t>inTree</a:t>
            </a:r>
            <a:r>
              <a:rPr lang="es-ES" sz="1400" dirty="0" smtClean="0">
                <a:latin typeface="Courier New" panose="02070309020205020404" pitchFamily="49" charset="0"/>
                <a:cs typeface="Courier New" panose="02070309020205020404" pitchFamily="49" charset="0"/>
              </a:rPr>
              <a:t>(</a:t>
            </a:r>
            <a:r>
              <a:rPr lang="es-ES" sz="1400" dirty="0" err="1" smtClean="0">
                <a:latin typeface="Courier New" panose="02070309020205020404" pitchFamily="49" charset="0"/>
                <a:cs typeface="Courier New" panose="02070309020205020404" pitchFamily="49" charset="0"/>
              </a:rPr>
              <a:t>x,z</a:t>
            </a:r>
            <a:r>
              <a:rPr lang="es-ES" sz="1400" dirty="0">
                <a:latin typeface="Courier New" panose="02070309020205020404" pitchFamily="49" charset="0"/>
                <a:cs typeface="Courier New" panose="02070309020205020404" pitchFamily="49" charset="0"/>
              </a:rPr>
              <a:t>);</a:t>
            </a:r>
          </a:p>
          <a:p>
            <a:pPr marL="82296" indent="0" algn="just">
              <a:spcBef>
                <a:spcPts val="0"/>
              </a:spcBef>
              <a:spcAft>
                <a:spcPts val="600"/>
              </a:spcAft>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inTree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int * tree </a:t>
            </a:r>
            <a:r>
              <a:rPr lang="en-US" sz="1400" dirty="0" smtClean="0">
                <a:latin typeface="Courier New" panose="02070309020205020404" pitchFamily="49" charset="0"/>
                <a:cs typeface="Courier New" panose="02070309020205020404" pitchFamily="49" charset="0"/>
              </a:rPr>
              <a:t>-&gt; bool</a:t>
            </a: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This function looks for </a:t>
            </a:r>
            <a:r>
              <a:rPr lang="en-US" sz="1600" dirty="0" smtClean="0">
                <a:latin typeface="Calibri" panose="020F0502020204030204" pitchFamily="34" charset="0"/>
                <a:cs typeface="Calibri" panose="020F0502020204030204" pitchFamily="34" charset="0"/>
              </a:rPr>
              <a:t>a specific </a:t>
            </a:r>
            <a:r>
              <a:rPr lang="en-US" sz="1600" dirty="0">
                <a:latin typeface="Calibri" panose="020F0502020204030204" pitchFamily="34" charset="0"/>
                <a:cs typeface="Calibri" panose="020F0502020204030204" pitchFamily="34" charset="0"/>
              </a:rPr>
              <a:t>integer value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in </a:t>
            </a:r>
            <a:r>
              <a:rPr lang="en-US" sz="1600" dirty="0" smtClean="0">
                <a:latin typeface="Calibri" panose="020F0502020204030204" pitchFamily="34" charset="0"/>
                <a:cs typeface="Calibri" panose="020F0502020204030204" pitchFamily="34" charset="0"/>
              </a:rPr>
              <a:t>a tree. </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20</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1946148" y="2146012"/>
            <a:ext cx="6477000" cy="584775"/>
          </a:xfrm>
          <a:prstGeom prst="rect">
            <a:avLst/>
          </a:prstGeom>
          <a:solidFill>
            <a:schemeClr val="accent4">
              <a:lumMod val="40000"/>
              <a:lumOff val="60000"/>
            </a:schemeClr>
          </a:solidFill>
          <a:ln w="15875">
            <a:solidFill>
              <a:schemeClr val="accent4">
                <a:lumMod val="75000"/>
              </a:schemeClr>
            </a:solidFill>
          </a:ln>
        </p:spPr>
        <p:txBody>
          <a:bodyPr wrap="square" rtlCol="0">
            <a:spAutoFit/>
          </a:bodyPr>
          <a:lstStyle/>
          <a:p>
            <a:r>
              <a:rPr lang="en-US" sz="1600" dirty="0">
                <a:latin typeface="Calibri" panose="020F0502020204030204" pitchFamily="34" charset="0"/>
                <a:cs typeface="Calibri" panose="020F0502020204030204" pitchFamily="34" charset="0"/>
              </a:rPr>
              <a:t>A tree</a:t>
            </a:r>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is either a leaf, with an associated integer label, or a compound tree, consisting of a left subtree and a right subtree.</a:t>
            </a:r>
            <a:endParaRPr lang="en-US" sz="1600" dirty="0"/>
          </a:p>
        </p:txBody>
      </p:sp>
    </p:spTree>
    <p:extLst>
      <p:ext uri="{BB962C8B-B14F-4D97-AF65-F5344CB8AC3E}">
        <p14:creationId xmlns:p14="http://schemas.microsoft.com/office/powerpoint/2010/main" val="1759043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Reference Cells and Assignment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None of the ML constructs discussed </a:t>
            </a:r>
            <a:r>
              <a:rPr lang="en-US" sz="1600" dirty="0" smtClean="0">
                <a:latin typeface="Calibri" panose="020F0502020204030204" pitchFamily="34" charset="0"/>
                <a:cs typeface="Calibri" panose="020F0502020204030204" pitchFamily="34" charset="0"/>
              </a:rPr>
              <a:t>so far have </a:t>
            </a:r>
            <a:r>
              <a:rPr lang="en-US" sz="1600" b="1" i="1" dirty="0" smtClean="0">
                <a:latin typeface="Calibri" panose="020F0502020204030204" pitchFamily="34" charset="0"/>
                <a:cs typeface="Calibri" panose="020F0502020204030204" pitchFamily="34" charset="0"/>
              </a:rPr>
              <a:t>side effects</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Although </a:t>
            </a:r>
            <a:r>
              <a:rPr lang="en-US" sz="1600" dirty="0">
                <a:latin typeface="Calibri" panose="020F0502020204030204" pitchFamily="34" charset="0"/>
                <a:cs typeface="Calibri" panose="020F0502020204030204" pitchFamily="34" charset="0"/>
              </a:rPr>
              <a:t>most </a:t>
            </a:r>
            <a:r>
              <a:rPr lang="en-US" sz="1600" dirty="0" smtClean="0">
                <a:latin typeface="Calibri" panose="020F0502020204030204" pitchFamily="34" charset="0"/>
                <a:cs typeface="Calibri" panose="020F0502020204030204" pitchFamily="34" charset="0"/>
              </a:rPr>
              <a:t>ML programs </a:t>
            </a:r>
            <a:r>
              <a:rPr lang="en-US" sz="1600" dirty="0">
                <a:latin typeface="Calibri" panose="020F0502020204030204" pitchFamily="34" charset="0"/>
                <a:cs typeface="Calibri" panose="020F0502020204030204" pitchFamily="34" charset="0"/>
              </a:rPr>
              <a:t>are written in a style that avoids side effects when possible, most large </a:t>
            </a:r>
            <a:r>
              <a:rPr lang="en-US" sz="1600" dirty="0" smtClean="0">
                <a:latin typeface="Calibri" panose="020F0502020204030204" pitchFamily="34" charset="0"/>
                <a:cs typeface="Calibri" panose="020F0502020204030204" pitchFamily="34" charset="0"/>
              </a:rPr>
              <a:t>ML programs </a:t>
            </a:r>
            <a:r>
              <a:rPr lang="en-US" sz="1600" dirty="0">
                <a:latin typeface="Calibri" panose="020F0502020204030204" pitchFamily="34" charset="0"/>
                <a:cs typeface="Calibri" panose="020F0502020204030204" pitchFamily="34" charset="0"/>
              </a:rPr>
              <a:t>do use assignment occasionally to change the value of a variable.</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way that </a:t>
            </a:r>
            <a:r>
              <a:rPr lang="en-US" sz="1600" b="1" i="1" dirty="0">
                <a:latin typeface="Calibri" panose="020F0502020204030204" pitchFamily="34" charset="0"/>
                <a:cs typeface="Calibri" panose="020F0502020204030204" pitchFamily="34" charset="0"/>
              </a:rPr>
              <a:t>assignable variables</a:t>
            </a:r>
            <a:r>
              <a:rPr lang="en-US" sz="1600" dirty="0">
                <a:latin typeface="Calibri" panose="020F0502020204030204" pitchFamily="34" charset="0"/>
                <a:cs typeface="Calibri" panose="020F0502020204030204" pitchFamily="34" charset="0"/>
              </a:rPr>
              <a:t> are presented in ML is different from the </a:t>
            </a:r>
            <a:r>
              <a:rPr lang="en-US" sz="1600" dirty="0" smtClean="0">
                <a:latin typeface="Calibri" panose="020F0502020204030204" pitchFamily="34" charset="0"/>
                <a:cs typeface="Calibri" panose="020F0502020204030204" pitchFamily="34" charset="0"/>
              </a:rPr>
              <a:t>way that </a:t>
            </a:r>
            <a:r>
              <a:rPr lang="en-US" sz="1600" dirty="0">
                <a:latin typeface="Calibri" panose="020F0502020204030204" pitchFamily="34" charset="0"/>
                <a:cs typeface="Calibri" panose="020F0502020204030204" pitchFamily="34" charset="0"/>
              </a:rPr>
              <a:t>assignable variables appear in other programming languages.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main </a:t>
            </a:r>
            <a:r>
              <a:rPr lang="en-US" sz="1600" dirty="0" smtClean="0">
                <a:latin typeface="Calibri" panose="020F0502020204030204" pitchFamily="34" charset="0"/>
                <a:cs typeface="Calibri" panose="020F0502020204030204" pitchFamily="34" charset="0"/>
              </a:rPr>
              <a:t>reasons for </a:t>
            </a:r>
            <a:r>
              <a:rPr lang="en-US" sz="1600" dirty="0">
                <a:latin typeface="Calibri" panose="020F0502020204030204" pitchFamily="34" charset="0"/>
                <a:cs typeface="Calibri" panose="020F0502020204030204" pitchFamily="34" charset="0"/>
              </a:rPr>
              <a:t>this are to preserve the uniformity of ML as a programming language and </a:t>
            </a:r>
            <a:r>
              <a:rPr lang="en-US" sz="1600" dirty="0" smtClean="0">
                <a:latin typeface="Calibri" panose="020F0502020204030204" pitchFamily="34" charset="0"/>
                <a:cs typeface="Calibri" panose="020F0502020204030204" pitchFamily="34" charset="0"/>
              </a:rPr>
              <a:t>to separate </a:t>
            </a:r>
            <a:r>
              <a:rPr lang="en-US" sz="1600" dirty="0">
                <a:latin typeface="Calibri" panose="020F0502020204030204" pitchFamily="34" charset="0"/>
                <a:cs typeface="Calibri" panose="020F0502020204030204" pitchFamily="34" charset="0"/>
              </a:rPr>
              <a:t>side effects from pure expressions as much as possible.</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ML </a:t>
            </a:r>
            <a:r>
              <a:rPr lang="en-US" sz="1600" dirty="0">
                <a:latin typeface="Calibri" panose="020F0502020204030204" pitchFamily="34" charset="0"/>
                <a:cs typeface="Calibri" panose="020F0502020204030204" pitchFamily="34" charset="0"/>
              </a:rPr>
              <a:t>assignment is restricted to </a:t>
            </a:r>
            <a:r>
              <a:rPr lang="en-US" sz="1600" b="1" i="1" dirty="0">
                <a:latin typeface="Calibri" panose="020F0502020204030204" pitchFamily="34" charset="0"/>
                <a:cs typeface="Calibri" panose="020F0502020204030204" pitchFamily="34" charset="0"/>
              </a:rPr>
              <a:t>reference cells</a:t>
            </a:r>
            <a:r>
              <a:rPr lang="en-US" sz="1600" dirty="0">
                <a:latin typeface="Calibri" panose="020F0502020204030204" pitchFamily="34" charset="0"/>
                <a:cs typeface="Calibri" panose="020F0502020204030204" pitchFamily="34" charset="0"/>
              </a:rPr>
              <a:t>. In ML, a reference cell has a </a:t>
            </a:r>
            <a:r>
              <a:rPr lang="en-US" sz="1600" dirty="0" smtClean="0">
                <a:latin typeface="Calibri" panose="020F0502020204030204" pitchFamily="34" charset="0"/>
                <a:cs typeface="Calibri" panose="020F0502020204030204" pitchFamily="34" charset="0"/>
              </a:rPr>
              <a:t>different type </a:t>
            </a:r>
            <a:r>
              <a:rPr lang="en-US" sz="1600" dirty="0">
                <a:latin typeface="Calibri" panose="020F0502020204030204" pitchFamily="34" charset="0"/>
                <a:cs typeface="Calibri" panose="020F0502020204030204" pitchFamily="34" charset="0"/>
              </a:rPr>
              <a:t>than </a:t>
            </a:r>
            <a:r>
              <a:rPr lang="en-US" sz="1600" b="1" i="1" dirty="0">
                <a:latin typeface="Calibri" panose="020F0502020204030204" pitchFamily="34" charset="0"/>
                <a:cs typeface="Calibri" panose="020F0502020204030204" pitchFamily="34" charset="0"/>
              </a:rPr>
              <a:t>immutable</a:t>
            </a:r>
            <a:r>
              <a:rPr lang="en-US" sz="1600" dirty="0">
                <a:latin typeface="Calibri" panose="020F0502020204030204" pitchFamily="34" charset="0"/>
                <a:cs typeface="Calibri" panose="020F0502020204030204" pitchFamily="34" charset="0"/>
              </a:rPr>
              <a:t> values such as integers, strings, lists, and so on.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Because reference </a:t>
            </a:r>
            <a:r>
              <a:rPr lang="en-US" sz="1600" dirty="0">
                <a:latin typeface="Calibri" panose="020F0502020204030204" pitchFamily="34" charset="0"/>
                <a:cs typeface="Calibri" panose="020F0502020204030204" pitchFamily="34" charset="0"/>
              </a:rPr>
              <a:t>cells have specific </a:t>
            </a:r>
            <a:r>
              <a:rPr lang="en-US" sz="1600" b="1" i="1" dirty="0">
                <a:latin typeface="Calibri" panose="020F0502020204030204" pitchFamily="34" charset="0"/>
                <a:cs typeface="Calibri" panose="020F0502020204030204" pitchFamily="34" charset="0"/>
              </a:rPr>
              <a:t>reference types</a:t>
            </a:r>
            <a:r>
              <a:rPr lang="en-US" sz="1600" dirty="0">
                <a:latin typeface="Calibri" panose="020F0502020204030204" pitchFamily="34" charset="0"/>
                <a:cs typeface="Calibri" panose="020F0502020204030204" pitchFamily="34" charset="0"/>
              </a:rPr>
              <a:t>, restrictions on ML assignment are </a:t>
            </a:r>
            <a:r>
              <a:rPr lang="en-US" sz="1600" dirty="0" smtClean="0">
                <a:latin typeface="Calibri" panose="020F0502020204030204" pitchFamily="34" charset="0"/>
                <a:cs typeface="Calibri" panose="020F0502020204030204" pitchFamily="34" charset="0"/>
              </a:rPr>
              <a:t>enforced as </a:t>
            </a:r>
            <a:r>
              <a:rPr lang="en-US" sz="1600" dirty="0">
                <a:latin typeface="Calibri" panose="020F0502020204030204" pitchFamily="34" charset="0"/>
                <a:cs typeface="Calibri" panose="020F0502020204030204" pitchFamily="34" charset="0"/>
              </a:rPr>
              <a:t>part of the type system. This is part of the elegance of ML: Almost </a:t>
            </a:r>
            <a:r>
              <a:rPr lang="en-US" sz="1600" dirty="0" smtClean="0">
                <a:latin typeface="Calibri" panose="020F0502020204030204" pitchFamily="34" charset="0"/>
                <a:cs typeface="Calibri" panose="020F0502020204030204" pitchFamily="34" charset="0"/>
              </a:rPr>
              <a:t>all restrictions </a:t>
            </a:r>
            <a:r>
              <a:rPr lang="en-US" sz="1600" dirty="0">
                <a:latin typeface="Calibri" panose="020F0502020204030204" pitchFamily="34" charset="0"/>
                <a:cs typeface="Calibri" panose="020F0502020204030204" pitchFamily="34" charset="0"/>
              </a:rPr>
              <a:t>on the structure of programs are part of the type </a:t>
            </a:r>
            <a:r>
              <a:rPr lang="en-US" sz="1600" dirty="0" smtClean="0">
                <a:latin typeface="Calibri" panose="020F0502020204030204" pitchFamily="34" charset="0"/>
                <a:cs typeface="Calibri" panose="020F0502020204030204" pitchFamily="34" charset="0"/>
              </a:rPr>
              <a:t>system.</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Before looking at assignment in ML, let us think about the difference between </a:t>
            </a:r>
            <a:r>
              <a:rPr lang="en-US" sz="1600" b="1" i="1" dirty="0" smtClean="0">
                <a:latin typeface="Calibri" panose="020F0502020204030204" pitchFamily="34" charset="0"/>
                <a:cs typeface="Calibri" panose="020F0502020204030204" pitchFamily="34" charset="0"/>
              </a:rPr>
              <a:t>memory locations</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their </a:t>
            </a:r>
            <a:r>
              <a:rPr lang="en-US" sz="1600" b="1" i="1" dirty="0">
                <a:latin typeface="Calibri" panose="020F0502020204030204" pitchFamily="34" charset="0"/>
                <a:cs typeface="Calibri" panose="020F0502020204030204" pitchFamily="34" charset="0"/>
              </a:rPr>
              <a:t>contents</a:t>
            </a:r>
            <a:r>
              <a:rPr lang="en-US" sz="1600" dirty="0">
                <a:latin typeface="Calibri" panose="020F0502020204030204" pitchFamily="34" charset="0"/>
                <a:cs typeface="Calibri" panose="020F0502020204030204" pitchFamily="34" charset="0"/>
              </a:rPr>
              <a:t>. </a:t>
            </a: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21</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409198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Reference Cells and Assignment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following </a:t>
            </a:r>
            <a:r>
              <a:rPr lang="en-US" sz="1600" dirty="0">
                <a:latin typeface="Calibri" panose="020F0502020204030204" pitchFamily="34" charset="0"/>
                <a:cs typeface="Calibri" panose="020F0502020204030204" pitchFamily="34" charset="0"/>
              </a:rPr>
              <a:t>pseudocode fragment illustrates the idea:</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x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y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x </a:t>
            </a:r>
            <a:r>
              <a:rPr lang="en-US" sz="1400" dirty="0">
                <a:latin typeface="Courier New" panose="02070309020205020404" pitchFamily="49" charset="0"/>
                <a:cs typeface="Courier New" panose="02070309020205020404" pitchFamily="49" charset="0"/>
              </a:rPr>
              <a:t>:= y + 3;</a:t>
            </a:r>
          </a:p>
          <a:p>
            <a:pPr marL="82296" indent="0" algn="just">
              <a:spcBef>
                <a:spcPts val="15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central point is that the two variables </a:t>
            </a:r>
            <a:r>
              <a:rPr lang="en-US" sz="1400" dirty="0" smtClean="0">
                <a:latin typeface="Courier New" panose="02070309020205020404" pitchFamily="49" charset="0"/>
                <a:cs typeface="Courier New" panose="02070309020205020404" pitchFamily="49" charset="0"/>
              </a:rPr>
              <a:t>x</a:t>
            </a:r>
            <a:r>
              <a:rPr lang="en-US" sz="1600" dirty="0" smtClean="0">
                <a:latin typeface="Calibri" panose="020F0502020204030204" pitchFamily="34" charset="0"/>
                <a:cs typeface="Calibri" panose="020F0502020204030204" pitchFamily="34" charset="0"/>
              </a:rPr>
              <a:t> and </a:t>
            </a:r>
            <a:r>
              <a:rPr lang="en-US" sz="1400" dirty="0" smtClean="0">
                <a:latin typeface="Courier New" panose="02070309020205020404" pitchFamily="49" charset="0"/>
                <a:cs typeface="Courier New" panose="02070309020205020404" pitchFamily="49" charset="0"/>
              </a:rPr>
              <a:t>y</a:t>
            </a:r>
            <a:r>
              <a:rPr lang="en-US" sz="1600" dirty="0" smtClean="0">
                <a:latin typeface="Calibri" panose="020F0502020204030204" pitchFamily="34" charset="0"/>
                <a:cs typeface="Calibri" panose="020F0502020204030204" pitchFamily="34" charset="0"/>
              </a:rPr>
              <a:t> are </a:t>
            </a:r>
            <a:r>
              <a:rPr lang="en-US" sz="1600" dirty="0">
                <a:latin typeface="Calibri" panose="020F0502020204030204" pitchFamily="34" charset="0"/>
                <a:cs typeface="Calibri" panose="020F0502020204030204" pitchFamily="34" charset="0"/>
              </a:rPr>
              <a:t>used </a:t>
            </a:r>
            <a:r>
              <a:rPr lang="en-US" sz="1600" dirty="0" smtClean="0">
                <a:latin typeface="Calibri" panose="020F0502020204030204" pitchFamily="34" charset="0"/>
                <a:cs typeface="Calibri" panose="020F0502020204030204" pitchFamily="34" charset="0"/>
              </a:rPr>
              <a:t>differently. The assignment command </a:t>
            </a:r>
            <a:r>
              <a:rPr lang="en-US" sz="1600" dirty="0">
                <a:latin typeface="Calibri" panose="020F0502020204030204" pitchFamily="34" charset="0"/>
                <a:cs typeface="Calibri" panose="020F0502020204030204" pitchFamily="34" charset="0"/>
              </a:rPr>
              <a:t>uses only the </a:t>
            </a:r>
            <a:r>
              <a:rPr lang="en-US" sz="1600" b="1" i="1" dirty="0">
                <a:latin typeface="Calibri" panose="020F0502020204030204" pitchFamily="34" charset="0"/>
                <a:cs typeface="Calibri" panose="020F0502020204030204" pitchFamily="34" charset="0"/>
              </a:rPr>
              <a:t>value</a:t>
            </a:r>
            <a:r>
              <a:rPr lang="en-US" sz="1600" dirty="0">
                <a:latin typeface="Calibri" panose="020F0502020204030204" pitchFamily="34" charset="0"/>
                <a:cs typeface="Calibri" panose="020F0502020204030204" pitchFamily="34" charset="0"/>
              </a:rPr>
              <a:t> stored in </a:t>
            </a:r>
            <a:r>
              <a:rPr lang="en-US" sz="1400" dirty="0">
                <a:latin typeface="Courier New" panose="02070309020205020404" pitchFamily="49" charset="0"/>
                <a:cs typeface="Courier New" panose="02070309020205020404" pitchFamily="49" charset="0"/>
              </a:rPr>
              <a:t>y</a:t>
            </a:r>
            <a:r>
              <a:rPr lang="en-US" sz="1600" dirty="0">
                <a:latin typeface="Calibri" panose="020F0502020204030204" pitchFamily="34" charset="0"/>
                <a:cs typeface="Calibri" panose="020F0502020204030204" pitchFamily="34" charset="0"/>
              </a:rPr>
              <a:t> and does not depend on the </a:t>
            </a:r>
            <a:r>
              <a:rPr lang="en-US" sz="1600" b="1" i="1" dirty="0">
                <a:latin typeface="Calibri" panose="020F0502020204030204" pitchFamily="34" charset="0"/>
                <a:cs typeface="Calibri" panose="020F0502020204030204" pitchFamily="34" charset="0"/>
              </a:rPr>
              <a:t>location</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of </a:t>
            </a:r>
            <a:r>
              <a:rPr lang="en-US" sz="1400" dirty="0" smtClean="0">
                <a:latin typeface="Courier New" panose="02070309020205020404" pitchFamily="49" charset="0"/>
                <a:cs typeface="Courier New" panose="02070309020205020404" pitchFamily="49" charset="0"/>
              </a:rPr>
              <a:t>y</a:t>
            </a:r>
            <a:r>
              <a:rPr lang="en-US" sz="1600" dirty="0">
                <a:latin typeface="Calibri" panose="020F0502020204030204" pitchFamily="34" charset="0"/>
                <a:cs typeface="Calibri" panose="020F0502020204030204" pitchFamily="34" charset="0"/>
              </a:rPr>
              <a:t>. In contrast, the command uses the location of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but does not depend on the </a:t>
            </a:r>
            <a:r>
              <a:rPr lang="en-US" sz="1600" dirty="0" smtClean="0">
                <a:latin typeface="Calibri" panose="020F0502020204030204" pitchFamily="34" charset="0"/>
                <a:cs typeface="Calibri" panose="020F0502020204030204" pitchFamily="34" charset="0"/>
              </a:rPr>
              <a:t>value stored </a:t>
            </a:r>
            <a:r>
              <a:rPr lang="en-US" sz="1600" dirty="0">
                <a:latin typeface="Calibri" panose="020F0502020204030204" pitchFamily="34" charset="0"/>
                <a:cs typeface="Calibri" panose="020F0502020204030204" pitchFamily="34" charset="0"/>
              </a:rPr>
              <a:t>in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before the assignment occurs.</a:t>
            </a:r>
          </a:p>
          <a:p>
            <a:pPr marL="82296" indent="0" algn="just">
              <a:spcBef>
                <a:spcPts val="15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location of a variable is called its </a:t>
            </a:r>
            <a:r>
              <a:rPr lang="en-US" sz="1600" b="1" i="1" dirty="0">
                <a:latin typeface="Calibri" panose="020F0502020204030204" pitchFamily="34" charset="0"/>
                <a:cs typeface="Calibri" panose="020F0502020204030204" pitchFamily="34" charset="0"/>
              </a:rPr>
              <a:t>L-value</a:t>
            </a:r>
            <a:r>
              <a:rPr lang="en-US" sz="1600" dirty="0">
                <a:latin typeface="Calibri" panose="020F0502020204030204" pitchFamily="34" charset="0"/>
                <a:cs typeface="Calibri" panose="020F0502020204030204" pitchFamily="34" charset="0"/>
              </a:rPr>
              <a:t>, and the value stored in this </a:t>
            </a:r>
            <a:r>
              <a:rPr lang="en-US" sz="1600" dirty="0" smtClean="0">
                <a:latin typeface="Calibri" panose="020F0502020204030204" pitchFamily="34" charset="0"/>
                <a:cs typeface="Calibri" panose="020F0502020204030204" pitchFamily="34" charset="0"/>
              </a:rPr>
              <a:t>location is </a:t>
            </a:r>
            <a:r>
              <a:rPr lang="en-US" sz="1600" dirty="0">
                <a:latin typeface="Calibri" panose="020F0502020204030204" pitchFamily="34" charset="0"/>
                <a:cs typeface="Calibri" panose="020F0502020204030204" pitchFamily="34" charset="0"/>
              </a:rPr>
              <a:t>called the </a:t>
            </a:r>
            <a:r>
              <a:rPr lang="en-US" sz="1600" b="1" i="1" dirty="0">
                <a:latin typeface="Calibri" panose="020F0502020204030204" pitchFamily="34" charset="0"/>
                <a:cs typeface="Calibri" panose="020F0502020204030204" pitchFamily="34" charset="0"/>
              </a:rPr>
              <a:t>R-value</a:t>
            </a:r>
            <a:r>
              <a:rPr lang="en-US" sz="1600" i="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of the variable</a:t>
            </a:r>
            <a:r>
              <a:rPr lang="en-US" sz="1600" dirty="0" smtClean="0">
                <a:latin typeface="Calibri" panose="020F0502020204030204" pitchFamily="34" charset="0"/>
                <a:cs typeface="Calibri" panose="020F0502020204030204" pitchFamily="34" charset="0"/>
              </a:rPr>
              <a:t>.</a:t>
            </a:r>
          </a:p>
          <a:p>
            <a:pPr marL="82296" indent="0" algn="just">
              <a:spcBef>
                <a:spcPts val="150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ML, L-values and R-values have different types. In other words, an </a:t>
            </a:r>
            <a:r>
              <a:rPr lang="en-US" sz="1600" b="1" i="1" dirty="0" smtClean="0">
                <a:latin typeface="Calibri" panose="020F0502020204030204" pitchFamily="34" charset="0"/>
                <a:cs typeface="Calibri" panose="020F0502020204030204" pitchFamily="34" charset="0"/>
              </a:rPr>
              <a:t>assignable region </a:t>
            </a:r>
            <a:r>
              <a:rPr lang="en-US" sz="1600" b="1" i="1" dirty="0">
                <a:latin typeface="Calibri" panose="020F0502020204030204" pitchFamily="34" charset="0"/>
                <a:cs typeface="Calibri" panose="020F0502020204030204" pitchFamily="34" charset="0"/>
              </a:rPr>
              <a:t>of memory</a:t>
            </a:r>
            <a:r>
              <a:rPr lang="en-US" sz="1600" dirty="0">
                <a:latin typeface="Calibri" panose="020F0502020204030204" pitchFamily="34" charset="0"/>
                <a:cs typeface="Calibri" panose="020F0502020204030204" pitchFamily="34" charset="0"/>
              </a:rPr>
              <a:t> has a different type than a value that cannot be changed. </a:t>
            </a:r>
            <a:endParaRPr lang="en-US" sz="1600" dirty="0" smtClean="0">
              <a:latin typeface="Calibri" panose="020F0502020204030204" pitchFamily="34" charset="0"/>
              <a:cs typeface="Calibri" panose="020F0502020204030204" pitchFamily="34" charset="0"/>
            </a:endParaRPr>
          </a:p>
          <a:p>
            <a:pPr marL="82296" indent="0" algn="just">
              <a:spcBef>
                <a:spcPts val="1500"/>
              </a:spcBef>
              <a:buNone/>
            </a:pPr>
            <a:r>
              <a:rPr lang="en-US" sz="1600" dirty="0" smtClean="0">
                <a:latin typeface="Calibri" panose="020F0502020204030204" pitchFamily="34" charset="0"/>
                <a:cs typeface="Calibri" panose="020F0502020204030204" pitchFamily="34" charset="0"/>
              </a:rPr>
              <a:t>In ML, an </a:t>
            </a:r>
            <a:r>
              <a:rPr lang="en-US" sz="1600" dirty="0">
                <a:latin typeface="Calibri" panose="020F0502020204030204" pitchFamily="34" charset="0"/>
                <a:cs typeface="Calibri" panose="020F0502020204030204" pitchFamily="34" charset="0"/>
              </a:rPr>
              <a:t>L-value, or assignable region of memory, is called a </a:t>
            </a:r>
            <a:r>
              <a:rPr lang="en-US" sz="1600" b="1" i="1" dirty="0">
                <a:latin typeface="Calibri" panose="020F0502020204030204" pitchFamily="34" charset="0"/>
                <a:cs typeface="Calibri" panose="020F0502020204030204" pitchFamily="34" charset="0"/>
              </a:rPr>
              <a:t>reference cell</a:t>
            </a:r>
            <a:r>
              <a:rPr lang="en-US" sz="1600" dirty="0">
                <a:latin typeface="Calibri" panose="020F0502020204030204" pitchFamily="34" charset="0"/>
                <a:cs typeface="Calibri" panose="020F0502020204030204" pitchFamily="34" charset="0"/>
              </a:rPr>
              <a:t>. The type of </a:t>
            </a:r>
            <a:r>
              <a:rPr lang="en-US" sz="1600" dirty="0" smtClean="0">
                <a:latin typeface="Calibri" panose="020F0502020204030204" pitchFamily="34" charset="0"/>
                <a:cs typeface="Calibri" panose="020F0502020204030204" pitchFamily="34" charset="0"/>
              </a:rPr>
              <a:t>a reference </a:t>
            </a:r>
            <a:r>
              <a:rPr lang="en-US" sz="1600" dirty="0">
                <a:latin typeface="Calibri" panose="020F0502020204030204" pitchFamily="34" charset="0"/>
                <a:cs typeface="Calibri" panose="020F0502020204030204" pitchFamily="34" charset="0"/>
              </a:rPr>
              <a:t>cell indicates that it is a reference cell and specifies the type of value </a:t>
            </a:r>
            <a:r>
              <a:rPr lang="en-US" sz="1600" dirty="0" smtClean="0">
                <a:latin typeface="Calibri" panose="020F0502020204030204" pitchFamily="34" charset="0"/>
                <a:cs typeface="Calibri" panose="020F0502020204030204" pitchFamily="34" charset="0"/>
              </a:rPr>
              <a:t>that it </a:t>
            </a:r>
            <a:r>
              <a:rPr lang="en-US" sz="1600" dirty="0">
                <a:latin typeface="Calibri" panose="020F0502020204030204" pitchFamily="34" charset="0"/>
                <a:cs typeface="Calibri" panose="020F0502020204030204" pitchFamily="34" charset="0"/>
              </a:rPr>
              <a:t>contains. </a:t>
            </a:r>
            <a:endParaRPr lang="en-US" sz="1600" dirty="0" smtClean="0">
              <a:latin typeface="Calibri" panose="020F0502020204030204" pitchFamily="34" charset="0"/>
              <a:cs typeface="Calibri" panose="020F0502020204030204" pitchFamily="34" charset="0"/>
            </a:endParaRPr>
          </a:p>
          <a:p>
            <a:pPr marL="82296" indent="0" algn="just">
              <a:spcBef>
                <a:spcPts val="1500"/>
              </a:spcBef>
              <a:buNone/>
            </a:pPr>
            <a:r>
              <a:rPr lang="en-US" sz="1600" dirty="0" smtClean="0">
                <a:latin typeface="Calibri" panose="020F0502020204030204" pitchFamily="34" charset="0"/>
                <a:cs typeface="Calibri" panose="020F0502020204030204" pitchFamily="34" charset="0"/>
              </a:rPr>
              <a:t>For </a:t>
            </a:r>
            <a:r>
              <a:rPr lang="en-US" sz="1600" dirty="0">
                <a:latin typeface="Calibri" panose="020F0502020204030204" pitchFamily="34" charset="0"/>
                <a:cs typeface="Calibri" panose="020F0502020204030204" pitchFamily="34" charset="0"/>
              </a:rPr>
              <a:t>example, a reference cell that contains an integer has type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ref</a:t>
            </a:r>
            <a:r>
              <a:rPr lang="en-US" sz="1600" dirty="0" smtClean="0">
                <a:latin typeface="Calibri" panose="020F0502020204030204" pitchFamily="34" charset="0"/>
                <a:cs typeface="Calibri" panose="020F0502020204030204" pitchFamily="34" charset="0"/>
              </a:rPr>
              <a:t>, meaning </a:t>
            </a:r>
            <a:r>
              <a:rPr lang="en-US" sz="1600" dirty="0">
                <a:latin typeface="Calibri" panose="020F0502020204030204" pitchFamily="34" charset="0"/>
                <a:cs typeface="Calibri" panose="020F0502020204030204" pitchFamily="34" charset="0"/>
              </a:rPr>
              <a:t>an integer reference cell</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22</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08187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Reference Cells and Assignment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When </a:t>
            </a:r>
            <a:r>
              <a:rPr lang="en-US" sz="1600" dirty="0">
                <a:latin typeface="Calibri" panose="020F0502020204030204" pitchFamily="34" charset="0"/>
                <a:cs typeface="Calibri" panose="020F0502020204030204" pitchFamily="34" charset="0"/>
              </a:rPr>
              <a:t>a reference cell is created, it must be initialized to a value of the </a:t>
            </a:r>
            <a:r>
              <a:rPr lang="en-US" sz="1600" dirty="0" smtClean="0">
                <a:latin typeface="Calibri" panose="020F0502020204030204" pitchFamily="34" charset="0"/>
                <a:cs typeface="Calibri" panose="020F0502020204030204" pitchFamily="34" charset="0"/>
              </a:rPr>
              <a:t>correct type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Therefore ML does </a:t>
            </a:r>
            <a:r>
              <a:rPr lang="en-US" sz="1600" dirty="0">
                <a:latin typeface="Calibri" panose="020F0502020204030204" pitchFamily="34" charset="0"/>
                <a:cs typeface="Calibri" panose="020F0502020204030204" pitchFamily="34" charset="0"/>
              </a:rPr>
              <a:t>not have uninitialized variables or </a:t>
            </a:r>
            <a:r>
              <a:rPr lang="en-US" sz="1600" b="1" i="1" dirty="0">
                <a:latin typeface="Calibri" panose="020F0502020204030204" pitchFamily="34" charset="0"/>
                <a:cs typeface="Calibri" panose="020F0502020204030204" pitchFamily="34" charset="0"/>
              </a:rPr>
              <a:t>dangling pointers</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When an </a:t>
            </a:r>
            <a:r>
              <a:rPr lang="en-US" sz="1600" dirty="0">
                <a:latin typeface="Calibri" panose="020F0502020204030204" pitchFamily="34" charset="0"/>
                <a:cs typeface="Calibri" panose="020F0502020204030204" pitchFamily="34" charset="0"/>
              </a:rPr>
              <a:t>assignment changes the value stored in a reference cell, the assignment </a:t>
            </a:r>
            <a:r>
              <a:rPr lang="en-US" sz="1600" dirty="0" smtClean="0">
                <a:latin typeface="Calibri" panose="020F0502020204030204" pitchFamily="34" charset="0"/>
                <a:cs typeface="Calibri" panose="020F0502020204030204" pitchFamily="34" charset="0"/>
              </a:rPr>
              <a:t>must be </a:t>
            </a:r>
            <a:r>
              <a:rPr lang="en-US" sz="1600" dirty="0">
                <a:latin typeface="Calibri" panose="020F0502020204030204" pitchFamily="34" charset="0"/>
                <a:cs typeface="Calibri" panose="020F0502020204030204" pitchFamily="34" charset="0"/>
              </a:rPr>
              <a:t>consistent with the type of the reference cell: An integer reference cell will </a:t>
            </a:r>
            <a:r>
              <a:rPr lang="en-US" sz="1600" dirty="0" smtClean="0">
                <a:latin typeface="Calibri" panose="020F0502020204030204" pitchFamily="34" charset="0"/>
                <a:cs typeface="Calibri" panose="020F0502020204030204" pitchFamily="34" charset="0"/>
              </a:rPr>
              <a:t>always contain </a:t>
            </a:r>
            <a:r>
              <a:rPr lang="en-US" sz="1600" dirty="0">
                <a:latin typeface="Calibri" panose="020F0502020204030204" pitchFamily="34" charset="0"/>
                <a:cs typeface="Calibri" panose="020F0502020204030204" pitchFamily="34" charset="0"/>
              </a:rPr>
              <a:t>an integer, a list reference cell will always contain (or refer to) a </a:t>
            </a:r>
            <a:r>
              <a:rPr lang="en-US" sz="1600" dirty="0" smtClean="0">
                <a:latin typeface="Calibri" panose="020F0502020204030204" pitchFamily="34" charset="0"/>
                <a:cs typeface="Calibri" panose="020F0502020204030204" pitchFamily="34" charset="0"/>
              </a:rPr>
              <a:t>list, and </a:t>
            </a:r>
            <a:r>
              <a:rPr lang="en-US" sz="1600" dirty="0">
                <a:latin typeface="Calibri" panose="020F0502020204030204" pitchFamily="34" charset="0"/>
                <a:cs typeface="Calibri" panose="020F0502020204030204" pitchFamily="34" charset="0"/>
              </a:rPr>
              <a:t>so on.</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ML has operations to </a:t>
            </a:r>
            <a:r>
              <a:rPr lang="en-US" sz="1600" b="1" i="1" dirty="0">
                <a:latin typeface="Calibri" panose="020F0502020204030204" pitchFamily="34" charset="0"/>
                <a:cs typeface="Calibri" panose="020F0502020204030204" pitchFamily="34" charset="0"/>
              </a:rPr>
              <a:t>create</a:t>
            </a:r>
            <a:r>
              <a:rPr lang="en-US" sz="1600" dirty="0">
                <a:latin typeface="Calibri" panose="020F0502020204030204" pitchFamily="34" charset="0"/>
                <a:cs typeface="Calibri" panose="020F0502020204030204" pitchFamily="34" charset="0"/>
              </a:rPr>
              <a:t> reference cells, to </a:t>
            </a:r>
            <a:r>
              <a:rPr lang="en-US" sz="1600" b="1" i="1" dirty="0">
                <a:latin typeface="Calibri" panose="020F0502020204030204" pitchFamily="34" charset="0"/>
                <a:cs typeface="Calibri" panose="020F0502020204030204" pitchFamily="34" charset="0"/>
              </a:rPr>
              <a:t>access</a:t>
            </a:r>
            <a:r>
              <a:rPr lang="en-US" sz="1600" dirty="0">
                <a:latin typeface="Calibri" panose="020F0502020204030204" pitchFamily="34" charset="0"/>
                <a:cs typeface="Calibri" panose="020F0502020204030204" pitchFamily="34" charset="0"/>
              </a:rPr>
              <a:t> their contents, and to </a:t>
            </a:r>
            <a:r>
              <a:rPr lang="en-US" sz="1600" b="1" i="1" dirty="0" smtClean="0">
                <a:latin typeface="Calibri" panose="020F0502020204030204" pitchFamily="34" charset="0"/>
                <a:cs typeface="Calibri" panose="020F0502020204030204" pitchFamily="34" charset="0"/>
              </a:rPr>
              <a:t>change </a:t>
            </a:r>
            <a:r>
              <a:rPr lang="en-US" sz="1600" dirty="0" smtClean="0">
                <a:latin typeface="Calibri" panose="020F0502020204030204" pitchFamily="34" charset="0"/>
                <a:cs typeface="Calibri" panose="020F0502020204030204" pitchFamily="34" charset="0"/>
              </a:rPr>
              <a:t>their </a:t>
            </a:r>
            <a:r>
              <a:rPr lang="en-US" sz="1600" dirty="0">
                <a:latin typeface="Calibri" panose="020F0502020204030204" pitchFamily="34" charset="0"/>
                <a:cs typeface="Calibri" panose="020F0502020204030204" pitchFamily="34" charset="0"/>
              </a:rPr>
              <a:t>contents. These are </a:t>
            </a:r>
            <a:r>
              <a:rPr lang="en-US" sz="1400" dirty="0">
                <a:latin typeface="Courier New" panose="02070309020205020404" pitchFamily="49" charset="0"/>
                <a:cs typeface="Courier New" panose="02070309020205020404" pitchFamily="49" charset="0"/>
              </a:rPr>
              <a:t>ref</a:t>
            </a:r>
            <a:r>
              <a:rPr lang="en-US" sz="1600" dirty="0">
                <a:latin typeface="Calibri" panose="020F0502020204030204" pitchFamily="34" charset="0"/>
                <a:cs typeface="Calibri" panose="020F0502020204030204" pitchFamily="34" charset="0"/>
              </a:rPr>
              <a:t>, </a:t>
            </a:r>
            <a:r>
              <a:rPr lang="en-US" sz="1400" dirty="0">
                <a:latin typeface="Courier New" panose="02070309020205020404" pitchFamily="49" charset="0"/>
                <a:cs typeface="Courier New" panose="02070309020205020404" pitchFamily="49" charset="0"/>
              </a:rPr>
              <a: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and </a:t>
            </a:r>
            <a:r>
              <a:rPr lang="en-US" sz="1400" dirty="0">
                <a:latin typeface="Courier New" panose="02070309020205020404" pitchFamily="49" charset="0"/>
                <a:cs typeface="Courier New" panose="02070309020205020404" pitchFamily="49" charset="0"/>
              </a:rPr>
              <a:t>:=</a:t>
            </a:r>
            <a:r>
              <a:rPr lang="en-US" sz="1600" dirty="0">
                <a:latin typeface="Calibri" panose="020F0502020204030204" pitchFamily="34" charset="0"/>
                <a:cs typeface="Calibri" panose="020F0502020204030204" pitchFamily="34" charset="0"/>
              </a:rPr>
              <a:t>, which behave as follows:</a:t>
            </a:r>
          </a:p>
          <a:p>
            <a:pPr marL="82296" indent="0" algn="just">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ref </a:t>
            </a:r>
            <a:r>
              <a:rPr lang="en-US" sz="1400" dirty="0">
                <a:latin typeface="Courier New" panose="02070309020205020404" pitchFamily="49" charset="0"/>
                <a:cs typeface="Courier New" panose="02070309020205020404" pitchFamily="49" charset="0"/>
              </a:rPr>
              <a:t>v</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creates </a:t>
            </a:r>
            <a:r>
              <a:rPr lang="en-US" sz="1600" dirty="0">
                <a:latin typeface="Calibri" panose="020F0502020204030204" pitchFamily="34" charset="0"/>
                <a:cs typeface="Calibri" panose="020F0502020204030204" pitchFamily="34" charset="0"/>
              </a:rPr>
              <a:t>a reference cell containing value </a:t>
            </a:r>
            <a:r>
              <a:rPr lang="en-US" sz="1400" dirty="0">
                <a:latin typeface="Courier New" panose="02070309020205020404" pitchFamily="49" charset="0"/>
                <a:cs typeface="Courier New" panose="02070309020205020404" pitchFamily="49" charset="0"/>
              </a:rPr>
              <a:t>v</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!r </a:t>
            </a:r>
            <a:r>
              <a:rPr lang="en-US" sz="1600" dirty="0" smtClean="0">
                <a:latin typeface="Calibri" panose="020F0502020204030204" pitchFamily="34" charset="0"/>
                <a:cs typeface="Calibri" panose="020F0502020204030204" pitchFamily="34" charset="0"/>
              </a:rPr>
              <a:t>		returns </a:t>
            </a:r>
            <a:r>
              <a:rPr lang="en-US" sz="1600" dirty="0">
                <a:latin typeface="Calibri" panose="020F0502020204030204" pitchFamily="34" charset="0"/>
                <a:cs typeface="Calibri" panose="020F0502020204030204" pitchFamily="34" charset="0"/>
              </a:rPr>
              <a:t>the value contained in reference cell </a:t>
            </a:r>
            <a:r>
              <a:rPr lang="en-US" sz="1400" dirty="0">
                <a:latin typeface="Courier New" panose="02070309020205020404" pitchFamily="49" charset="0"/>
                <a:cs typeface="Courier New" panose="02070309020205020404" pitchFamily="49" charset="0"/>
              </a:rPr>
              <a:t>r</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r </a:t>
            </a:r>
            <a:r>
              <a:rPr lang="en-US" sz="1400" dirty="0">
                <a:latin typeface="Courier New" panose="02070309020205020404" pitchFamily="49" charset="0"/>
                <a:cs typeface="Courier New" panose="02070309020205020404" pitchFamily="49" charset="0"/>
              </a:rPr>
              <a:t>:= v </a:t>
            </a:r>
            <a:r>
              <a:rPr lang="en-US" sz="1600" dirty="0" smtClean="0">
                <a:latin typeface="Calibri" panose="020F0502020204030204" pitchFamily="34" charset="0"/>
                <a:cs typeface="Calibri" panose="020F0502020204030204" pitchFamily="34" charset="0"/>
              </a:rPr>
              <a:t>		places </a:t>
            </a:r>
            <a:r>
              <a:rPr lang="en-US" sz="1600" dirty="0">
                <a:latin typeface="Calibri" panose="020F0502020204030204" pitchFamily="34" charset="0"/>
                <a:cs typeface="Calibri" panose="020F0502020204030204" pitchFamily="34" charset="0"/>
              </a:rPr>
              <a:t>value </a:t>
            </a:r>
            <a:r>
              <a:rPr lang="en-US" sz="1400" dirty="0">
                <a:latin typeface="Courier New" panose="02070309020205020404" pitchFamily="49" charset="0"/>
                <a:cs typeface="Courier New" panose="02070309020205020404" pitchFamily="49" charset="0"/>
              </a:rPr>
              <a:t>v</a:t>
            </a:r>
            <a:r>
              <a:rPr lang="en-US" sz="1600" dirty="0">
                <a:latin typeface="Calibri" panose="020F0502020204030204" pitchFamily="34" charset="0"/>
                <a:cs typeface="Calibri" panose="020F0502020204030204" pitchFamily="34" charset="0"/>
              </a:rPr>
              <a:t> in reference cell </a:t>
            </a:r>
            <a:r>
              <a:rPr lang="en-US" sz="1400" dirty="0" smtClean="0">
                <a:latin typeface="Courier New" panose="02070309020205020404" pitchFamily="49" charset="0"/>
                <a:cs typeface="Courier New" panose="02070309020205020404" pitchFamily="49" charset="0"/>
              </a:rPr>
              <a:t>r</a:t>
            </a:r>
          </a:p>
          <a:p>
            <a:pPr marL="82296" indent="0" algn="just">
              <a:spcBef>
                <a:spcPts val="0"/>
              </a:spcBef>
              <a:buNone/>
            </a:pPr>
            <a:endParaRPr lang="en-US" sz="1400" dirty="0" smtClean="0">
              <a:solidFill>
                <a:schemeClr val="accent5">
                  <a:lumMod val="75000"/>
                </a:schemeClr>
              </a:solidFill>
              <a:latin typeface="Courier New" panose="02070309020205020404" pitchFamily="49" charset="0"/>
              <a:cs typeface="Courier New" panose="02070309020205020404" pitchFamily="49" charset="0"/>
            </a:endParaRPr>
          </a:p>
          <a:p>
            <a:pPr marL="82296" indent="0" algn="just">
              <a:buNone/>
            </a:pPr>
            <a:r>
              <a:rPr lang="en-US" sz="1600" dirty="0" smtClean="0">
                <a:latin typeface="Calibri" panose="020F0502020204030204" pitchFamily="34" charset="0"/>
                <a:cs typeface="Calibri" panose="020F0502020204030204" pitchFamily="34" charset="0"/>
              </a:rPr>
              <a:t>Here are some examples:</a:t>
            </a:r>
            <a:endParaRPr lang="en-US" sz="1600" dirty="0">
              <a:latin typeface="Calibri" panose="020F0502020204030204" pitchFamily="34" charset="0"/>
              <a:cs typeface="Calibri" panose="020F0502020204030204" pitchFamily="34" charset="0"/>
            </a:endParaRPr>
          </a:p>
          <a:p>
            <a:pPr marL="82296" indent="0" algn="just">
              <a:buNone/>
            </a:pPr>
            <a:r>
              <a:rPr lang="en-US" sz="1400" dirty="0" smtClean="0">
                <a:latin typeface="Courier New" panose="02070309020205020404" pitchFamily="49" charset="0"/>
                <a:cs typeface="Courier New" panose="02070309020205020404" pitchFamily="49" charset="0"/>
              </a:rPr>
              <a:t>	</a:t>
            </a:r>
            <a:r>
              <a:rPr lang="en-US" sz="1400" spc="-23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val</a:t>
            </a:r>
            <a:r>
              <a:rPr lang="en-US" sz="1400" dirty="0">
                <a:latin typeface="Courier New" panose="02070309020205020404" pitchFamily="49" charset="0"/>
                <a:cs typeface="Courier New" panose="02070309020205020404" pitchFamily="49" charset="0"/>
              </a:rPr>
              <a:t> x = ref 0;</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ref 0 :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ref</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spc="-23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3*(!x) + 5;</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it = () : unit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spc="-23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it = 5 : </a:t>
            </a:r>
            <a:r>
              <a:rPr lang="en-US" sz="1400" dirty="0" err="1">
                <a:latin typeface="Courier New" panose="02070309020205020404" pitchFamily="49" charset="0"/>
                <a:cs typeface="Courier New" panose="02070309020205020404" pitchFamily="49" charset="0"/>
              </a:rPr>
              <a:t>int</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Rectangle 4"/>
          <p:cNvSpPr/>
          <p:nvPr/>
        </p:nvSpPr>
        <p:spPr>
          <a:xfrm>
            <a:off x="2209800" y="3581400"/>
            <a:ext cx="5867400" cy="838200"/>
          </a:xfrm>
          <a:prstGeom prst="rect">
            <a:avLst/>
          </a:prstGeom>
          <a:solidFill>
            <a:schemeClr val="accent2">
              <a:lumMod val="60000"/>
              <a:lumOff val="40000"/>
              <a:alpha val="28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668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Reference Cells and Assignment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Because ML does not have any operations for computing the address of a </a:t>
            </a:r>
            <a:r>
              <a:rPr lang="en-US" sz="1600" dirty="0" smtClean="0">
                <a:latin typeface="Calibri" panose="020F0502020204030204" pitchFamily="34" charset="0"/>
                <a:cs typeface="Calibri" panose="020F0502020204030204" pitchFamily="34" charset="0"/>
              </a:rPr>
              <a:t>value, there </a:t>
            </a:r>
            <a:r>
              <a:rPr lang="en-US" sz="1600" dirty="0">
                <a:latin typeface="Calibri" panose="020F0502020204030204" pitchFamily="34" charset="0"/>
                <a:cs typeface="Calibri" panose="020F0502020204030204" pitchFamily="34" charset="0"/>
              </a:rPr>
              <a:t>is no way to observe whether assignment is by value or by pointer. As a </a:t>
            </a:r>
            <a:r>
              <a:rPr lang="en-US" sz="1600" dirty="0" smtClean="0">
                <a:latin typeface="Calibri" panose="020F0502020204030204" pitchFamily="34" charset="0"/>
                <a:cs typeface="Calibri" panose="020F0502020204030204" pitchFamily="34" charset="0"/>
              </a:rPr>
              <a:t>result, it </a:t>
            </a:r>
            <a:r>
              <a:rPr lang="en-US" sz="1600" dirty="0">
                <a:latin typeface="Calibri" panose="020F0502020204030204" pitchFamily="34" charset="0"/>
                <a:cs typeface="Calibri" panose="020F0502020204030204" pitchFamily="34" charset="0"/>
              </a:rPr>
              <a:t>is a convenient and accurate abstraction to regard a reference cell as a </a:t>
            </a:r>
            <a:r>
              <a:rPr lang="en-US" sz="1600" b="1" i="1" dirty="0">
                <a:latin typeface="Calibri" panose="020F0502020204030204" pitchFamily="34" charset="0"/>
                <a:cs typeface="Calibri" panose="020F0502020204030204" pitchFamily="34" charset="0"/>
              </a:rPr>
              <a:t>box</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holding a </a:t>
            </a:r>
            <a:r>
              <a:rPr lang="en-US" sz="1600" dirty="0">
                <a:latin typeface="Calibri" panose="020F0502020204030204" pitchFamily="34" charset="0"/>
                <a:cs typeface="Calibri" panose="020F0502020204030204" pitchFamily="34" charset="0"/>
              </a:rPr>
              <a:t>value of </a:t>
            </a:r>
            <a:r>
              <a:rPr lang="en-US" sz="1600" b="1" i="1" dirty="0">
                <a:latin typeface="Calibri" panose="020F0502020204030204" pitchFamily="34" charset="0"/>
                <a:cs typeface="Calibri" panose="020F0502020204030204" pitchFamily="34" charset="0"/>
              </a:rPr>
              <a:t>any size </a:t>
            </a:r>
            <a:r>
              <a:rPr lang="en-US" sz="1600" dirty="0">
                <a:latin typeface="Calibri" panose="020F0502020204030204" pitchFamily="34" charset="0"/>
                <a:cs typeface="Calibri" panose="020F0502020204030204" pitchFamily="34" charset="0"/>
              </a:rPr>
              <a:t>and to regard assignment as an operation that places a value </a:t>
            </a:r>
            <a:r>
              <a:rPr lang="en-US" sz="1600" dirty="0" smtClean="0">
                <a:latin typeface="Calibri" panose="020F0502020204030204" pitchFamily="34" charset="0"/>
                <a:cs typeface="Calibri" panose="020F0502020204030204" pitchFamily="34" charset="0"/>
              </a:rPr>
              <a:t>inside the </a:t>
            </a:r>
            <a:r>
              <a:rPr lang="en-US" sz="1600" dirty="0">
                <a:latin typeface="Calibri" panose="020F0502020204030204" pitchFamily="34" charset="0"/>
                <a:cs typeface="Calibri" panose="020F0502020204030204" pitchFamily="34" charset="0"/>
              </a:rPr>
              <a:t>box</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Because reference cells can be created for any type of value, we can define a </a:t>
            </a:r>
            <a:r>
              <a:rPr lang="en-US" sz="1600" dirty="0" smtClean="0">
                <a:latin typeface="Calibri" panose="020F0502020204030204" pitchFamily="34" charset="0"/>
                <a:cs typeface="Calibri" panose="020F0502020204030204" pitchFamily="34" charset="0"/>
              </a:rPr>
              <a:t>string reference </a:t>
            </a:r>
            <a:r>
              <a:rPr lang="en-US" sz="1600" dirty="0">
                <a:latin typeface="Calibri" panose="020F0502020204030204" pitchFamily="34" charset="0"/>
                <a:cs typeface="Calibri" panose="020F0502020204030204" pitchFamily="34" charset="0"/>
              </a:rPr>
              <a:t>cell and change its contents by assignment: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y = ref “Apple”;</a:t>
            </a:r>
          </a:p>
          <a:p>
            <a:pPr marL="82296" indent="0" algn="just">
              <a:spcBef>
                <a:spcPts val="0"/>
              </a:spcBef>
              <a:buNone/>
            </a:pPr>
            <a:r>
              <a:rPr lang="nn-NO" sz="1400" dirty="0" smtClean="0">
                <a:latin typeface="Courier New" panose="02070309020205020404" pitchFamily="49" charset="0"/>
                <a:cs typeface="Courier New" panose="02070309020205020404" pitchFamily="49" charset="0"/>
              </a:rPr>
              <a:t>	val </a:t>
            </a:r>
            <a:r>
              <a:rPr lang="nn-NO" sz="1400" dirty="0">
                <a:latin typeface="Courier New" panose="02070309020205020404" pitchFamily="49" charset="0"/>
                <a:cs typeface="Courier New" panose="02070309020205020404" pitchFamily="49" charset="0"/>
              </a:rPr>
              <a:t>y = ref “Apple” : string ref</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y </a:t>
            </a:r>
            <a:r>
              <a:rPr lang="en-US" sz="1400" dirty="0">
                <a:latin typeface="Courier New" panose="02070309020205020404" pitchFamily="49" charset="0"/>
                <a:cs typeface="Courier New" panose="02070309020205020404" pitchFamily="49" charset="0"/>
              </a:rPr>
              <a:t>:= “Fried green tomatoes”;</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it = () : unit</a:t>
            </a:r>
          </a:p>
          <a:p>
            <a:pPr marL="82296" indent="0" algn="just">
              <a:spcBef>
                <a:spcPts val="0"/>
              </a:spcBef>
              <a:buNone/>
            </a:pPr>
            <a:r>
              <a:rPr lang="en-US" sz="1400" spc="-230" dirty="0" smtClean="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y;</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it = “Fried green tomatoes” : </a:t>
            </a:r>
            <a:r>
              <a:rPr lang="en-US" sz="1400" dirty="0" smtClean="0">
                <a:latin typeface="Courier New" panose="02070309020205020404" pitchFamily="49" charset="0"/>
                <a:cs typeface="Courier New" panose="02070309020205020404" pitchFamily="49" charset="0"/>
              </a:rPr>
              <a:t>string</a:t>
            </a:r>
          </a:p>
          <a:p>
            <a:pPr marL="82296" indent="0" algn="just">
              <a:spcBef>
                <a:spcPts val="0"/>
              </a:spcBef>
              <a:buNone/>
            </a:pP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endParaRPr lang="en-US" sz="1400" dirty="0" smtClean="0">
              <a:latin typeface="Courier New" panose="02070309020205020404" pitchFamily="49" charset="0"/>
              <a:cs typeface="Courier New" panose="02070309020205020404" pitchFamily="49" charset="0"/>
            </a:endParaRPr>
          </a:p>
          <a:p>
            <a:pPr marL="82296" indent="0" algn="just">
              <a:spcBef>
                <a:spcPts val="0"/>
              </a:spcBef>
              <a:buNone/>
            </a:pPr>
            <a:endParaRPr lang="en-US" sz="1400" dirty="0">
              <a:latin typeface="Courier New" panose="02070309020205020404" pitchFamily="49" charset="0"/>
              <a:cs typeface="Courier New" panose="02070309020205020404" pitchFamily="49"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you know</a:t>
            </a:r>
            <a:r>
              <a:rPr lang="en-US" sz="1600" dirty="0">
                <a:latin typeface="Calibri" panose="020F0502020204030204" pitchFamily="34" charset="0"/>
                <a:cs typeface="Calibri" panose="020F0502020204030204" pitchFamily="34" charset="0"/>
              </a:rPr>
              <a:t>, different </a:t>
            </a:r>
            <a:r>
              <a:rPr lang="en-US" sz="1600" dirty="0" smtClean="0">
                <a:latin typeface="Calibri" panose="020F0502020204030204" pitchFamily="34" charset="0"/>
                <a:cs typeface="Calibri" panose="020F0502020204030204" pitchFamily="34" charset="0"/>
              </a:rPr>
              <a:t>strings may require </a:t>
            </a:r>
            <a:r>
              <a:rPr lang="en-US" sz="1600" dirty="0">
                <a:latin typeface="Calibri" panose="020F0502020204030204" pitchFamily="34" charset="0"/>
                <a:cs typeface="Calibri" panose="020F0502020204030204" pitchFamily="34" charset="0"/>
              </a:rPr>
              <a:t>different amounts </a:t>
            </a:r>
            <a:r>
              <a:rPr lang="en-US" sz="1600" dirty="0" smtClean="0">
                <a:latin typeface="Calibri" panose="020F0502020204030204" pitchFamily="34" charset="0"/>
                <a:cs typeface="Calibri" panose="020F0502020204030204" pitchFamily="34" charset="0"/>
              </a:rPr>
              <a:t>of memory. Therefore</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it does </a:t>
            </a:r>
            <a:r>
              <a:rPr lang="en-US" sz="1600" dirty="0">
                <a:latin typeface="Calibri" panose="020F0502020204030204" pitchFamily="34" charset="0"/>
                <a:cs typeface="Calibri" panose="020F0502020204030204" pitchFamily="34" charset="0"/>
              </a:rPr>
              <a:t>not seem likely that the memory cell bound to </a:t>
            </a:r>
            <a:r>
              <a:rPr lang="en-US" sz="1400" dirty="0">
                <a:latin typeface="Courier New" panose="02070309020205020404" pitchFamily="49" charset="0"/>
                <a:cs typeface="Courier New" panose="02070309020205020404" pitchFamily="49" charset="0"/>
              </a:rPr>
              <a:t>y</a:t>
            </a:r>
            <a:r>
              <a:rPr lang="en-US" sz="1600" dirty="0">
                <a:latin typeface="Calibri" panose="020F0502020204030204" pitchFamily="34" charset="0"/>
                <a:cs typeface="Calibri" panose="020F0502020204030204" pitchFamily="34" charset="0"/>
              </a:rPr>
              <a:t> can hold any string of any length.</a:t>
            </a: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24</a:t>
            </a:fld>
            <a:endParaRPr lang="en-US" dirty="0">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3442270" y="2405683"/>
            <a:ext cx="304800"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x</a:t>
            </a:r>
            <a:endParaRPr lang="en-US" sz="1400" dirty="0">
              <a:latin typeface="Courier New" panose="02070309020205020404" pitchFamily="49" charset="0"/>
              <a:cs typeface="Courier New" panose="02070309020205020404" pitchFamily="49" charset="0"/>
            </a:endParaRPr>
          </a:p>
        </p:txBody>
      </p:sp>
      <p:sp>
        <p:nvSpPr>
          <p:cNvPr id="6" name="TextBox 5"/>
          <p:cNvSpPr txBox="1"/>
          <p:nvPr/>
        </p:nvSpPr>
        <p:spPr>
          <a:xfrm>
            <a:off x="3675273" y="2637260"/>
            <a:ext cx="457200" cy="307777"/>
          </a:xfrm>
          <a:prstGeom prst="rect">
            <a:avLst/>
          </a:prstGeom>
          <a:noFill/>
          <a:ln w="22225">
            <a:solidFill>
              <a:schemeClr val="accent3">
                <a:lumMod val="50000"/>
              </a:schemeClr>
            </a:solidFill>
          </a:ln>
        </p:spPr>
        <p:txBody>
          <a:bodyPr wrap="square" rtlCol="0" anchor="ctr">
            <a:spAutoFit/>
          </a:bodyPr>
          <a:lstStyle/>
          <a:p>
            <a:pPr algn="ctr"/>
            <a:r>
              <a:rPr lang="en-US" sz="1400" dirty="0" smtClean="0">
                <a:latin typeface="Courier New" panose="02070309020205020404" pitchFamily="49" charset="0"/>
                <a:cs typeface="Courier New" panose="02070309020205020404" pitchFamily="49" charset="0"/>
              </a:rPr>
              <a:t>0</a:t>
            </a:r>
            <a:endParaRPr lang="en-US" sz="1400" dirty="0">
              <a:latin typeface="Courier New" panose="02070309020205020404" pitchFamily="49" charset="0"/>
              <a:cs typeface="Courier New" panose="02070309020205020404" pitchFamily="49" charset="0"/>
            </a:endParaRPr>
          </a:p>
        </p:txBody>
      </p:sp>
      <p:sp>
        <p:nvSpPr>
          <p:cNvPr id="7" name="Right Arrow 6"/>
          <p:cNvSpPr/>
          <p:nvPr/>
        </p:nvSpPr>
        <p:spPr>
          <a:xfrm>
            <a:off x="4410010" y="2713460"/>
            <a:ext cx="1447800" cy="132490"/>
          </a:xfrm>
          <a:prstGeom prst="rightArrow">
            <a:avLst/>
          </a:prstGeom>
          <a:noFill/>
          <a:ln w="12700" cap="sq">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02344" y="2405683"/>
            <a:ext cx="304800"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x</a:t>
            </a:r>
            <a:endParaRPr lang="en-US" sz="1400" dirty="0">
              <a:latin typeface="Courier New" panose="02070309020205020404" pitchFamily="49" charset="0"/>
              <a:cs typeface="Courier New" panose="02070309020205020404" pitchFamily="49" charset="0"/>
            </a:endParaRPr>
          </a:p>
        </p:txBody>
      </p:sp>
      <p:sp>
        <p:nvSpPr>
          <p:cNvPr id="13" name="TextBox 12"/>
          <p:cNvSpPr txBox="1"/>
          <p:nvPr/>
        </p:nvSpPr>
        <p:spPr>
          <a:xfrm>
            <a:off x="6135347" y="2637260"/>
            <a:ext cx="457200" cy="307777"/>
          </a:xfrm>
          <a:prstGeom prst="rect">
            <a:avLst/>
          </a:prstGeom>
          <a:noFill/>
          <a:ln w="22225">
            <a:solidFill>
              <a:schemeClr val="accent3">
                <a:lumMod val="50000"/>
              </a:schemeClr>
            </a:solidFill>
          </a:ln>
        </p:spPr>
        <p:txBody>
          <a:bodyPr wrap="square" rtlCol="0" anchor="ctr">
            <a:spAutoFit/>
          </a:bodyPr>
          <a:lstStyle/>
          <a:p>
            <a:pPr algn="ctr"/>
            <a:r>
              <a:rPr lang="en-US" sz="1400" dirty="0" smtClean="0">
                <a:latin typeface="Courier New" panose="02070309020205020404" pitchFamily="49" charset="0"/>
                <a:cs typeface="Courier New" panose="02070309020205020404" pitchFamily="49" charset="0"/>
              </a:rPr>
              <a:t>5</a:t>
            </a:r>
            <a:endParaRPr lang="en-US" sz="1400" dirty="0">
              <a:latin typeface="Courier New" panose="02070309020205020404" pitchFamily="49" charset="0"/>
              <a:cs typeface="Courier New" panose="02070309020205020404" pitchFamily="49" charset="0"/>
            </a:endParaRPr>
          </a:p>
        </p:txBody>
      </p:sp>
      <p:sp>
        <p:nvSpPr>
          <p:cNvPr id="14" name="TextBox 13"/>
          <p:cNvSpPr txBox="1"/>
          <p:nvPr/>
        </p:nvSpPr>
        <p:spPr>
          <a:xfrm>
            <a:off x="4748506" y="2438400"/>
            <a:ext cx="936249"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x := 5;</a:t>
            </a:r>
            <a:endParaRPr lang="en-US" sz="1400" dirty="0">
              <a:latin typeface="Courier New" panose="02070309020205020404" pitchFamily="49" charset="0"/>
              <a:cs typeface="Courier New" panose="02070309020205020404" pitchFamily="49" charset="0"/>
            </a:endParaRPr>
          </a:p>
        </p:txBody>
      </p:sp>
      <p:sp>
        <p:nvSpPr>
          <p:cNvPr id="15" name="TextBox 14"/>
          <p:cNvSpPr txBox="1"/>
          <p:nvPr/>
        </p:nvSpPr>
        <p:spPr>
          <a:xfrm>
            <a:off x="2204286" y="5181601"/>
            <a:ext cx="304800"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p:txBody>
      </p:sp>
      <p:sp>
        <p:nvSpPr>
          <p:cNvPr id="16" name="TextBox 15"/>
          <p:cNvSpPr txBox="1"/>
          <p:nvPr/>
        </p:nvSpPr>
        <p:spPr>
          <a:xfrm>
            <a:off x="2437288" y="5413178"/>
            <a:ext cx="820527" cy="307777"/>
          </a:xfrm>
          <a:prstGeom prst="rect">
            <a:avLst/>
          </a:prstGeom>
          <a:noFill/>
          <a:ln w="22225">
            <a:solidFill>
              <a:schemeClr val="accent3">
                <a:lumMod val="50000"/>
              </a:schemeClr>
            </a:solidFill>
          </a:ln>
        </p:spPr>
        <p:txBody>
          <a:bodyPr wrap="square" rtlCol="0" anchor="ctr">
            <a:spAutoFit/>
          </a:bodyPr>
          <a:lstStyle/>
          <a:p>
            <a:pPr algn="ctr"/>
            <a:r>
              <a:rPr lang="en-US" sz="1400" dirty="0" smtClean="0">
                <a:latin typeface="Courier New" panose="02070309020205020404" pitchFamily="49" charset="0"/>
                <a:cs typeface="Courier New" panose="02070309020205020404" pitchFamily="49" charset="0"/>
              </a:rPr>
              <a:t>Apple</a:t>
            </a:r>
            <a:endParaRPr lang="en-US" sz="1400" dirty="0">
              <a:latin typeface="Courier New" panose="02070309020205020404" pitchFamily="49" charset="0"/>
              <a:cs typeface="Courier New" panose="02070309020205020404" pitchFamily="49" charset="0"/>
            </a:endParaRPr>
          </a:p>
        </p:txBody>
      </p:sp>
      <p:sp>
        <p:nvSpPr>
          <p:cNvPr id="17" name="Right Arrow 16"/>
          <p:cNvSpPr/>
          <p:nvPr/>
        </p:nvSpPr>
        <p:spPr>
          <a:xfrm>
            <a:off x="3565758" y="5489378"/>
            <a:ext cx="1447800" cy="132490"/>
          </a:xfrm>
          <a:prstGeom prst="rightArrow">
            <a:avLst/>
          </a:prstGeom>
          <a:noFill/>
          <a:ln w="12700" cap="sq">
            <a:solidFill>
              <a:schemeClr val="accent3">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29890" y="5181600"/>
            <a:ext cx="304800"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y</a:t>
            </a:r>
            <a:endParaRPr lang="en-US" sz="1400" dirty="0">
              <a:latin typeface="Courier New" panose="02070309020205020404" pitchFamily="49" charset="0"/>
              <a:cs typeface="Courier New" panose="02070309020205020404" pitchFamily="49" charset="0"/>
            </a:endParaRPr>
          </a:p>
        </p:txBody>
      </p:sp>
      <p:sp>
        <p:nvSpPr>
          <p:cNvPr id="19" name="TextBox 18"/>
          <p:cNvSpPr txBox="1"/>
          <p:nvPr/>
        </p:nvSpPr>
        <p:spPr>
          <a:xfrm>
            <a:off x="5362892" y="5413177"/>
            <a:ext cx="2551453" cy="307777"/>
          </a:xfrm>
          <a:prstGeom prst="rect">
            <a:avLst/>
          </a:prstGeom>
          <a:noFill/>
          <a:ln w="22225">
            <a:solidFill>
              <a:schemeClr val="accent3">
                <a:lumMod val="50000"/>
              </a:schemeClr>
            </a:solidFill>
          </a:ln>
        </p:spPr>
        <p:txBody>
          <a:bodyPr wrap="square" rtlCol="0" anchor="ctr">
            <a:spAutoFit/>
          </a:bodyPr>
          <a:lstStyle/>
          <a:p>
            <a:pPr algn="ctr"/>
            <a:r>
              <a:rPr lang="en-US" sz="1400" dirty="0" smtClean="0">
                <a:latin typeface="Courier New" panose="02070309020205020404" pitchFamily="49" charset="0"/>
                <a:cs typeface="Courier New" panose="02070309020205020404" pitchFamily="49" charset="0"/>
              </a:rPr>
              <a:t>Fried green tomatoes</a:t>
            </a:r>
            <a:endParaRPr lang="en-US" sz="1400" dirty="0">
              <a:latin typeface="Courier New" panose="02070309020205020404" pitchFamily="49" charset="0"/>
              <a:cs typeface="Courier New" panose="02070309020205020404" pitchFamily="49" charset="0"/>
            </a:endParaRPr>
          </a:p>
        </p:txBody>
      </p:sp>
      <p:sp>
        <p:nvSpPr>
          <p:cNvPr id="20" name="TextBox 19"/>
          <p:cNvSpPr txBox="1"/>
          <p:nvPr/>
        </p:nvSpPr>
        <p:spPr>
          <a:xfrm>
            <a:off x="3442270" y="5181600"/>
            <a:ext cx="1693502" cy="307777"/>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y := “Fried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638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P spid="7" grpId="0" animBg="1"/>
      <p:bldP spid="12" grpId="0"/>
      <p:bldP spid="13" grpId="0" animBg="1"/>
      <p:bldP spid="14" grpId="0"/>
      <p:bldP spid="15" grpId="0"/>
      <p:bldP spid="16" grpId="0" animBg="1"/>
      <p:bldP spid="17" grpId="0" animBg="1"/>
      <p:bldP spid="18" grpId="0"/>
      <p:bldP spid="19" grpId="0"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Reference Cells and Assignment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is one last simple code example to show how ML reference cells may </a:t>
            </a:r>
            <a:r>
              <a:rPr lang="en-US" sz="1600" dirty="0" smtClean="0">
                <a:latin typeface="Calibri" panose="020F0502020204030204" pitchFamily="34" charset="0"/>
                <a:cs typeface="Calibri" panose="020F0502020204030204" pitchFamily="34" charset="0"/>
              </a:rPr>
              <a:t>be used </a:t>
            </a:r>
            <a:r>
              <a:rPr lang="en-US" sz="1600" dirty="0">
                <a:latin typeface="Calibri" panose="020F0502020204030204" pitchFamily="34" charset="0"/>
                <a:cs typeface="Calibri" panose="020F0502020204030204" pitchFamily="34" charset="0"/>
              </a:rPr>
              <a:t>in an </a:t>
            </a:r>
            <a:r>
              <a:rPr lang="en-US" sz="1600" b="1" i="1" dirty="0">
                <a:latin typeface="Calibri" panose="020F0502020204030204" pitchFamily="34" charset="0"/>
                <a:cs typeface="Calibri" panose="020F0502020204030204" pitchFamily="34" charset="0"/>
              </a:rPr>
              <a:t>iterative loop</a:t>
            </a:r>
            <a:r>
              <a:rPr lang="en-US" sz="1600" dirty="0">
                <a:latin typeface="Calibri" panose="020F0502020204030204" pitchFamily="34" charset="0"/>
                <a:cs typeface="Calibri" panose="020F0502020204030204" pitchFamily="34" charset="0"/>
              </a:rPr>
              <a:t>. This loop sums the numbers between 1 and 10:</a:t>
            </a:r>
          </a:p>
          <a:p>
            <a:pPr marL="82296" indent="0" algn="just">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ref 0;</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val</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j = ref 0;</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pl-PL" sz="1400" dirty="0" smtClean="0">
                <a:latin typeface="Courier New" panose="02070309020205020404" pitchFamily="49" charset="0"/>
                <a:cs typeface="Courier New" panose="02070309020205020404" pitchFamily="49" charset="0"/>
              </a:rPr>
              <a:t>while </a:t>
            </a:r>
            <a:r>
              <a:rPr lang="pl-PL" sz="1400" dirty="0">
                <a:latin typeface="Courier New" panose="02070309020205020404" pitchFamily="49" charset="0"/>
                <a:cs typeface="Courier New" panose="02070309020205020404" pitchFamily="49" charset="0"/>
              </a:rPr>
              <a:t>!i &lt; 10 do (i := !i + 1</a:t>
            </a:r>
            <a:r>
              <a:rPr lang="pl-PL" sz="140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pl-PL" sz="1400" dirty="0" smtClean="0">
                <a:latin typeface="Courier New" panose="02070309020205020404" pitchFamily="49" charset="0"/>
                <a:cs typeface="Courier New" panose="02070309020205020404" pitchFamily="49" charset="0"/>
              </a:rPr>
              <a:t>j </a:t>
            </a:r>
            <a:r>
              <a:rPr lang="pl-PL" sz="1400" dirty="0">
                <a:latin typeface="Courier New" panose="02070309020205020404" pitchFamily="49" charset="0"/>
                <a:cs typeface="Courier New" panose="02070309020205020404" pitchFamily="49" charset="0"/>
              </a:rPr>
              <a:t>:= !j + !i);</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j;</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a:t>
            </a:r>
            <a:r>
              <a:rPr lang="en-US" sz="1600" dirty="0">
                <a:latin typeface="Calibri" panose="020F0502020204030204" pitchFamily="34" charset="0"/>
                <a:cs typeface="Calibri" panose="020F0502020204030204" pitchFamily="34" charset="0"/>
              </a:rPr>
              <a:t>illustrated in this example, two imperative expressions can be combined </a:t>
            </a:r>
            <a:r>
              <a:rPr lang="en-US" sz="1600" dirty="0" smtClean="0">
                <a:latin typeface="Calibri" panose="020F0502020204030204" pitchFamily="34" charset="0"/>
                <a:cs typeface="Calibri" panose="020F0502020204030204" pitchFamily="34" charset="0"/>
              </a:rPr>
              <a:t>with a </a:t>
            </a:r>
            <a:r>
              <a:rPr lang="en-US" sz="1600" b="1" i="1" dirty="0">
                <a:latin typeface="Calibri" panose="020F0502020204030204" pitchFamily="34" charset="0"/>
                <a:cs typeface="Calibri" panose="020F0502020204030204" pitchFamily="34" charset="0"/>
              </a:rPr>
              <a:t>semicolon</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fact, a semicolon can be used to combine any </a:t>
            </a:r>
            <a:r>
              <a:rPr lang="en-US" sz="1600" dirty="0" smtClean="0">
                <a:latin typeface="Calibri" panose="020F0502020204030204" pitchFamily="34" charset="0"/>
                <a:cs typeface="Calibri" panose="020F0502020204030204" pitchFamily="34" charset="0"/>
              </a:rPr>
              <a:t>two expressions</a:t>
            </a:r>
            <a:r>
              <a:rPr lang="en-US" sz="1600" dirty="0">
                <a:latin typeface="Calibri" panose="020F0502020204030204" pitchFamily="34" charset="0"/>
                <a:cs typeface="Calibri" panose="020F0502020204030204" pitchFamily="34" charset="0"/>
              </a:rPr>
              <a:t>. The expression</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e1</a:t>
            </a:r>
            <a:r>
              <a:rPr lang="en-US" sz="1400" dirty="0">
                <a:latin typeface="Courier New" panose="02070309020205020404" pitchFamily="49" charset="0"/>
                <a:cs typeface="Courier New" panose="02070309020205020404" pitchFamily="49" charset="0"/>
              </a:rPr>
              <a:t>; e2</a:t>
            </a:r>
          </a:p>
          <a:p>
            <a:pPr marL="82296" indent="0" algn="just">
              <a:spcBef>
                <a:spcPts val="0"/>
              </a:spcBef>
              <a:buNone/>
            </a:pPr>
            <a:r>
              <a:rPr lang="en-US" sz="1600" dirty="0">
                <a:latin typeface="Calibri" panose="020F0502020204030204" pitchFamily="34" charset="0"/>
                <a:cs typeface="Calibri" panose="020F0502020204030204" pitchFamily="34" charset="0"/>
              </a:rPr>
              <a:t>is equivalent to</a:t>
            </a:r>
          </a:p>
          <a:p>
            <a:pPr marL="82296" indent="0" algn="just">
              <a:spcBef>
                <a:spcPts val="0"/>
              </a:spcBef>
              <a:buNone/>
            </a:pPr>
            <a:r>
              <a:rPr lang="en-US" sz="1600" dirty="0" smtClean="0">
                <a:latin typeface="Calibri" panose="020F0502020204030204" pitchFamily="34" charset="0"/>
                <a:cs typeface="Calibri" panose="020F0502020204030204" pitchFamily="34" charset="0"/>
              </a:rPr>
              <a:t>	</a:t>
            </a:r>
            <a:r>
              <a:rPr lang="en-US" sz="1400" dirty="0" smtClean="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x =&gt; e2) e1</a:t>
            </a:r>
          </a:p>
          <a:p>
            <a:pPr marL="82296" indent="0" algn="just">
              <a:spcBef>
                <a:spcPts val="0"/>
              </a:spcBef>
              <a:buNone/>
            </a:pPr>
            <a:r>
              <a:rPr lang="en-US" sz="1600" dirty="0">
                <a:latin typeface="Calibri" panose="020F0502020204030204" pitchFamily="34" charset="0"/>
                <a:cs typeface="Calibri" panose="020F0502020204030204" pitchFamily="34" charset="0"/>
              </a:rPr>
              <a:t>where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is chosen not to appear in </a:t>
            </a:r>
            <a:r>
              <a:rPr lang="en-US" sz="1400" dirty="0">
                <a:latin typeface="Courier New" panose="02070309020205020404" pitchFamily="49" charset="0"/>
                <a:cs typeface="Courier New" panose="02070309020205020404" pitchFamily="49" charset="0"/>
              </a:rPr>
              <a:t>e2</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As a result</a:t>
            </a:r>
            <a:r>
              <a:rPr lang="en-US" sz="1600" dirty="0">
                <a:latin typeface="Calibri" panose="020F0502020204030204" pitchFamily="34" charset="0"/>
                <a:cs typeface="Calibri" panose="020F0502020204030204" pitchFamily="34" charset="0"/>
              </a:rPr>
              <a:t>, the value of </a:t>
            </a:r>
            <a:r>
              <a:rPr lang="en-US" sz="1400" dirty="0">
                <a:latin typeface="Courier New" panose="02070309020205020404" pitchFamily="49" charset="0"/>
                <a:cs typeface="Courier New" panose="02070309020205020404" pitchFamily="49" charset="0"/>
              </a:rPr>
              <a:t>e1; e2 </a:t>
            </a:r>
            <a:r>
              <a:rPr lang="en-US" sz="1600" dirty="0">
                <a:latin typeface="Calibri" panose="020F0502020204030204" pitchFamily="34" charset="0"/>
                <a:cs typeface="Calibri" panose="020F0502020204030204" pitchFamily="34" charset="0"/>
              </a:rPr>
              <a:t>is the value of</a:t>
            </a:r>
          </a:p>
          <a:p>
            <a:pPr marL="82296" indent="0" algn="just">
              <a:spcBef>
                <a:spcPts val="0"/>
              </a:spcBef>
              <a:buNone/>
            </a:pPr>
            <a:r>
              <a:rPr lang="en-US" sz="1400" dirty="0">
                <a:latin typeface="Courier New" panose="02070309020205020404" pitchFamily="49" charset="0"/>
                <a:cs typeface="Courier New" panose="02070309020205020404" pitchFamily="49" charset="0"/>
              </a:rPr>
              <a:t>e2 </a:t>
            </a:r>
            <a:r>
              <a:rPr lang="en-US" sz="1600" dirty="0">
                <a:latin typeface="Calibri" panose="020F0502020204030204" pitchFamily="34" charset="0"/>
                <a:cs typeface="Calibri" panose="020F0502020204030204" pitchFamily="34" charset="0"/>
              </a:rPr>
              <a:t>after </a:t>
            </a:r>
            <a:r>
              <a:rPr lang="en-US" sz="1400" dirty="0">
                <a:latin typeface="Courier New" panose="02070309020205020404" pitchFamily="49" charset="0"/>
                <a:cs typeface="Courier New" panose="02070309020205020404" pitchFamily="49" charset="0"/>
              </a:rPr>
              <a:t>e1</a:t>
            </a:r>
            <a:r>
              <a:rPr lang="en-US" sz="1600" dirty="0">
                <a:latin typeface="Calibri" panose="020F0502020204030204" pitchFamily="34" charset="0"/>
                <a:cs typeface="Calibri" panose="020F0502020204030204" pitchFamily="34" charset="0"/>
              </a:rPr>
              <a:t> has been evaluated.</a:t>
            </a: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25</a:t>
            </a:fld>
            <a:endParaRPr lang="en-US" dirty="0">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088540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568" y="304800"/>
            <a:ext cx="7498080" cy="4800600"/>
          </a:xfrm>
        </p:spPr>
        <p:txBody>
          <a:bodyPr>
            <a:noAutofit/>
          </a:bodyPr>
          <a:lstStyle/>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1500" b="1" dirty="0">
              <a:latin typeface="Calibri" panose="020F0502020204030204" pitchFamily="34" charset="0"/>
              <a:cs typeface="Calibri" panose="020F0502020204030204" pitchFamily="34" charset="0"/>
            </a:endParaRPr>
          </a:p>
          <a:p>
            <a:pPr marL="82296" indent="0" algn="ctr">
              <a:buNone/>
            </a:pPr>
            <a:endParaRPr lang="en-US" sz="1500" b="1" dirty="0" smtClean="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lgn="ctr">
              <a:buNone/>
            </a:pPr>
            <a:endParaRPr lang="en-US" sz="2000" b="1" dirty="0">
              <a:latin typeface="Calibri" panose="020F0502020204030204" pitchFamily="34" charset="0"/>
              <a:cs typeface="Calibri" panose="020F0502020204030204" pitchFamily="34" charset="0"/>
            </a:endParaRP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endParaRPr lang="en-US" sz="2000" b="1" dirty="0">
              <a:latin typeface="Calibri" panose="020F0502020204030204" pitchFamily="34" charset="0"/>
              <a:cs typeface="Calibri" panose="020F0502020204030204" pitchFamily="34" charset="0"/>
            </a:endParaRPr>
          </a:p>
          <a:p>
            <a:pPr marL="82296" indent="0" algn="ctr">
              <a:spcBef>
                <a:spcPts val="0"/>
              </a:spcBef>
              <a:buNone/>
            </a:pPr>
            <a:r>
              <a:rPr lang="en-US" sz="2000" b="1" dirty="0" smtClean="0">
                <a:latin typeface="Calibri" panose="020F0502020204030204" pitchFamily="34" charset="0"/>
                <a:cs typeface="Calibri" panose="020F0502020204030204" pitchFamily="34" charset="0"/>
              </a:rPr>
              <a:t>Concepts in Programming Languages (Chapter 5)</a:t>
            </a: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r>
              <a:rPr lang="en-US" sz="2000" b="1" dirty="0" smtClean="0">
                <a:latin typeface="Calibri" panose="020F0502020204030204" pitchFamily="34" charset="0"/>
                <a:cs typeface="Calibri" panose="020F0502020204030204" pitchFamily="34" charset="0"/>
              </a:rPr>
              <a:t>Please </a:t>
            </a:r>
            <a:r>
              <a:rPr lang="en-US" sz="2000" b="1" dirty="0">
                <a:latin typeface="Calibri" panose="020F0502020204030204" pitchFamily="34" charset="0"/>
                <a:cs typeface="Calibri" panose="020F0502020204030204" pitchFamily="34" charset="0"/>
              </a:rPr>
              <a:t>see Assignment </a:t>
            </a:r>
            <a:r>
              <a:rPr lang="en-US" sz="2000" b="1" dirty="0" smtClean="0">
                <a:latin typeface="Calibri" panose="020F0502020204030204" pitchFamily="34" charset="0"/>
                <a:cs typeface="Calibri" panose="020F0502020204030204" pitchFamily="34" charset="0"/>
              </a:rPr>
              <a:t>5 </a:t>
            </a:r>
            <a:r>
              <a:rPr lang="en-US" sz="2000" b="1" dirty="0">
                <a:latin typeface="Calibri" panose="020F0502020204030204" pitchFamily="34" charset="0"/>
                <a:cs typeface="Calibri" panose="020F0502020204030204" pitchFamily="34" charset="0"/>
              </a:rPr>
              <a:t>at </a:t>
            </a:r>
            <a:r>
              <a:rPr lang="en-US" sz="2000" b="1" dirty="0">
                <a:latin typeface="Calibri" panose="020F0502020204030204" pitchFamily="34" charset="0"/>
                <a:cs typeface="Calibri" panose="020F0502020204030204" pitchFamily="34" charset="0"/>
                <a:hlinkClick r:id="rId2"/>
              </a:rPr>
              <a:t>https://courses.aut.ac.ir</a:t>
            </a:r>
            <a:r>
              <a:rPr lang="en-US" sz="2000" b="1" dirty="0">
                <a:latin typeface="Calibri" panose="020F0502020204030204" pitchFamily="34" charset="0"/>
                <a:cs typeface="Calibri" panose="020F0502020204030204" pitchFamily="34" charset="0"/>
              </a:rPr>
              <a:t>.</a:t>
            </a: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endParaRPr lang="en-US" sz="2000" b="1" dirty="0">
              <a:latin typeface="Calibri" panose="020F0502020204030204" pitchFamily="34" charset="0"/>
              <a:cs typeface="Calibri" panose="020F0502020204030204" pitchFamily="34" charset="0"/>
            </a:endParaRPr>
          </a:p>
          <a:p>
            <a:pPr marL="82296" indent="0" algn="ctr">
              <a:spcBef>
                <a:spcPts val="0"/>
              </a:spcBef>
              <a:buNone/>
            </a:pPr>
            <a:endParaRPr lang="en-US" sz="2000" b="1" dirty="0" smtClean="0">
              <a:latin typeface="Calibri" panose="020F0502020204030204" pitchFamily="34" charset="0"/>
              <a:cs typeface="Calibri" panose="020F0502020204030204" pitchFamily="34" charset="0"/>
            </a:endParaRPr>
          </a:p>
          <a:p>
            <a:pPr marL="82296" indent="0" algn="ctr">
              <a:spcBef>
                <a:spcPts val="0"/>
              </a:spcBef>
              <a:buNone/>
            </a:pPr>
            <a:endParaRPr lang="en-US" sz="2000" b="1" dirty="0">
              <a:latin typeface="Calibri" panose="020F0502020204030204" pitchFamily="34" charset="0"/>
              <a:cs typeface="Calibri" panose="020F0502020204030204" pitchFamily="34" charset="0"/>
            </a:endParaRPr>
          </a:p>
          <a:p>
            <a:pPr marL="82296" indent="0" algn="ctr">
              <a:buNone/>
            </a:pPr>
            <a:endParaRPr lang="en-US" sz="2000" b="1" dirty="0" smtClean="0">
              <a:latin typeface="Calibri" panose="020F0502020204030204" pitchFamily="34" charset="0"/>
              <a:cs typeface="Calibri" panose="020F0502020204030204" pitchFamily="34" charset="0"/>
            </a:endParaRPr>
          </a:p>
          <a:p>
            <a:pPr marL="82296" indent="0">
              <a:buNone/>
            </a:pPr>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26</a:t>
            </a:fld>
            <a:endParaRPr lang="en-US">
              <a:solidFill>
                <a:srgbClr val="E7DEC9">
                  <a:shade val="50000"/>
                  <a:satMod val="200000"/>
                </a:srgbClr>
              </a:solidFill>
            </a:endParaRPr>
          </a:p>
        </p:txBody>
      </p:sp>
    </p:spTree>
    <p:extLst>
      <p:ext uri="{BB962C8B-B14F-4D97-AF65-F5344CB8AC3E}">
        <p14:creationId xmlns:p14="http://schemas.microsoft.com/office/powerpoint/2010/main" val="26908996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ML and Its Origin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ML might </a:t>
            </a:r>
            <a:r>
              <a:rPr lang="en-US" sz="1600" dirty="0">
                <a:latin typeface="Calibri" panose="020F0502020204030204" pitchFamily="34" charset="0"/>
                <a:cs typeface="Calibri" panose="020F0502020204030204" pitchFamily="34" charset="0"/>
              </a:rPr>
              <a:t>be called a </a:t>
            </a:r>
            <a:r>
              <a:rPr lang="en-US" sz="1600" b="1" i="1" dirty="0">
                <a:latin typeface="Calibri" panose="020F0502020204030204" pitchFamily="34" charset="0"/>
                <a:cs typeface="Calibri" panose="020F0502020204030204" pitchFamily="34" charset="0"/>
              </a:rPr>
              <a:t>mostly functional language </a:t>
            </a:r>
            <a:r>
              <a:rPr lang="en-US" sz="1600" dirty="0">
                <a:latin typeface="Calibri" panose="020F0502020204030204" pitchFamily="34" charset="0"/>
                <a:cs typeface="Calibri" panose="020F0502020204030204" pitchFamily="34" charset="0"/>
              </a:rPr>
              <a:t>with </a:t>
            </a:r>
            <a:r>
              <a:rPr lang="en-US" sz="1600" b="1" i="1" dirty="0">
                <a:latin typeface="Calibri" panose="020F0502020204030204" pitchFamily="34" charset="0"/>
                <a:cs typeface="Calibri" panose="020F0502020204030204" pitchFamily="34" charset="0"/>
              </a:rPr>
              <a:t>imperative</a:t>
            </a:r>
            <a:r>
              <a:rPr lang="en-US" sz="1600" dirty="0">
                <a:latin typeface="Calibri" panose="020F0502020204030204" pitchFamily="34" charset="0"/>
                <a:cs typeface="Calibri" panose="020F0502020204030204" pitchFamily="34" charset="0"/>
              </a:rPr>
              <a:t> features or </a:t>
            </a:r>
            <a:r>
              <a:rPr lang="en-US" sz="1600" dirty="0" smtClean="0">
                <a:latin typeface="Calibri" panose="020F0502020204030204" pitchFamily="34" charset="0"/>
                <a:cs typeface="Calibri" panose="020F0502020204030204" pitchFamily="34" charset="0"/>
              </a:rPr>
              <a:t>perhaps a </a:t>
            </a:r>
            <a:r>
              <a:rPr lang="en-US" sz="1600" b="1" i="1" dirty="0">
                <a:latin typeface="Calibri" panose="020F0502020204030204" pitchFamily="34" charset="0"/>
                <a:cs typeface="Calibri" panose="020F0502020204030204" pitchFamily="34" charset="0"/>
              </a:rPr>
              <a:t>function-oriented imperative language</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ML </a:t>
            </a:r>
            <a:r>
              <a:rPr lang="en-US" sz="1600" dirty="0">
                <a:latin typeface="Calibri" panose="020F0502020204030204" pitchFamily="34" charset="0"/>
                <a:cs typeface="Calibri" panose="020F0502020204030204" pitchFamily="34" charset="0"/>
              </a:rPr>
              <a:t>has very flexible function features, </a:t>
            </a:r>
            <a:r>
              <a:rPr lang="en-US" sz="1600" dirty="0" smtClean="0">
                <a:latin typeface="Calibri" panose="020F0502020204030204" pitchFamily="34" charset="0"/>
                <a:cs typeface="Calibri" panose="020F0502020204030204" pitchFamily="34" charset="0"/>
              </a:rPr>
              <a:t>similar to </a:t>
            </a:r>
            <a:r>
              <a:rPr lang="en-US" sz="1600" dirty="0">
                <a:latin typeface="Calibri" panose="020F0502020204030204" pitchFamily="34" charset="0"/>
                <a:cs typeface="Calibri" panose="020F0502020204030204" pitchFamily="34" charset="0"/>
              </a:rPr>
              <a:t>Lisp, allowing functions to be created in-line as parts of expressions, passed </a:t>
            </a:r>
            <a:r>
              <a:rPr lang="en-US" sz="1600" dirty="0" smtClean="0">
                <a:latin typeface="Calibri" panose="020F0502020204030204" pitchFamily="34" charset="0"/>
                <a:cs typeface="Calibri" panose="020F0502020204030204" pitchFamily="34" charset="0"/>
              </a:rPr>
              <a:t>as arguments </a:t>
            </a:r>
            <a:r>
              <a:rPr lang="en-US" sz="1600" dirty="0">
                <a:latin typeface="Calibri" panose="020F0502020204030204" pitchFamily="34" charset="0"/>
                <a:cs typeface="Calibri" panose="020F0502020204030204" pitchFamily="34" charset="0"/>
              </a:rPr>
              <a:t>to functions, and returned as function results.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At </a:t>
            </a:r>
            <a:r>
              <a:rPr lang="en-US" sz="1600" dirty="0">
                <a:latin typeface="Calibri" panose="020F0502020204030204" pitchFamily="34" charset="0"/>
                <a:cs typeface="Calibri" panose="020F0502020204030204" pitchFamily="34" charset="0"/>
              </a:rPr>
              <a:t>the same time, it is </a:t>
            </a:r>
            <a:r>
              <a:rPr lang="en-US" sz="1600" dirty="0" smtClean="0">
                <a:latin typeface="Calibri" panose="020F0502020204030204" pitchFamily="34" charset="0"/>
                <a:cs typeface="Calibri" panose="020F0502020204030204" pitchFamily="34" charset="0"/>
              </a:rPr>
              <a:t>possible to </a:t>
            </a:r>
            <a:r>
              <a:rPr lang="en-US" sz="1600" dirty="0">
                <a:latin typeface="Calibri" panose="020F0502020204030204" pitchFamily="34" charset="0"/>
                <a:cs typeface="Calibri" panose="020F0502020204030204" pitchFamily="34" charset="0"/>
              </a:rPr>
              <a:t>write imperative Algol-like programs in a syntax that resembles that of </a:t>
            </a:r>
            <a:r>
              <a:rPr lang="en-US" sz="1600" dirty="0" smtClean="0">
                <a:latin typeface="Calibri" panose="020F0502020204030204" pitchFamily="34" charset="0"/>
                <a:cs typeface="Calibri" panose="020F0502020204030204" pitchFamily="34" charset="0"/>
              </a:rPr>
              <a:t>the Algol </a:t>
            </a:r>
            <a:r>
              <a:rPr lang="en-US" sz="1600" dirty="0">
                <a:latin typeface="Calibri" panose="020F0502020204030204" pitchFamily="34" charset="0"/>
                <a:cs typeface="Calibri" panose="020F0502020204030204" pitchFamily="34" charset="0"/>
              </a:rPr>
              <a:t>family with approximately the same degree of ease as for modern </a:t>
            </a:r>
            <a:r>
              <a:rPr lang="en-US" sz="1600" dirty="0" smtClean="0">
                <a:latin typeface="Calibri" panose="020F0502020204030204" pitchFamily="34" charset="0"/>
                <a:cs typeface="Calibri" panose="020F0502020204030204" pitchFamily="34" charset="0"/>
              </a:rPr>
              <a:t>descendants of </a:t>
            </a:r>
            <a:r>
              <a:rPr lang="en-US" sz="1600" dirty="0">
                <a:latin typeface="Calibri" panose="020F0502020204030204" pitchFamily="34" charset="0"/>
                <a:cs typeface="Calibri" panose="020F0502020204030204" pitchFamily="34" charset="0"/>
              </a:rPr>
              <a:t>Algol.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ML </a:t>
            </a:r>
            <a:r>
              <a:rPr lang="en-US" sz="1600" dirty="0">
                <a:latin typeface="Calibri" panose="020F0502020204030204" pitchFamily="34" charset="0"/>
                <a:cs typeface="Calibri" panose="020F0502020204030204" pitchFamily="34" charset="0"/>
              </a:rPr>
              <a:t>also has </a:t>
            </a:r>
            <a:r>
              <a:rPr lang="en-US" sz="1600" b="1" i="1" dirty="0">
                <a:latin typeface="Calibri" panose="020F0502020204030204" pitchFamily="34" charset="0"/>
                <a:cs typeface="Calibri" panose="020F0502020204030204" pitchFamily="34" charset="0"/>
              </a:rPr>
              <a:t>concurrent</a:t>
            </a:r>
            <a:r>
              <a:rPr lang="en-US" sz="1600" dirty="0">
                <a:latin typeface="Calibri" panose="020F0502020204030204" pitchFamily="34" charset="0"/>
                <a:cs typeface="Calibri" panose="020F0502020204030204" pitchFamily="34" charset="0"/>
              </a:rPr>
              <a:t> extensions, making it suitable for developing </a:t>
            </a:r>
            <a:r>
              <a:rPr lang="en-US" sz="1600" dirty="0" smtClean="0">
                <a:latin typeface="Calibri" panose="020F0502020204030204" pitchFamily="34" charset="0"/>
                <a:cs typeface="Calibri" panose="020F0502020204030204" pitchFamily="34" charset="0"/>
              </a:rPr>
              <a:t>concurrent systems</a:t>
            </a:r>
            <a:r>
              <a:rPr lang="en-US" sz="1600" dirty="0">
                <a:latin typeface="Calibri" panose="020F0502020204030204" pitchFamily="34" charset="0"/>
                <a:cs typeface="Calibri" panose="020F0502020204030204" pitchFamily="34" charset="0"/>
              </a:rPr>
              <a:t>, and an </a:t>
            </a:r>
            <a:r>
              <a:rPr lang="en-US" sz="1600" b="1" i="1" dirty="0">
                <a:latin typeface="Calibri" panose="020F0502020204030204" pitchFamily="34" charset="0"/>
                <a:cs typeface="Calibri" panose="020F0502020204030204" pitchFamily="34" charset="0"/>
              </a:rPr>
              <a:t>object-oriented</a:t>
            </a:r>
            <a:r>
              <a:rPr lang="en-US" sz="1600" dirty="0">
                <a:latin typeface="Calibri" panose="020F0502020204030204" pitchFamily="34" charset="0"/>
                <a:cs typeface="Calibri" panose="020F0502020204030204" pitchFamily="34" charset="0"/>
              </a:rPr>
              <a:t> extension. </a:t>
            </a:r>
            <a:r>
              <a:rPr lang="en-US" sz="1600" dirty="0" smtClean="0">
                <a:latin typeface="Calibri" panose="020F0502020204030204" pitchFamily="34" charset="0"/>
                <a:cs typeface="Calibri" panose="020F0502020204030204" pitchFamily="34" charset="0"/>
              </a:rPr>
              <a:t>In this course, however, we </a:t>
            </a:r>
            <a:r>
              <a:rPr lang="en-US" sz="1600" dirty="0">
                <a:latin typeface="Calibri" panose="020F0502020204030204" pitchFamily="34" charset="0"/>
                <a:cs typeface="Calibri" panose="020F0502020204030204" pitchFamily="34" charset="0"/>
              </a:rPr>
              <a:t>focus primarily on the core fragment of ML</a:t>
            </a:r>
            <a:r>
              <a:rPr lang="en-US" sz="1600" dirty="0" smtClean="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One distinguishing feature of ML is its </a:t>
            </a:r>
            <a:r>
              <a:rPr lang="en-US" sz="1600" b="1" i="1" dirty="0">
                <a:latin typeface="Calibri" panose="020F0502020204030204" pitchFamily="34" charset="0"/>
                <a:cs typeface="Calibri" panose="020F0502020204030204" pitchFamily="34" charset="0"/>
              </a:rPr>
              <a:t>type system</a:t>
            </a:r>
            <a:r>
              <a:rPr lang="en-US" sz="1600" dirty="0">
                <a:latin typeface="Calibri" panose="020F0502020204030204" pitchFamily="34" charset="0"/>
                <a:cs typeface="Calibri" panose="020F0502020204030204" pitchFamily="34" charset="0"/>
              </a:rPr>
              <a:t>, which extends the </a:t>
            </a:r>
            <a:r>
              <a:rPr lang="en-US" sz="1600" dirty="0" smtClean="0">
                <a:latin typeface="Calibri" panose="020F0502020204030204" pitchFamily="34" charset="0"/>
                <a:cs typeface="Calibri" panose="020F0502020204030204" pitchFamily="34" charset="0"/>
              </a:rPr>
              <a:t>successful Pascal </a:t>
            </a:r>
            <a:r>
              <a:rPr lang="en-US" sz="1600" dirty="0">
                <a:latin typeface="Calibri" panose="020F0502020204030204" pitchFamily="34" charset="0"/>
                <a:cs typeface="Calibri" panose="020F0502020204030204" pitchFamily="34" charset="0"/>
              </a:rPr>
              <a:t>type system in a number of ways. Unlike C, </a:t>
            </a: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ML type system is </a:t>
            </a:r>
            <a:r>
              <a:rPr lang="en-US" sz="1600" b="1" i="1" dirty="0">
                <a:latin typeface="Calibri" panose="020F0502020204030204" pitchFamily="34" charset="0"/>
                <a:cs typeface="Calibri" panose="020F0502020204030204" pitchFamily="34" charset="0"/>
              </a:rPr>
              <a:t>sound</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a precise mathematical sense. Specifically, if </a:t>
            </a:r>
            <a:r>
              <a:rPr lang="en-US" sz="1600" dirty="0" smtClean="0">
                <a:latin typeface="Calibri" panose="020F0502020204030204" pitchFamily="34" charset="0"/>
                <a:cs typeface="Calibri" panose="020F0502020204030204" pitchFamily="34" charset="0"/>
              </a:rPr>
              <a:t>the type </a:t>
            </a:r>
            <a:r>
              <a:rPr lang="en-US" sz="1600" dirty="0">
                <a:latin typeface="Calibri" panose="020F0502020204030204" pitchFamily="34" charset="0"/>
                <a:cs typeface="Calibri" panose="020F0502020204030204" pitchFamily="34" charset="0"/>
              </a:rPr>
              <a:t>checker determines that an expression has a certain type, then any </a:t>
            </a:r>
            <a:r>
              <a:rPr lang="en-US" sz="1600" dirty="0" smtClean="0">
                <a:latin typeface="Calibri" panose="020F0502020204030204" pitchFamily="34" charset="0"/>
                <a:cs typeface="Calibri" panose="020F0502020204030204" pitchFamily="34" charset="0"/>
              </a:rPr>
              <a:t>terminating evaluation </a:t>
            </a:r>
            <a:r>
              <a:rPr lang="en-US" sz="1600" dirty="0">
                <a:latin typeface="Calibri" panose="020F0502020204030204" pitchFamily="34" charset="0"/>
                <a:cs typeface="Calibri" panose="020F0502020204030204" pitchFamily="34" charset="0"/>
              </a:rPr>
              <a:t>of that expression is guaranteed to produce a legitimate value of that type.</a:t>
            </a:r>
          </a:p>
          <a:p>
            <a:pPr marL="82296" indent="0" algn="just">
              <a:spcBef>
                <a:spcPts val="0"/>
              </a:spcBef>
              <a:buNone/>
            </a:pPr>
            <a:endParaRPr lang="en-US" sz="1600" b="1" i="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3</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3495982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ML and Its Origin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a:latin typeface="Calibri" panose="020F0502020204030204" pitchFamily="34" charset="0"/>
                <a:cs typeface="Calibri" panose="020F0502020204030204" pitchFamily="34" charset="0"/>
              </a:rPr>
              <a:t>Before ML, programming languages with sound type systems were generally </a:t>
            </a:r>
            <a:r>
              <a:rPr lang="en-US" sz="1600" dirty="0" smtClean="0">
                <a:latin typeface="Calibri" panose="020F0502020204030204" pitchFamily="34" charset="0"/>
                <a:cs typeface="Calibri" panose="020F0502020204030204" pitchFamily="34" charset="0"/>
              </a:rPr>
              <a:t>considered unpleasantly </a:t>
            </a:r>
            <a:r>
              <a:rPr lang="en-US" sz="1600" b="1" i="1" dirty="0">
                <a:latin typeface="Calibri" panose="020F0502020204030204" pitchFamily="34" charset="0"/>
                <a:cs typeface="Calibri" panose="020F0502020204030204" pitchFamily="34" charset="0"/>
              </a:rPr>
              <a:t>restrictive</a:t>
            </a:r>
            <a:r>
              <a:rPr lang="en-US" sz="1600" dirty="0" smtClean="0">
                <a:latin typeface="Calibri" panose="020F0502020204030204" pitchFamily="34" charset="0"/>
                <a:cs typeface="Calibri" panose="020F0502020204030204" pitchFamily="34" charset="0"/>
              </a:rPr>
              <a:t>. Many </a:t>
            </a:r>
            <a:r>
              <a:rPr lang="en-US" sz="1600" dirty="0">
                <a:latin typeface="Calibri" panose="020F0502020204030204" pitchFamily="34" charset="0"/>
                <a:cs typeface="Calibri" panose="020F0502020204030204" pitchFamily="34" charset="0"/>
              </a:rPr>
              <a:t>C programmers have considered it </a:t>
            </a:r>
            <a:r>
              <a:rPr lang="en-US" sz="1600" dirty="0" smtClean="0">
                <a:latin typeface="Calibri" panose="020F0502020204030204" pitchFamily="34" charset="0"/>
                <a:cs typeface="Calibri" panose="020F0502020204030204" pitchFamily="34" charset="0"/>
              </a:rPr>
              <a:t>important to </a:t>
            </a:r>
            <a:r>
              <a:rPr lang="en-US" sz="1600" dirty="0">
                <a:latin typeface="Calibri" panose="020F0502020204030204" pitchFamily="34" charset="0"/>
                <a:cs typeface="Calibri" panose="020F0502020204030204" pitchFamily="34" charset="0"/>
              </a:rPr>
              <a:t>“break” the type system in various ways (confusing integers and pointers, for example</a:t>
            </a:r>
            <a:r>
              <a:rPr lang="en-US" sz="1600" dirty="0" smtClean="0">
                <a:latin typeface="Calibri" panose="020F0502020204030204" pitchFamily="34" charset="0"/>
                <a:cs typeface="Calibri" panose="020F0502020204030204" pitchFamily="34" charset="0"/>
              </a:rPr>
              <a:t>), and </a:t>
            </a:r>
            <a:r>
              <a:rPr lang="en-US" sz="1600" dirty="0">
                <a:latin typeface="Calibri" panose="020F0502020204030204" pitchFamily="34" charset="0"/>
                <a:cs typeface="Calibri" panose="020F0502020204030204" pitchFamily="34" charset="0"/>
              </a:rPr>
              <a:t>Lisp fans have valued their freedom from </a:t>
            </a:r>
            <a:r>
              <a:rPr lang="en-US" sz="1600" b="1" i="1" dirty="0">
                <a:latin typeface="Calibri" panose="020F0502020204030204" pitchFamily="34" charset="0"/>
                <a:cs typeface="Calibri" panose="020F0502020204030204" pitchFamily="34" charset="0"/>
              </a:rPr>
              <a:t>static typing</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However</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the ML type </a:t>
            </a:r>
            <a:r>
              <a:rPr lang="en-US" sz="1600" dirty="0">
                <a:latin typeface="Calibri" panose="020F0502020204030204" pitchFamily="34" charset="0"/>
                <a:cs typeface="Calibri" panose="020F0502020204030204" pitchFamily="34" charset="0"/>
              </a:rPr>
              <a:t>system is unobtrusive, </a:t>
            </a:r>
            <a:r>
              <a:rPr lang="en-US" sz="1600" dirty="0" smtClean="0">
                <a:latin typeface="Calibri" panose="020F0502020204030204" pitchFamily="34" charset="0"/>
                <a:cs typeface="Calibri" panose="020F0502020204030204" pitchFamily="34" charset="0"/>
              </a:rPr>
              <a:t>as many </a:t>
            </a:r>
            <a:r>
              <a:rPr lang="en-US" sz="1600" dirty="0">
                <a:latin typeface="Calibri" panose="020F0502020204030204" pitchFamily="34" charset="0"/>
                <a:cs typeface="Calibri" panose="020F0502020204030204" pitchFamily="34" charset="0"/>
              </a:rPr>
              <a:t>type declarations are </a:t>
            </a:r>
            <a:r>
              <a:rPr lang="en-US" sz="1600" b="1" i="1" dirty="0">
                <a:latin typeface="Calibri" panose="020F0502020204030204" pitchFamily="34" charset="0"/>
                <a:cs typeface="Calibri" panose="020F0502020204030204" pitchFamily="34" charset="0"/>
              </a:rPr>
              <a:t>automatically </a:t>
            </a:r>
            <a:r>
              <a:rPr lang="en-US" sz="1600" b="1" i="1" dirty="0" smtClean="0">
                <a:latin typeface="Calibri" panose="020F0502020204030204" pitchFamily="34" charset="0"/>
                <a:cs typeface="Calibri" panose="020F0502020204030204" pitchFamily="34" charset="0"/>
              </a:rPr>
              <a:t>deduced </a:t>
            </a:r>
            <a:r>
              <a:rPr lang="en-US" sz="1600" dirty="0" smtClean="0">
                <a:latin typeface="Calibri" panose="020F0502020204030204" pitchFamily="34" charset="0"/>
                <a:cs typeface="Calibri" panose="020F0502020204030204" pitchFamily="34" charset="0"/>
              </a:rPr>
              <a:t>by </a:t>
            </a:r>
            <a:r>
              <a:rPr lang="en-US" sz="1600" dirty="0">
                <a:latin typeface="Calibri" panose="020F0502020204030204" pitchFamily="34" charset="0"/>
                <a:cs typeface="Calibri" panose="020F0502020204030204" pitchFamily="34" charset="0"/>
              </a:rPr>
              <a:t>the </a:t>
            </a:r>
            <a:r>
              <a:rPr lang="en-US" sz="1600" dirty="0" smtClean="0">
                <a:latin typeface="Calibri" panose="020F0502020204030204" pitchFamily="34" charset="0"/>
                <a:cs typeface="Calibri" panose="020F0502020204030204" pitchFamily="34" charset="0"/>
              </a:rPr>
              <a:t>compiler (</a:t>
            </a:r>
            <a:r>
              <a:rPr lang="en-US" sz="1600" b="1" i="1" dirty="0" smtClean="0">
                <a:latin typeface="Calibri" panose="020F0502020204030204" pitchFamily="34" charset="0"/>
                <a:cs typeface="Calibri" panose="020F0502020204030204" pitchFamily="34" charset="0"/>
              </a:rPr>
              <a:t>type inference </a:t>
            </a:r>
            <a:r>
              <a:rPr lang="en-US" sz="1600" dirty="0" smtClean="0">
                <a:latin typeface="Calibri" panose="020F0502020204030204" pitchFamily="34" charset="0"/>
                <a:cs typeface="Calibri" panose="020F0502020204030204" pitchFamily="34" charset="0"/>
              </a:rPr>
              <a:t>or</a:t>
            </a:r>
            <a:r>
              <a:rPr lang="en-US" sz="1600" b="1" i="1" dirty="0" smtClean="0">
                <a:latin typeface="Calibri" panose="020F0502020204030204" pitchFamily="34" charset="0"/>
                <a:cs typeface="Calibri" panose="020F0502020204030204" pitchFamily="34" charset="0"/>
              </a:rPr>
              <a:t> type reconstruction</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and flexible, as the type system allows an expression to have </a:t>
            </a:r>
            <a:r>
              <a:rPr lang="en-US" sz="1600" dirty="0" smtClean="0">
                <a:latin typeface="Calibri" panose="020F0502020204030204" pitchFamily="34" charset="0"/>
                <a:cs typeface="Calibri" panose="020F0502020204030204" pitchFamily="34" charset="0"/>
              </a:rPr>
              <a:t>many possible types (</a:t>
            </a:r>
            <a:r>
              <a:rPr lang="en-US" sz="1600" b="1" i="1" dirty="0" smtClean="0">
                <a:latin typeface="Calibri" panose="020F0502020204030204" pitchFamily="34" charset="0"/>
                <a:cs typeface="Calibri" panose="020F0502020204030204" pitchFamily="34" charset="0"/>
              </a:rPr>
              <a:t>polymorphism</a:t>
            </a:r>
            <a:r>
              <a:rPr lang="en-US" sz="1600" dirty="0" smtClean="0">
                <a:latin typeface="Calibri" panose="020F0502020204030204" pitchFamily="34" charset="0"/>
                <a:cs typeface="Calibri" panose="020F0502020204030204" pitchFamily="34" charset="0"/>
              </a:rPr>
              <a:t>). We </a:t>
            </a:r>
            <a:r>
              <a:rPr lang="en-US" sz="1600" dirty="0">
                <a:latin typeface="Calibri" panose="020F0502020204030204" pitchFamily="34" charset="0"/>
                <a:cs typeface="Calibri" panose="020F0502020204030204" pitchFamily="34" charset="0"/>
              </a:rPr>
              <a:t>will explore these aspects of the ML type system in more detail </a:t>
            </a:r>
            <a:r>
              <a:rPr lang="en-US" sz="1600" dirty="0" smtClean="0">
                <a:latin typeface="Calibri" panose="020F0502020204030204" pitchFamily="34" charset="0"/>
                <a:cs typeface="Calibri" panose="020F0502020204030204" pitchFamily="34" charset="0"/>
              </a:rPr>
              <a:t>in the next session.</a:t>
            </a: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stated earlier, most </a:t>
            </a:r>
            <a:r>
              <a:rPr lang="en-US" sz="1600" dirty="0">
                <a:latin typeface="Calibri" panose="020F0502020204030204" pitchFamily="34" charset="0"/>
                <a:cs typeface="Calibri" panose="020F0502020204030204" pitchFamily="34" charset="0"/>
              </a:rPr>
              <a:t>successful programming languages were originally designed for a </a:t>
            </a:r>
            <a:r>
              <a:rPr lang="en-US" sz="1600" dirty="0" smtClean="0">
                <a:latin typeface="Calibri" panose="020F0502020204030204" pitchFamily="34" charset="0"/>
                <a:cs typeface="Calibri" panose="020F0502020204030204" pitchFamily="34" charset="0"/>
              </a:rPr>
              <a:t>single application </a:t>
            </a:r>
            <a:r>
              <a:rPr lang="en-US" sz="1600" dirty="0">
                <a:latin typeface="Calibri" panose="020F0502020204030204" pitchFamily="34" charset="0"/>
                <a:cs typeface="Calibri" panose="020F0502020204030204" pitchFamily="34" charset="0"/>
              </a:rPr>
              <a:t>or a set of closely related programming tasks. The ML </a:t>
            </a:r>
            <a:r>
              <a:rPr lang="en-US" sz="1600" dirty="0" smtClean="0">
                <a:latin typeface="Calibri" panose="020F0502020204030204" pitchFamily="34" charset="0"/>
                <a:cs typeface="Calibri" panose="020F0502020204030204" pitchFamily="34" charset="0"/>
              </a:rPr>
              <a:t>programming language </a:t>
            </a:r>
            <a:r>
              <a:rPr lang="en-US" sz="1600" dirty="0">
                <a:latin typeface="Calibri" panose="020F0502020204030204" pitchFamily="34" charset="0"/>
                <a:cs typeface="Calibri" panose="020F0502020204030204" pitchFamily="34" charset="0"/>
              </a:rPr>
              <a:t>was designed by Robin Milner and his associates as part of the </a:t>
            </a:r>
            <a:r>
              <a:rPr lang="en-US" sz="1600" b="1" i="1" dirty="0">
                <a:latin typeface="Calibri" panose="020F0502020204030204" pitchFamily="34" charset="0"/>
                <a:cs typeface="Calibri" panose="020F0502020204030204" pitchFamily="34" charset="0"/>
              </a:rPr>
              <a:t>LCF project</a:t>
            </a:r>
            <a:r>
              <a:rPr lang="en-US" sz="1600" dirty="0">
                <a:latin typeface="Calibri" panose="020F0502020204030204" pitchFamily="34" charset="0"/>
                <a:cs typeface="Calibri" panose="020F0502020204030204" pitchFamily="34" charset="0"/>
              </a:rPr>
              <a:t>.</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4</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1445440" y="4876800"/>
            <a:ext cx="5488760" cy="1569660"/>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The LCF project, aimed at developing a </a:t>
            </a:r>
            <a:r>
              <a:rPr lang="en-US" sz="1600" b="1" i="1" dirty="0">
                <a:latin typeface="Calibri" panose="020F0502020204030204" pitchFamily="34" charset="0"/>
                <a:cs typeface="Calibri" panose="020F0502020204030204" pitchFamily="34" charset="0"/>
              </a:rPr>
              <a:t>Logic for Computable Functions</a:t>
            </a:r>
            <a:r>
              <a:rPr lang="en-US" sz="1600" dirty="0">
                <a:latin typeface="Calibri" panose="020F0502020204030204" pitchFamily="34" charset="0"/>
                <a:cs typeface="Calibri" panose="020F0502020204030204" pitchFamily="34" charset="0"/>
              </a:rPr>
              <a:t>, drew inspiration from a set of logical principles outlined by Dana Scott. Robin Milner’s goal was to build a system that would make it practical to prove interesting properties of functional programs in an automated or semi-automated manner</a:t>
            </a:r>
            <a:r>
              <a:rPr lang="en-US" sz="1600" dirty="0" smtClean="0">
                <a:latin typeface="Calibri" panose="020F0502020204030204" pitchFamily="34" charset="0"/>
                <a:cs typeface="Calibri" panose="020F0502020204030204" pitchFamily="34" charset="0"/>
              </a:rPr>
              <a:t>.</a:t>
            </a:r>
            <a:endParaRPr lang="en-US" sz="1600" b="1" i="1"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4879312"/>
            <a:ext cx="1426238" cy="1426238"/>
          </a:xfrm>
          <a:prstGeom prst="rect">
            <a:avLst/>
          </a:prstGeom>
        </p:spPr>
      </p:pic>
    </p:spTree>
    <p:extLst>
      <p:ext uri="{BB962C8B-B14F-4D97-AF65-F5344CB8AC3E}">
        <p14:creationId xmlns:p14="http://schemas.microsoft.com/office/powerpoint/2010/main" val="180767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ML and Its Origin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ML was designed as the </a:t>
                </a:r>
                <a:r>
                  <a:rPr lang="en-US" sz="1600" b="1" i="1" dirty="0">
                    <a:latin typeface="Calibri" panose="020F0502020204030204" pitchFamily="34" charset="0"/>
                    <a:cs typeface="Calibri" panose="020F0502020204030204" pitchFamily="34" charset="0"/>
                  </a:rPr>
                  <a:t>M</a:t>
                </a:r>
                <a:r>
                  <a:rPr lang="en-US" sz="1600" b="1" dirty="0">
                    <a:latin typeface="Calibri" panose="020F0502020204030204" pitchFamily="34" charset="0"/>
                    <a:cs typeface="Calibri" panose="020F0502020204030204" pitchFamily="34" charset="0"/>
                  </a:rPr>
                  <a:t>eta-</a:t>
                </a:r>
                <a:r>
                  <a:rPr lang="en-US" sz="1600" b="1" i="1" dirty="0">
                    <a:latin typeface="Calibri" panose="020F0502020204030204" pitchFamily="34" charset="0"/>
                    <a:cs typeface="Calibri" panose="020F0502020204030204" pitchFamily="34" charset="0"/>
                  </a:rPr>
                  <a:t>L</a:t>
                </a:r>
                <a:r>
                  <a:rPr lang="en-US" sz="1600" b="1" dirty="0">
                    <a:latin typeface="Calibri" panose="020F0502020204030204" pitchFamily="34" charset="0"/>
                    <a:cs typeface="Calibri" panose="020F0502020204030204" pitchFamily="34" charset="0"/>
                  </a:rPr>
                  <a:t>anguage</a:t>
                </a:r>
                <a:r>
                  <a:rPr lang="en-US" sz="1600" dirty="0">
                    <a:latin typeface="Calibri" panose="020F0502020204030204" pitchFamily="34" charset="0"/>
                    <a:cs typeface="Calibri" panose="020F0502020204030204" pitchFamily="34" charset="0"/>
                  </a:rPr>
                  <a:t> (hence its name) of the LCF System. </a:t>
                </a:r>
                <a:r>
                  <a:rPr lang="en-US" sz="1600" dirty="0" smtClean="0">
                    <a:latin typeface="Calibri" panose="020F0502020204030204" pitchFamily="34" charset="0"/>
                    <a:cs typeface="Calibri" panose="020F0502020204030204" pitchFamily="34" charset="0"/>
                  </a:rPr>
                  <a:t>Its original </a:t>
                </a:r>
                <a:r>
                  <a:rPr lang="en-US" sz="1600" dirty="0">
                    <a:latin typeface="Calibri" panose="020F0502020204030204" pitchFamily="34" charset="0"/>
                    <a:cs typeface="Calibri" panose="020F0502020204030204" pitchFamily="34" charset="0"/>
                  </a:rPr>
                  <a:t>purpose was for writing programs that would attempt to construct </a:t>
                </a:r>
                <a:r>
                  <a:rPr lang="en-US" sz="1600" dirty="0" smtClean="0">
                    <a:latin typeface="Calibri" panose="020F0502020204030204" pitchFamily="34" charset="0"/>
                    <a:cs typeface="Calibri" panose="020F0502020204030204" pitchFamily="34" charset="0"/>
                  </a:rPr>
                  <a:t>mathematical proofs.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As </a:t>
                </a:r>
                <a:r>
                  <a:rPr lang="en-US" sz="1600" dirty="0">
                    <a:latin typeface="Calibri" panose="020F0502020204030204" pitchFamily="34" charset="0"/>
                    <a:cs typeface="Calibri" panose="020F0502020204030204" pitchFamily="34" charset="0"/>
                  </a:rPr>
                  <a:t>any reader who has developed mathematical proofs will know, </a:t>
                </a:r>
                <a:r>
                  <a:rPr lang="en-US" sz="1600" dirty="0" smtClean="0">
                    <a:latin typeface="Calibri" panose="020F0502020204030204" pitchFamily="34" charset="0"/>
                    <a:cs typeface="Calibri" panose="020F0502020204030204" pitchFamily="34" charset="0"/>
                  </a:rPr>
                  <a:t>this can </a:t>
                </a:r>
                <a:r>
                  <a:rPr lang="en-US" sz="1600" dirty="0">
                    <a:latin typeface="Calibri" panose="020F0502020204030204" pitchFamily="34" charset="0"/>
                    <a:cs typeface="Calibri" panose="020F0502020204030204" pitchFamily="34" charset="0"/>
                  </a:rPr>
                  <a:t>be a very difficult task. In many cases, it is necessary to try a number of </a:t>
                </a:r>
                <a:r>
                  <a:rPr lang="en-US" sz="1600" dirty="0" smtClean="0">
                    <a:latin typeface="Calibri" panose="020F0502020204030204" pitchFamily="34" charset="0"/>
                    <a:cs typeface="Calibri" panose="020F0502020204030204" pitchFamily="34" charset="0"/>
                  </a:rPr>
                  <a:t>methods for </a:t>
                </a:r>
                <a:r>
                  <a:rPr lang="en-US" sz="1600" dirty="0">
                    <a:latin typeface="Calibri" panose="020F0502020204030204" pitchFamily="34" charset="0"/>
                    <a:cs typeface="Calibri" panose="020F0502020204030204" pitchFamily="34" charset="0"/>
                  </a:rPr>
                  <a:t>finding proofs.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 </a:t>
                </a:r>
                <a:r>
                  <a:rPr lang="en-US" sz="1600" dirty="0">
                    <a:latin typeface="Calibri" panose="020F0502020204030204" pitchFamily="34" charset="0"/>
                    <a:cs typeface="Calibri" panose="020F0502020204030204" pitchFamily="34" charset="0"/>
                  </a:rPr>
                  <a:t>fundamental concept in the LCF system is that of </a:t>
                </a:r>
                <a:r>
                  <a:rPr lang="en-US" sz="1600" b="1" i="1" dirty="0">
                    <a:latin typeface="Calibri" panose="020F0502020204030204" pitchFamily="34" charset="0"/>
                    <a:cs typeface="Calibri" panose="020F0502020204030204" pitchFamily="34" charset="0"/>
                  </a:rPr>
                  <a:t>proof </a:t>
                </a:r>
                <a:r>
                  <a:rPr lang="en-US" sz="1600" b="1" i="1" dirty="0" smtClean="0">
                    <a:latin typeface="Calibri" panose="020F0502020204030204" pitchFamily="34" charset="0"/>
                    <a:cs typeface="Calibri" panose="020F0502020204030204" pitchFamily="34" charset="0"/>
                  </a:rPr>
                  <a:t>tactic</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An </a:t>
                </a:r>
                <a:r>
                  <a:rPr lang="en-US" sz="1600" dirty="0">
                    <a:latin typeface="Calibri" panose="020F0502020204030204" pitchFamily="34" charset="0"/>
                    <a:cs typeface="Calibri" panose="020F0502020204030204" pitchFamily="34" charset="0"/>
                  </a:rPr>
                  <a:t>idea that was adopted in LCF was to try to use a </a:t>
                </a:r>
                <a:r>
                  <a:rPr lang="en-US" sz="1600" dirty="0" smtClean="0">
                    <a:latin typeface="Calibri" panose="020F0502020204030204" pitchFamily="34" charset="0"/>
                    <a:cs typeface="Calibri" panose="020F0502020204030204" pitchFamily="34" charset="0"/>
                  </a:rPr>
                  <a:t>type </a:t>
                </a:r>
                <a:r>
                  <a:rPr lang="en-US" sz="1600" dirty="0">
                    <a:latin typeface="Calibri" panose="020F0502020204030204" pitchFamily="34" charset="0"/>
                    <a:cs typeface="Calibri" panose="020F0502020204030204" pitchFamily="34" charset="0"/>
                  </a:rPr>
                  <a:t>system to distinguish successful proofs from unsuccessful ones. In particular, </a:t>
                </a:r>
                <a:r>
                  <a:rPr lang="en-US" sz="1600" dirty="0" smtClean="0">
                    <a:latin typeface="Calibri" panose="020F0502020204030204" pitchFamily="34" charset="0"/>
                    <a:cs typeface="Calibri" panose="020F0502020204030204" pitchFamily="34" charset="0"/>
                  </a:rPr>
                  <a:t>there was </a:t>
                </a:r>
                <a:r>
                  <a:rPr lang="en-US" sz="1600" dirty="0">
                    <a:latin typeface="Calibri" panose="020F0502020204030204" pitchFamily="34" charset="0"/>
                    <a:cs typeface="Calibri" panose="020F0502020204030204" pitchFamily="34" charset="0"/>
                  </a:rPr>
                  <a:t>a </a:t>
                </a:r>
                <a:r>
                  <a:rPr lang="en-US" sz="1600" b="1" i="1" dirty="0">
                    <a:latin typeface="Calibri" panose="020F0502020204030204" pitchFamily="34" charset="0"/>
                    <a:cs typeface="Calibri" panose="020F0502020204030204" pitchFamily="34" charset="0"/>
                  </a:rPr>
                  <a:t>type proof</a:t>
                </a:r>
                <a:r>
                  <a:rPr lang="en-US" sz="1600" dirty="0">
                    <a:latin typeface="Calibri" panose="020F0502020204030204" pitchFamily="34" charset="0"/>
                    <a:cs typeface="Calibri" panose="020F0502020204030204" pitchFamily="34" charset="0"/>
                  </a:rPr>
                  <a:t>, with the intent that values of type proof are correct proofs, </a:t>
                </a:r>
                <a:r>
                  <a:rPr lang="en-US" sz="1600" dirty="0" smtClean="0">
                    <a:latin typeface="Calibri" panose="020F0502020204030204" pitchFamily="34" charset="0"/>
                    <a:cs typeface="Calibri" panose="020F0502020204030204" pitchFamily="34" charset="0"/>
                  </a:rPr>
                  <a:t>not incorrect </a:t>
                </a:r>
                <a:r>
                  <a:rPr lang="en-US" sz="1600" dirty="0">
                    <a:latin typeface="Calibri" panose="020F0502020204030204" pitchFamily="34" charset="0"/>
                    <a:cs typeface="Calibri" panose="020F0502020204030204" pitchFamily="34" charset="0"/>
                  </a:rPr>
                  <a:t>ones</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This is known as the </a:t>
                </a:r>
                <a:r>
                  <a:rPr lang="en-US" sz="1600" b="1" i="1" dirty="0" smtClean="0">
                    <a:latin typeface="Calibri" panose="020F0502020204030204" pitchFamily="34" charset="0"/>
                    <a:cs typeface="Calibri" panose="020F0502020204030204" pitchFamily="34" charset="0"/>
                  </a:rPr>
                  <a:t>Curry-Howard Isomorphism</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where propositions are considered as types and programs as proofs.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example, the proof of the proposition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is the lambda expression </a:t>
                </a:r>
                <a14:m>
                  <m:oMath xmlns:m="http://schemas.openxmlformats.org/officeDocument/2006/math">
                    <m:r>
                      <a:rPr lang="en-US" sz="1600" b="0" i="1" smtClean="0">
                        <a:latin typeface="Cambria Math" panose="02040503050406030204" pitchFamily="18" charset="0"/>
                        <a:cs typeface="Calibri" panose="020F0502020204030204" pitchFamily="34" charset="0"/>
                      </a:rPr>
                      <m:t>𝜆</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cs typeface="Calibri" panose="020F0502020204030204" pitchFamily="34" charset="0"/>
                      </a:rPr>
                      <m:t>𝑥</m:t>
                    </m:r>
                  </m:oMath>
                </a14:m>
                <a:r>
                  <a:rPr lang="en-US" sz="1600" dirty="0" smtClean="0">
                    <a:latin typeface="Calibri" panose="020F0502020204030204" pitchFamily="34" charset="0"/>
                    <a:cs typeface="Calibri" panose="020F0502020204030204" pitchFamily="34" charset="0"/>
                  </a:rPr>
                  <a:t> whose type is the function type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In fact, the expression takes a proof of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to a proof of </a:t>
                </a:r>
                <a14:m>
                  <m:oMath xmlns:m="http://schemas.openxmlformats.org/officeDocument/2006/math">
                    <m:r>
                      <a:rPr lang="en-US" sz="1600" b="0" i="1" smtClean="0">
                        <a:latin typeface="Cambria Math" panose="02040503050406030204" pitchFamily="18" charset="0"/>
                        <a:cs typeface="Calibri" panose="020F0502020204030204" pitchFamily="34" charset="0"/>
                      </a:rPr>
                      <m:t>𝛼</m:t>
                    </m:r>
                  </m:oMath>
                </a14:m>
                <a:r>
                  <a:rPr lang="en-US" sz="1600" dirty="0" smtClean="0">
                    <a:latin typeface="Calibri" panose="020F0502020204030204" pitchFamily="34" charset="0"/>
                    <a:cs typeface="Calibri" panose="020F0502020204030204" pitchFamily="34" charset="0"/>
                  </a:rPr>
                  <a:t>. This is indeed a </a:t>
                </a:r>
                <a:r>
                  <a:rPr lang="en-US" sz="1600" b="1" i="1" dirty="0" smtClean="0">
                    <a:latin typeface="Calibri" panose="020F0502020204030204" pitchFamily="34" charset="0"/>
                    <a:cs typeface="Calibri" panose="020F0502020204030204" pitchFamily="34" charset="0"/>
                  </a:rPr>
                  <a:t>constructive</a:t>
                </a:r>
                <a:r>
                  <a:rPr lang="en-US" sz="1600" dirty="0" smtClean="0">
                    <a:latin typeface="Calibri" panose="020F0502020204030204" pitchFamily="34" charset="0"/>
                    <a:cs typeface="Calibri" panose="020F0502020204030204" pitchFamily="34" charset="0"/>
                  </a:rPr>
                  <a:t> proof.</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295400"/>
                <a:ext cx="7498080" cy="5181600"/>
              </a:xfrm>
              <a:blipFill rotWithShape="0">
                <a:blip r:embed="rId4"/>
                <a:stretch>
                  <a:fillRect t="-353" r="-4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5</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5"/>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6"/>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292390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ML Programming Language</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We study </a:t>
            </a:r>
            <a:r>
              <a:rPr lang="en-US" sz="1600" dirty="0">
                <a:latin typeface="Calibri" panose="020F0502020204030204" pitchFamily="34" charset="0"/>
                <a:cs typeface="Calibri" panose="020F0502020204030204" pitchFamily="34" charset="0"/>
              </a:rPr>
              <a:t>ML in a little more detail than we </a:t>
            </a:r>
            <a:r>
              <a:rPr lang="en-US" sz="1600" dirty="0" smtClean="0">
                <a:latin typeface="Calibri" panose="020F0502020204030204" pitchFamily="34" charset="0"/>
                <a:cs typeface="Calibri" panose="020F0502020204030204" pitchFamily="34" charset="0"/>
              </a:rPr>
              <a:t>have studied Algol-like languages. </a:t>
            </a:r>
            <a:r>
              <a:rPr lang="en-US" sz="1600" dirty="0">
                <a:latin typeface="Calibri" panose="020F0502020204030204" pitchFamily="34" charset="0"/>
                <a:cs typeface="Calibri" panose="020F0502020204030204" pitchFamily="34" charset="0"/>
              </a:rPr>
              <a:t>The version of ML that we will use is called </a:t>
            </a:r>
            <a:r>
              <a:rPr lang="en-US" sz="1600" dirty="0" smtClean="0">
                <a:latin typeface="Calibri" panose="020F0502020204030204" pitchFamily="34" charset="0"/>
                <a:cs typeface="Calibri" panose="020F0502020204030204" pitchFamily="34" charset="0"/>
              </a:rPr>
              <a:t>Standard ML </a:t>
            </a:r>
            <a:r>
              <a:rPr lang="en-US" sz="1600" dirty="0">
                <a:latin typeface="Calibri" panose="020F0502020204030204" pitchFamily="34" charset="0"/>
                <a:cs typeface="Calibri" panose="020F0502020204030204" pitchFamily="34" charset="0"/>
              </a:rPr>
              <a:t>97 (SML97). </a:t>
            </a:r>
            <a:r>
              <a:rPr lang="en-US" sz="1600" dirty="0" smtClean="0">
                <a:latin typeface="Calibri" panose="020F0502020204030204" pitchFamily="34" charset="0"/>
                <a:cs typeface="Calibri" panose="020F0502020204030204" pitchFamily="34" charset="0"/>
              </a:rPr>
              <a:t>You can also download and install OCaml (an acronym for Objective Categorical </a:t>
            </a:r>
            <a:r>
              <a:rPr lang="en-US" sz="1600" dirty="0">
                <a:latin typeface="Calibri" panose="020F0502020204030204" pitchFamily="34" charset="0"/>
                <a:cs typeface="Calibri" panose="020F0502020204030204" pitchFamily="34" charset="0"/>
              </a:rPr>
              <a:t>Abstract Machine </a:t>
            </a:r>
            <a:r>
              <a:rPr lang="en-US" sz="1600" dirty="0" smtClean="0">
                <a:latin typeface="Calibri" panose="020F0502020204030204" pitchFamily="34" charset="0"/>
                <a:cs typeface="Calibri" panose="020F0502020204030204" pitchFamily="34" charset="0"/>
              </a:rPr>
              <a:t>Language) of INRIA on your computer.</a:t>
            </a: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6</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421" y="2394794"/>
            <a:ext cx="6781800" cy="4082206"/>
          </a:xfrm>
          <a:prstGeom prst="rect">
            <a:avLst/>
          </a:prstGeom>
        </p:spPr>
      </p:pic>
    </p:spTree>
    <p:extLst>
      <p:ext uri="{BB962C8B-B14F-4D97-AF65-F5344CB8AC3E}">
        <p14:creationId xmlns:p14="http://schemas.microsoft.com/office/powerpoint/2010/main" val="2481978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The ML Programming Language</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Most </a:t>
            </a:r>
            <a:r>
              <a:rPr lang="en-US" sz="1600" dirty="0">
                <a:latin typeface="Calibri" panose="020F0502020204030204" pitchFamily="34" charset="0"/>
                <a:cs typeface="Calibri" panose="020F0502020204030204" pitchFamily="34" charset="0"/>
              </a:rPr>
              <a:t>ML compilers are based on the same kind of </a:t>
            </a:r>
            <a:r>
              <a:rPr lang="en-US" sz="1600" b="1" i="1" dirty="0">
                <a:latin typeface="Calibri" panose="020F0502020204030204" pitchFamily="34" charset="0"/>
                <a:cs typeface="Calibri" panose="020F0502020204030204" pitchFamily="34" charset="0"/>
              </a:rPr>
              <a:t>read-</a:t>
            </a:r>
            <a:r>
              <a:rPr lang="en-US" sz="1600" b="1" i="1" dirty="0" err="1">
                <a:latin typeface="Calibri" panose="020F0502020204030204" pitchFamily="34" charset="0"/>
                <a:cs typeface="Calibri" panose="020F0502020204030204" pitchFamily="34" charset="0"/>
              </a:rPr>
              <a:t>eval</a:t>
            </a:r>
            <a:r>
              <a:rPr lang="en-US" sz="1600" b="1" i="1" dirty="0">
                <a:latin typeface="Calibri" panose="020F0502020204030204" pitchFamily="34" charset="0"/>
                <a:cs typeface="Calibri" panose="020F0502020204030204" pitchFamily="34" charset="0"/>
              </a:rPr>
              <a:t>-print</a:t>
            </a:r>
            <a:r>
              <a:rPr lang="en-US" sz="1600" dirty="0">
                <a:latin typeface="Calibri" panose="020F0502020204030204" pitchFamily="34" charset="0"/>
                <a:cs typeface="Calibri" panose="020F0502020204030204" pitchFamily="34" charset="0"/>
              </a:rPr>
              <a:t> loop as many </a:t>
            </a:r>
            <a:r>
              <a:rPr lang="en-US" sz="1600" dirty="0" smtClean="0">
                <a:latin typeface="Calibri" panose="020F0502020204030204" pitchFamily="34" charset="0"/>
                <a:cs typeface="Calibri" panose="020F0502020204030204" pitchFamily="34" charset="0"/>
              </a:rPr>
              <a:t>Lisp implementations</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standard way of interacting with the ML system is to </a:t>
            </a:r>
            <a:r>
              <a:rPr lang="en-US" sz="1600" dirty="0" smtClean="0">
                <a:latin typeface="Calibri" panose="020F0502020204030204" pitchFamily="34" charset="0"/>
                <a:cs typeface="Calibri" panose="020F0502020204030204" pitchFamily="34" charset="0"/>
              </a:rPr>
              <a:t>enter expressions </a:t>
            </a:r>
            <a:r>
              <a:rPr lang="en-US" sz="1600" dirty="0">
                <a:latin typeface="Calibri" panose="020F0502020204030204" pitchFamily="34" charset="0"/>
                <a:cs typeface="Calibri" panose="020F0502020204030204" pitchFamily="34" charset="0"/>
              </a:rPr>
              <a:t>and declarations one at a time. As each is entered, the source code </a:t>
            </a:r>
            <a:r>
              <a:rPr lang="en-US" sz="1600" dirty="0" smtClean="0">
                <a:latin typeface="Calibri" panose="020F0502020204030204" pitchFamily="34" charset="0"/>
                <a:cs typeface="Calibri" panose="020F0502020204030204" pitchFamily="34" charset="0"/>
              </a:rPr>
              <a:t>is </a:t>
            </a:r>
            <a:r>
              <a:rPr lang="en-US" sz="1600" b="1" i="1" dirty="0" smtClean="0">
                <a:latin typeface="Calibri" panose="020F0502020204030204" pitchFamily="34" charset="0"/>
                <a:cs typeface="Calibri" panose="020F0502020204030204" pitchFamily="34" charset="0"/>
              </a:rPr>
              <a:t>type </a:t>
            </a:r>
            <a:r>
              <a:rPr lang="en-US" sz="1600" b="1" i="1" dirty="0">
                <a:latin typeface="Calibri" panose="020F0502020204030204" pitchFamily="34" charset="0"/>
                <a:cs typeface="Calibri" panose="020F0502020204030204" pitchFamily="34" charset="0"/>
              </a:rPr>
              <a:t>checked</a:t>
            </a:r>
            <a:r>
              <a:rPr lang="en-US" sz="1600" dirty="0">
                <a:latin typeface="Calibri" panose="020F0502020204030204" pitchFamily="34" charset="0"/>
                <a:cs typeface="Calibri" panose="020F0502020204030204" pitchFamily="34" charset="0"/>
              </a:rPr>
              <a:t>, </a:t>
            </a:r>
            <a:r>
              <a:rPr lang="en-US" sz="1600" b="1" i="1" dirty="0">
                <a:latin typeface="Calibri" panose="020F0502020204030204" pitchFamily="34" charset="0"/>
                <a:cs typeface="Calibri" panose="020F0502020204030204" pitchFamily="34" charset="0"/>
              </a:rPr>
              <a:t>compiled</a:t>
            </a:r>
            <a:r>
              <a:rPr lang="en-US" sz="1600" dirty="0">
                <a:latin typeface="Calibri" panose="020F0502020204030204" pitchFamily="34" charset="0"/>
                <a:cs typeface="Calibri" panose="020F0502020204030204" pitchFamily="34" charset="0"/>
              </a:rPr>
              <a:t>, and </a:t>
            </a:r>
            <a:r>
              <a:rPr lang="en-US" sz="1600" b="1" i="1" dirty="0">
                <a:latin typeface="Calibri" panose="020F0502020204030204" pitchFamily="34" charset="0"/>
                <a:cs typeface="Calibri" panose="020F0502020204030204" pitchFamily="34" charset="0"/>
              </a:rPr>
              <a:t>executed</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For </a:t>
            </a:r>
            <a:r>
              <a:rPr lang="en-US" sz="1600" b="1" i="1" dirty="0">
                <a:latin typeface="Calibri" panose="020F0502020204030204" pitchFamily="34" charset="0"/>
                <a:cs typeface="Calibri" panose="020F0502020204030204" pitchFamily="34" charset="0"/>
              </a:rPr>
              <a:t>expressions</a:t>
            </a:r>
            <a:r>
              <a:rPr lang="en-US" sz="1600" dirty="0">
                <a:latin typeface="Calibri" panose="020F0502020204030204" pitchFamily="34" charset="0"/>
                <a:cs typeface="Calibri" panose="020F0502020204030204" pitchFamily="34" charset="0"/>
              </a:rPr>
              <a:t>, user interaction with the ML compiler has the form</a:t>
            </a:r>
          </a:p>
          <a:p>
            <a:pPr marL="80963" indent="-22225" algn="just">
              <a:spcBef>
                <a:spcPts val="0"/>
              </a:spcBef>
              <a:buNone/>
            </a:pPr>
            <a:r>
              <a:rPr lang="en-US" sz="1400" dirty="0" smtClean="0">
                <a:latin typeface="Courier New" panose="02070309020205020404" pitchFamily="49" charset="0"/>
                <a:cs typeface="Courier New" panose="02070309020205020404" pitchFamily="49" charset="0"/>
              </a:rPr>
              <a:t>		</a:t>
            </a:r>
          </a:p>
          <a:p>
            <a:pPr marL="80963" indent="-22225" algn="just">
              <a:spcBef>
                <a:spcPts val="0"/>
              </a:spcBef>
              <a:buNone/>
            </a:pPr>
            <a:endParaRPr lang="en-US" sz="1400" b="1" dirty="0">
              <a:latin typeface="Courier New" panose="02070309020205020404" pitchFamily="49" charset="0"/>
              <a:cs typeface="Courier New" panose="02070309020205020404" pitchFamily="49" charset="0"/>
            </a:endParaRPr>
          </a:p>
          <a:p>
            <a:pPr marL="80963" indent="-22225" algn="just">
              <a:spcBef>
                <a:spcPts val="0"/>
              </a:spcBef>
              <a:buNone/>
            </a:pPr>
            <a:endParaRPr lang="en-US" sz="1600" b="1" dirty="0" smtClean="0">
              <a:latin typeface="Courier New" panose="02070309020205020404" pitchFamily="49" charset="0"/>
              <a:cs typeface="Courier New" panose="02070309020205020404" pitchFamily="49"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Here are some examples:</a:t>
            </a:r>
          </a:p>
          <a:p>
            <a:pPr marL="82296" indent="0" algn="just">
              <a:spcBef>
                <a:spcPts val="0"/>
              </a:spcBef>
              <a:buNone/>
            </a:pPr>
            <a:r>
              <a:rPr lang="en-US" sz="1400" spc="-200" dirty="0">
                <a:latin typeface="Courier New" panose="02070309020205020404" pitchFamily="49" charset="0"/>
                <a:cs typeface="Courier New" panose="02070309020205020404" pitchFamily="49" charset="0"/>
              </a:rPr>
              <a:t>	</a:t>
            </a:r>
            <a:r>
              <a:rPr lang="en-US" sz="1400" spc="-230" dirty="0" smtClean="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5 + 3) - 2</a:t>
            </a:r>
            <a:r>
              <a:rPr lang="en-US" sz="1400" dirty="0">
                <a:latin typeface="Courier New" panose="02070309020205020404" pitchFamily="49" charset="0"/>
                <a:cs typeface="Courier New" panose="02070309020205020404" pitchFamily="49" charset="0"/>
              </a:rPr>
              <a:t>;</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6 : int</a:t>
            </a:r>
          </a:p>
          <a:p>
            <a:pPr marL="82296" indent="0" algn="just">
              <a:spcBef>
                <a:spcPts val="0"/>
              </a:spcBef>
              <a:buNone/>
            </a:pPr>
            <a:r>
              <a:rPr lang="en-US" sz="1400" spc="-200" dirty="0" smtClean="0">
                <a:latin typeface="Courier New" panose="02070309020205020404" pitchFamily="49" charset="0"/>
                <a:cs typeface="Courier New" panose="02070309020205020404" pitchFamily="49" charset="0"/>
              </a:rPr>
              <a:t>	</a:t>
            </a: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it </a:t>
            </a:r>
            <a:r>
              <a:rPr lang="en-US" sz="1400" dirty="0">
                <a:latin typeface="Courier New" panose="02070309020205020404" pitchFamily="49" charset="0"/>
                <a:cs typeface="Courier New" panose="02070309020205020404" pitchFamily="49" charset="0"/>
              </a:rPr>
              <a:t>+ 3;</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9 : int</a:t>
            </a:r>
          </a:p>
          <a:p>
            <a:pPr marL="82296" indent="0" algn="just">
              <a:spcBef>
                <a:spcPts val="0"/>
              </a:spcBef>
              <a:buNone/>
            </a:pPr>
            <a:r>
              <a:rPr lang="en-US" sz="1400" spc="-200" dirty="0" smtClean="0">
                <a:latin typeface="Courier New" panose="02070309020205020404" pitchFamily="49" charset="0"/>
                <a:cs typeface="Courier New" panose="02070309020205020404" pitchFamily="49" charset="0"/>
              </a:rPr>
              <a:t>	</a:t>
            </a:r>
            <a:r>
              <a:rPr lang="en-US" sz="1400" spc="-230" dirty="0" smtClean="0">
                <a:solidFill>
                  <a:prstClr val="black"/>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if true then 1 else 5;</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1 : int</a:t>
            </a:r>
          </a:p>
          <a:p>
            <a:pPr marL="82296" indent="0" algn="just">
              <a:spcBef>
                <a:spcPts val="0"/>
              </a:spcBef>
              <a:buNone/>
            </a:pPr>
            <a:r>
              <a:rPr lang="en-US" sz="1400" spc="-200" dirty="0" smtClean="0">
                <a:latin typeface="Courier New" panose="02070309020205020404" pitchFamily="49" charset="0"/>
                <a:cs typeface="Courier New" panose="02070309020205020404" pitchFamily="49" charset="0"/>
              </a:rPr>
              <a:t>	</a:t>
            </a:r>
            <a:r>
              <a:rPr lang="en-US" sz="1400" spc="-230" dirty="0" smtClean="0">
                <a:solidFill>
                  <a:prstClr val="black"/>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(5 = 4);</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it = false : bool</a:t>
            </a:r>
          </a:p>
          <a:p>
            <a:pPr marL="82296" indent="0" algn="just">
              <a:spcBef>
                <a:spcPts val="0"/>
              </a:spcBef>
              <a:buNone/>
            </a:pPr>
            <a:r>
              <a:rPr lang="en-US" sz="1600" dirty="0" smtClean="0"/>
              <a:t>	</a:t>
            </a:r>
            <a:r>
              <a:rPr lang="en-US" sz="1400" spc="-230" dirty="0" smtClean="0">
                <a:solidFill>
                  <a:prstClr val="black"/>
                </a:solidFill>
                <a:latin typeface="Courier New" panose="02070309020205020404" pitchFamily="49" charset="0"/>
                <a:cs typeface="Courier New" panose="02070309020205020404" pitchFamily="49" charset="0"/>
              </a:rPr>
              <a:t>--</a:t>
            </a:r>
            <a:r>
              <a:rPr lang="en-US" sz="16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if </a:t>
            </a:r>
            <a:r>
              <a:rPr lang="en-US" sz="1400" dirty="0">
                <a:latin typeface="Courier New" panose="02070309020205020404" pitchFamily="49" charset="0"/>
                <a:cs typeface="Courier New" panose="02070309020205020404" pitchFamily="49" charset="0"/>
              </a:rPr>
              <a:t>true then 3 else false</a:t>
            </a:r>
            <a:r>
              <a:rPr lang="en-US" sz="1400" dirty="0" smtClean="0">
                <a:latin typeface="Courier New" panose="02070309020205020404" pitchFamily="49" charset="0"/>
                <a:cs typeface="Courier New" panose="02070309020205020404" pitchFamily="49" charset="0"/>
              </a:rPr>
              <a:t>;</a:t>
            </a:r>
          </a:p>
          <a:p>
            <a:pPr marL="82296" indent="0" algn="just">
              <a:spcBef>
                <a:spcPts val="0"/>
              </a:spcBef>
              <a:buNone/>
            </a:pPr>
            <a:r>
              <a:rPr lang="en-US" sz="1600" dirty="0" smtClean="0"/>
              <a:t>	</a:t>
            </a:r>
            <a:r>
              <a:rPr lang="en-US" sz="1400" dirty="0" smtClean="0">
                <a:latin typeface="Courier New" panose="02070309020205020404" pitchFamily="49" charset="0"/>
                <a:cs typeface="Courier New" panose="02070309020205020404" pitchFamily="49" charset="0"/>
              </a:rPr>
              <a:t>stdIn:1.1-29.10 </a:t>
            </a:r>
            <a:r>
              <a:rPr lang="en-US" sz="1400" dirty="0">
                <a:latin typeface="Courier New" panose="02070309020205020404" pitchFamily="49" charset="0"/>
                <a:cs typeface="Courier New" panose="02070309020205020404" pitchFamily="49" charset="0"/>
              </a:rPr>
              <a:t>Error: types of rules don’t agree [literal]</a:t>
            </a:r>
            <a:endParaRPr lang="en-US" sz="14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7</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8" name="TextBox 7"/>
          <p:cNvSpPr txBox="1"/>
          <p:nvPr/>
        </p:nvSpPr>
        <p:spPr>
          <a:xfrm>
            <a:off x="3338322" y="3338374"/>
            <a:ext cx="3692652" cy="523220"/>
          </a:xfrm>
          <a:prstGeom prst="rect">
            <a:avLst/>
          </a:prstGeom>
          <a:solidFill>
            <a:schemeClr val="accent2">
              <a:lumMod val="40000"/>
              <a:lumOff val="60000"/>
            </a:schemeClr>
          </a:solidFill>
        </p:spPr>
        <p:txBody>
          <a:bodyPr wrap="square" rtlCol="0">
            <a:spAutoFit/>
          </a:bodyPr>
          <a:lstStyle/>
          <a:p>
            <a:pPr marL="80963" indent="-22225" algn="just">
              <a:spcBef>
                <a:spcPts val="0"/>
              </a:spcBef>
              <a:buNone/>
            </a:pPr>
            <a:r>
              <a:rPr lang="en-US" sz="1400" b="1" spc="-230"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&lt;expression&gt;;</a:t>
            </a:r>
          </a:p>
          <a:p>
            <a:pPr marL="80963" indent="-22225" algn="just">
              <a:spcBef>
                <a:spcPts val="0"/>
              </a:spcBef>
              <a:buNone/>
            </a:pP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val </a:t>
            </a:r>
            <a:r>
              <a:rPr lang="en-US" sz="1400" b="1" dirty="0">
                <a:latin typeface="Courier New" panose="02070309020205020404" pitchFamily="49" charset="0"/>
                <a:cs typeface="Courier New" panose="02070309020205020404" pitchFamily="49" charset="0"/>
              </a:rPr>
              <a:t>it = &lt;print value&gt; : &lt;type&gt;</a:t>
            </a:r>
          </a:p>
        </p:txBody>
      </p:sp>
    </p:spTree>
    <p:extLst>
      <p:ext uri="{BB962C8B-B14F-4D97-AF65-F5344CB8AC3E}">
        <p14:creationId xmlns:p14="http://schemas.microsoft.com/office/powerpoint/2010/main" val="4129148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Declaration</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User </a:t>
            </a:r>
            <a:r>
              <a:rPr lang="en-US" sz="1600" dirty="0">
                <a:latin typeface="Calibri" panose="020F0502020204030204" pitchFamily="34" charset="0"/>
                <a:cs typeface="Calibri" panose="020F0502020204030204" pitchFamily="34" charset="0"/>
              </a:rPr>
              <a:t>input can be an expression or a </a:t>
            </a:r>
            <a:r>
              <a:rPr lang="en-US" sz="1600" b="1" i="1" dirty="0">
                <a:latin typeface="Calibri" panose="020F0502020204030204" pitchFamily="34" charset="0"/>
                <a:cs typeface="Calibri" panose="020F0502020204030204" pitchFamily="34" charset="0"/>
              </a:rPr>
              <a:t>declaration</a:t>
            </a:r>
            <a:r>
              <a:rPr lang="en-US" sz="1600" dirty="0">
                <a:latin typeface="Calibri" panose="020F0502020204030204" pitchFamily="34" charset="0"/>
                <a:cs typeface="Calibri" panose="020F0502020204030204" pitchFamily="34" charset="0"/>
              </a:rPr>
              <a:t>. The standard form for ML </a:t>
            </a:r>
            <a:r>
              <a:rPr lang="en-US" sz="1600" dirty="0" smtClean="0">
                <a:latin typeface="Calibri" panose="020F0502020204030204" pitchFamily="34" charset="0"/>
                <a:cs typeface="Calibri" panose="020F0502020204030204" pitchFamily="34" charset="0"/>
              </a:rPr>
              <a:t>declarations, followed </a:t>
            </a:r>
            <a:r>
              <a:rPr lang="en-US" sz="1600" dirty="0">
                <a:latin typeface="Calibri" panose="020F0502020204030204" pitchFamily="34" charset="0"/>
                <a:cs typeface="Calibri" panose="020F0502020204030204" pitchFamily="34" charset="0"/>
              </a:rPr>
              <a:t>by compiler output, is</a:t>
            </a:r>
          </a:p>
          <a:p>
            <a:pPr marL="82296" indent="0" algn="just">
              <a:spcBef>
                <a:spcPts val="0"/>
              </a:spcBef>
              <a:buNone/>
            </a:pPr>
            <a:r>
              <a:rPr lang="en-US" sz="1400" b="1" spc="-230" dirty="0" smtClean="0">
                <a:solidFill>
                  <a:prstClr val="black"/>
                </a:solidFill>
                <a:latin typeface="Courier New" panose="02070309020205020404" pitchFamily="49" charset="0"/>
                <a:cs typeface="Courier New" panose="02070309020205020404" pitchFamily="49" charset="0"/>
              </a:rPr>
              <a:t>	</a:t>
            </a:r>
          </a:p>
          <a:p>
            <a:pPr marL="82296" indent="0" algn="just">
              <a:spcBef>
                <a:spcPts val="0"/>
              </a:spcBef>
              <a:buNone/>
            </a:pPr>
            <a:endParaRPr lang="en-US" sz="1400" b="1" spc="-230" dirty="0">
              <a:solidFill>
                <a:prstClr val="black"/>
              </a:solidFill>
              <a:latin typeface="Courier New" panose="02070309020205020404" pitchFamily="49" charset="0"/>
              <a:cs typeface="Courier New" panose="02070309020205020404" pitchFamily="49"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keyword val stands for value. When a declaration is given to the compiler, </a:t>
            </a:r>
            <a:r>
              <a:rPr lang="en-US" sz="1600" dirty="0" smtClean="0">
                <a:latin typeface="Calibri" panose="020F0502020204030204" pitchFamily="34" charset="0"/>
                <a:cs typeface="Calibri" panose="020F0502020204030204" pitchFamily="34" charset="0"/>
              </a:rPr>
              <a:t>the value </a:t>
            </a:r>
            <a:r>
              <a:rPr lang="en-US" sz="1600" dirty="0">
                <a:latin typeface="Calibri" panose="020F0502020204030204" pitchFamily="34" charset="0"/>
                <a:cs typeface="Calibri" panose="020F0502020204030204" pitchFamily="34" charset="0"/>
              </a:rPr>
              <a:t>associated with the identifier is computed and </a:t>
            </a:r>
            <a:r>
              <a:rPr lang="en-US" sz="1600" b="1" i="1" dirty="0">
                <a:latin typeface="Calibri" panose="020F0502020204030204" pitchFamily="34" charset="0"/>
                <a:cs typeface="Calibri" panose="020F0502020204030204" pitchFamily="34" charset="0"/>
              </a:rPr>
              <a:t>bound</a:t>
            </a:r>
            <a:r>
              <a:rPr lang="en-US" sz="1600" dirty="0">
                <a:latin typeface="Calibri" panose="020F0502020204030204" pitchFamily="34" charset="0"/>
                <a:cs typeface="Calibri" panose="020F0502020204030204" pitchFamily="34" charset="0"/>
              </a:rPr>
              <a:t> to that identifier. </a:t>
            </a: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are some examples:</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val x=7+2;</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x = 9 : int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val y = x+3;</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y = 12 : int</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s-ES" sz="1400" dirty="0" smtClean="0">
                <a:latin typeface="Courier New" panose="02070309020205020404" pitchFamily="49" charset="0"/>
                <a:cs typeface="Courier New" panose="02070309020205020404" pitchFamily="49" charset="0"/>
              </a:rPr>
              <a:t> </a:t>
            </a:r>
            <a:r>
              <a:rPr lang="es-ES" sz="1400" dirty="0">
                <a:latin typeface="Courier New" panose="02070309020205020404" pitchFamily="49" charset="0"/>
                <a:cs typeface="Courier New" panose="02070309020205020404" pitchFamily="49" charset="0"/>
              </a:rPr>
              <a:t>val z = x*y - (x div y);</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z = 108 : int</a:t>
            </a:r>
            <a:endParaRPr lang="en-US" sz="1400" b="1" dirty="0" smtClean="0">
              <a:latin typeface="Courier New" panose="02070309020205020404" pitchFamily="49" charset="0"/>
              <a:cs typeface="Courier New" panose="02070309020205020404" pitchFamily="49"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Functions </a:t>
            </a:r>
            <a:r>
              <a:rPr lang="en-US" sz="1600" dirty="0">
                <a:latin typeface="Calibri" panose="020F0502020204030204" pitchFamily="34" charset="0"/>
                <a:cs typeface="Calibri" panose="020F0502020204030204" pitchFamily="34" charset="0"/>
              </a:rPr>
              <a:t>can be declared with the keyword </a:t>
            </a:r>
            <a:r>
              <a:rPr lang="en-US" sz="1400" dirty="0">
                <a:latin typeface="Courier New" panose="02070309020205020404" pitchFamily="49" charset="0"/>
                <a:cs typeface="Courier New" panose="02070309020205020404" pitchFamily="49" charset="0"/>
              </a:rPr>
              <a:t>fun</a:t>
            </a:r>
            <a:r>
              <a:rPr lang="en-US" sz="1600" dirty="0">
                <a:latin typeface="Calibri" panose="020F0502020204030204" pitchFamily="34" charset="0"/>
                <a:cs typeface="Calibri" panose="020F0502020204030204" pitchFamily="34" charset="0"/>
              </a:rPr>
              <a:t> (which stands for </a:t>
            </a:r>
            <a:r>
              <a:rPr lang="en-US" sz="1600" dirty="0" smtClean="0">
                <a:latin typeface="Calibri" panose="020F0502020204030204" pitchFamily="34" charset="0"/>
                <a:cs typeface="Calibri" panose="020F0502020204030204" pitchFamily="34" charset="0"/>
              </a:rPr>
              <a:t>function) instead </a:t>
            </a:r>
            <a:r>
              <a:rPr lang="en-US" sz="1600" dirty="0">
                <a:latin typeface="Calibri" panose="020F0502020204030204" pitchFamily="34" charset="0"/>
                <a:cs typeface="Calibri" panose="020F0502020204030204" pitchFamily="34" charset="0"/>
              </a:rPr>
              <a:t>of </a:t>
            </a:r>
            <a:r>
              <a:rPr lang="en-US" sz="1400" dirty="0">
                <a:latin typeface="Courier New" panose="02070309020205020404" pitchFamily="49" charset="0"/>
                <a:cs typeface="Courier New" panose="02070309020205020404" pitchFamily="49" charset="0"/>
              </a:rPr>
              <a:t>val</a:t>
            </a:r>
            <a:r>
              <a:rPr lang="en-US" sz="1600" dirty="0">
                <a:latin typeface="Calibri" panose="020F0502020204030204" pitchFamily="34" charset="0"/>
                <a:cs typeface="Calibri" panose="020F0502020204030204" pitchFamily="34" charset="0"/>
              </a:rPr>
              <a:t>. The general form of user input and compiler output </a:t>
            </a:r>
            <a:r>
              <a:rPr lang="en-US" sz="1600" dirty="0" smtClean="0">
                <a:latin typeface="Calibri" panose="020F0502020204030204" pitchFamily="34" charset="0"/>
                <a:cs typeface="Calibri" panose="020F0502020204030204" pitchFamily="34" charset="0"/>
              </a:rPr>
              <a:t>is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endParaRPr lang="en-US" sz="1400" b="1" spc="-230" dirty="0" smtClean="0">
              <a:solidFill>
                <a:prstClr val="black"/>
              </a:solidFill>
              <a:latin typeface="Courier New" panose="02070309020205020404" pitchFamily="49" charset="0"/>
              <a:cs typeface="Courier New" panose="02070309020205020404" pitchFamily="49" charset="0"/>
            </a:endParaRPr>
          </a:p>
          <a:p>
            <a:pPr marL="82296" indent="0" algn="just">
              <a:spcBef>
                <a:spcPts val="1200"/>
              </a:spcBef>
              <a:buNone/>
            </a:pPr>
            <a:r>
              <a:rPr lang="en-US" sz="1600" dirty="0" smtClean="0">
                <a:latin typeface="Calibri" panose="020F0502020204030204" pitchFamily="34" charset="0"/>
                <a:cs typeface="Calibri" panose="020F0502020204030204" pitchFamily="34" charset="0"/>
              </a:rPr>
              <a:t>Here </a:t>
            </a:r>
            <a:r>
              <a:rPr lang="en-US" sz="1600" dirty="0">
                <a:latin typeface="Calibri" panose="020F0502020204030204" pitchFamily="34" charset="0"/>
                <a:cs typeface="Calibri" panose="020F0502020204030204" pitchFamily="34" charset="0"/>
              </a:rPr>
              <a:t>is an example:</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fun f(x) = x + 5;</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f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int </a:t>
            </a:r>
            <a:r>
              <a:rPr lang="en-US" sz="1400" dirty="0" smtClean="0">
                <a:latin typeface="Courier New" panose="02070309020205020404" pitchFamily="49" charset="0"/>
                <a:cs typeface="Courier New" panose="02070309020205020404" pitchFamily="49" charset="0"/>
              </a:rPr>
              <a:t>-&gt;</a:t>
            </a:r>
            <a:r>
              <a:rPr lang="en-US" sz="1400" b="1" i="1"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int</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8</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
        <p:nvSpPr>
          <p:cNvPr id="5" name="TextBox 4"/>
          <p:cNvSpPr txBox="1"/>
          <p:nvPr/>
        </p:nvSpPr>
        <p:spPr>
          <a:xfrm>
            <a:off x="2860548" y="1828800"/>
            <a:ext cx="4648200" cy="523220"/>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400" b="1" spc="-230" dirty="0">
                <a:solidFill>
                  <a:prstClr val="black"/>
                </a:solidFill>
                <a:latin typeface="Courier New" panose="02070309020205020404" pitchFamily="49" charset="0"/>
                <a:cs typeface="Courier New" panose="02070309020205020404" pitchFamily="49" charset="0"/>
              </a:rPr>
              <a:t>-- val </a:t>
            </a:r>
            <a:r>
              <a:rPr lang="en-US" sz="1400" b="1" dirty="0">
                <a:latin typeface="Courier New" panose="02070309020205020404" pitchFamily="49" charset="0"/>
                <a:cs typeface="Courier New" panose="02070309020205020404" pitchFamily="49" charset="0"/>
              </a:rPr>
              <a:t>&lt;identifier&gt; = &lt;expression&gt;;</a:t>
            </a:r>
          </a:p>
          <a:p>
            <a:pPr marL="82296" indent="0" algn="just">
              <a:spcBef>
                <a:spcPts val="0"/>
              </a:spcBef>
              <a:buNone/>
            </a:pPr>
            <a:r>
              <a:rPr lang="en-US" sz="1400" b="1" dirty="0" smtClean="0">
                <a:latin typeface="Courier New" panose="02070309020205020404" pitchFamily="49" charset="0"/>
                <a:cs typeface="Courier New" panose="02070309020205020404" pitchFamily="49" charset="0"/>
              </a:rPr>
              <a:t>val </a:t>
            </a:r>
            <a:r>
              <a:rPr lang="en-US" sz="1400" b="1" dirty="0">
                <a:latin typeface="Courier New" panose="02070309020205020404" pitchFamily="49" charset="0"/>
                <a:cs typeface="Courier New" panose="02070309020205020404" pitchFamily="49" charset="0"/>
              </a:rPr>
              <a:t>&lt;identifier&gt; = &lt;print value&gt; : &lt;type&gt;</a:t>
            </a:r>
          </a:p>
        </p:txBody>
      </p:sp>
      <p:sp>
        <p:nvSpPr>
          <p:cNvPr id="8" name="TextBox 7"/>
          <p:cNvSpPr txBox="1"/>
          <p:nvPr/>
        </p:nvSpPr>
        <p:spPr>
          <a:xfrm>
            <a:off x="1984248" y="5105400"/>
            <a:ext cx="6400800" cy="523220"/>
          </a:xfrm>
          <a:prstGeom prst="rect">
            <a:avLst/>
          </a:prstGeom>
          <a:solidFill>
            <a:schemeClr val="accent2">
              <a:lumMod val="40000"/>
              <a:lumOff val="60000"/>
            </a:schemeClr>
          </a:solidFill>
        </p:spPr>
        <p:txBody>
          <a:bodyPr wrap="square" rtlCol="0">
            <a:spAutoFit/>
          </a:bodyPr>
          <a:lstStyle/>
          <a:p>
            <a:pPr marL="82296" indent="0" algn="just">
              <a:spcBef>
                <a:spcPts val="0"/>
              </a:spcBef>
              <a:buNone/>
            </a:pPr>
            <a:r>
              <a:rPr lang="en-US" sz="1400" b="1" spc="-230" dirty="0">
                <a:solidFill>
                  <a:prstClr val="black"/>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fun &lt;identifier</a:t>
            </a:r>
            <a:r>
              <a:rPr lang="en-US" sz="1400" b="1" dirty="0" smtClean="0">
                <a:latin typeface="Courier New" panose="02070309020205020404" pitchFamily="49" charset="0"/>
                <a:cs typeface="Courier New" panose="02070309020205020404" pitchFamily="49" charset="0"/>
              </a:rPr>
              <a:t>&gt;(&lt;</a:t>
            </a:r>
            <a:r>
              <a:rPr lang="en-US" sz="1400" b="1" dirty="0">
                <a:latin typeface="Courier New" panose="02070309020205020404" pitchFamily="49" charset="0"/>
                <a:cs typeface="Courier New" panose="02070309020205020404" pitchFamily="49" charset="0"/>
              </a:rPr>
              <a:t>arguments</a:t>
            </a:r>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 &lt;expression&gt;;</a:t>
            </a:r>
          </a:p>
          <a:p>
            <a:pPr marL="82296" indent="0" algn="just">
              <a:spcBef>
                <a:spcPts val="0"/>
              </a:spcBef>
              <a:buNone/>
            </a:pPr>
            <a:r>
              <a:rPr lang="en-US" sz="1400" b="1" dirty="0" smtClean="0">
                <a:latin typeface="Courier New" panose="02070309020205020404" pitchFamily="49" charset="0"/>
                <a:cs typeface="Courier New" panose="02070309020205020404" pitchFamily="49" charset="0"/>
              </a:rPr>
              <a:t>val </a:t>
            </a:r>
            <a:r>
              <a:rPr lang="en-US" sz="1400" b="1" dirty="0">
                <a:latin typeface="Courier New" panose="02070309020205020404" pitchFamily="49" charset="0"/>
                <a:cs typeface="Courier New" panose="02070309020205020404" pitchFamily="49" charset="0"/>
              </a:rPr>
              <a:t>&lt;identifier&gt; = </a:t>
            </a:r>
            <a:r>
              <a:rPr lang="en-US" sz="1400" b="1" dirty="0" err="1" smtClean="0">
                <a:latin typeface="Courier New" panose="02070309020205020404" pitchFamily="49" charset="0"/>
                <a:cs typeface="Courier New" panose="02070309020205020404" pitchFamily="49" charset="0"/>
              </a:rPr>
              <a:t>fn</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&lt;</a:t>
            </a:r>
            <a:r>
              <a:rPr lang="en-US" sz="1400" b="1" dirty="0" err="1">
                <a:latin typeface="Courier New" panose="02070309020205020404" pitchFamily="49" charset="0"/>
                <a:cs typeface="Courier New" panose="02070309020205020404" pitchFamily="49" charset="0"/>
              </a:rPr>
              <a:t>arg</a:t>
            </a:r>
            <a:r>
              <a:rPr lang="en-US" sz="1400" b="1" dirty="0">
                <a:latin typeface="Courier New" panose="02070309020205020404" pitchFamily="49" charset="0"/>
                <a:cs typeface="Courier New" panose="02070309020205020404" pitchFamily="49" charset="0"/>
              </a:rPr>
              <a:t> type&gt; </a:t>
            </a:r>
            <a:r>
              <a:rPr lang="en-US" sz="1400" b="1" i="1" dirty="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&lt;result type&gt;</a:t>
            </a:r>
          </a:p>
        </p:txBody>
      </p:sp>
    </p:spTree>
    <p:extLst>
      <p:ext uri="{BB962C8B-B14F-4D97-AF65-F5344CB8AC3E}">
        <p14:creationId xmlns:p14="http://schemas.microsoft.com/office/powerpoint/2010/main" val="4122313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Calibri" panose="020F0502020204030204" pitchFamily="34" charset="0"/>
                <a:cs typeface="Calibri" panose="020F0502020204030204" pitchFamily="34" charset="0"/>
              </a:rPr>
              <a:t>Declaration (</a:t>
            </a:r>
            <a:r>
              <a:rPr lang="en-US" sz="3000" dirty="0" err="1" smtClean="0">
                <a:latin typeface="Calibri" panose="020F0502020204030204" pitchFamily="34" charset="0"/>
                <a:cs typeface="Calibri" panose="020F0502020204030204" pitchFamily="34" charset="0"/>
              </a:rPr>
              <a:t>Ctd</a:t>
            </a:r>
            <a:r>
              <a:rPr lang="en-US" sz="3000" dirty="0" smtClean="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371600" y="1295400"/>
            <a:ext cx="7498080" cy="5181600"/>
          </a:xfrm>
        </p:spPr>
        <p:txBody>
          <a:bodyPr>
            <a:noAutofit/>
          </a:bodyPr>
          <a:lstStyle/>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same function can be declared by a </a:t>
            </a:r>
            <a:r>
              <a:rPr lang="en-US" sz="1400" dirty="0">
                <a:latin typeface="Courier New" panose="02070309020205020404" pitchFamily="49" charset="0"/>
                <a:cs typeface="Courier New" panose="02070309020205020404" pitchFamily="49" charset="0"/>
              </a:rPr>
              <a:t>val</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declaration, written </a:t>
            </a:r>
            <a:r>
              <a:rPr lang="en-US" sz="1600" dirty="0">
                <a:latin typeface="Calibri" panose="020F0502020204030204" pitchFamily="34" charset="0"/>
                <a:cs typeface="Calibri" panose="020F0502020204030204" pitchFamily="34" charset="0"/>
              </a:rPr>
              <a:t>as</a:t>
            </a:r>
          </a:p>
          <a:p>
            <a:pPr marL="82296" indent="0" algn="just">
              <a:spcBef>
                <a:spcPts val="0"/>
              </a:spcBef>
              <a:buNone/>
            </a:pPr>
            <a:r>
              <a:rPr lang="en-US" sz="1400" spc="-230" dirty="0" smtClean="0">
                <a:solidFill>
                  <a:prstClr val="black"/>
                </a:solidFill>
                <a:latin typeface="Courier New" panose="02070309020205020404" pitchFamily="49" charset="0"/>
                <a:cs typeface="Courier New" panose="02070309020205020404" pitchFamily="49" charset="0"/>
              </a:rPr>
              <a:t>	-- </a:t>
            </a:r>
            <a:r>
              <a:rPr lang="nn-NO" sz="1400" dirty="0" smtClean="0">
                <a:latin typeface="Courier New" panose="02070309020205020404" pitchFamily="49" charset="0"/>
                <a:cs typeface="Courier New" panose="02070309020205020404" pitchFamily="49" charset="0"/>
              </a:rPr>
              <a:t>val </a:t>
            </a:r>
            <a:r>
              <a:rPr lang="nn-NO" sz="1400" dirty="0">
                <a:latin typeface="Courier New" panose="02070309020205020404" pitchFamily="49" charset="0"/>
                <a:cs typeface="Courier New" panose="02070309020205020404" pitchFamily="49" charset="0"/>
              </a:rPr>
              <a:t>f = fn x =&gt; x+5;</a:t>
            </a:r>
          </a:p>
          <a:p>
            <a:pPr marL="82296" indent="0" algn="just">
              <a:spcBef>
                <a:spcPts val="0"/>
              </a:spcBef>
              <a:buNone/>
            </a:pPr>
            <a:r>
              <a:rPr lang="en-US" sz="1400" dirty="0" smtClean="0">
                <a:latin typeface="Courier New" panose="02070309020205020404" pitchFamily="49" charset="0"/>
                <a:cs typeface="Courier New" panose="02070309020205020404" pitchFamily="49" charset="0"/>
              </a:rPr>
              <a:t>	val </a:t>
            </a:r>
            <a:r>
              <a:rPr lang="en-US" sz="1400" dirty="0">
                <a:latin typeface="Courier New" panose="02070309020205020404" pitchFamily="49" charset="0"/>
                <a:cs typeface="Courier New" panose="02070309020205020404" pitchFamily="49" charset="0"/>
              </a:rPr>
              <a:t>f =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 int </a:t>
            </a:r>
            <a:r>
              <a:rPr lang="en-US" sz="1400" dirty="0" smtClean="0">
                <a:latin typeface="Courier New" panose="02070309020205020404" pitchFamily="49" charset="0"/>
                <a:cs typeface="Courier New" panose="02070309020205020404" pitchFamily="49" charset="0"/>
              </a:rPr>
              <a:t>-&gt;</a:t>
            </a:r>
            <a:r>
              <a:rPr lang="en-US" sz="1400" i="1"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int</a:t>
            </a:r>
          </a:p>
          <a:p>
            <a:pPr marL="82296" indent="0" algn="just">
              <a:spcBef>
                <a:spcPts val="0"/>
              </a:spcBef>
              <a:buNone/>
            </a:pPr>
            <a:r>
              <a:rPr lang="en-US" sz="1600" dirty="0">
                <a:latin typeface="Calibri" panose="020F0502020204030204" pitchFamily="34" charset="0"/>
                <a:cs typeface="Calibri" panose="020F0502020204030204" pitchFamily="34" charset="0"/>
              </a:rPr>
              <a:t>In this declaration, the identifier </a:t>
            </a:r>
            <a:r>
              <a:rPr lang="en-US" sz="1400" dirty="0">
                <a:latin typeface="Courier New" panose="02070309020205020404" pitchFamily="49" charset="0"/>
                <a:cs typeface="Courier New" panose="02070309020205020404" pitchFamily="49" charset="0"/>
              </a:rPr>
              <a:t>f</a:t>
            </a:r>
            <a:r>
              <a:rPr lang="en-US" sz="1600" dirty="0">
                <a:latin typeface="Calibri" panose="020F0502020204030204" pitchFamily="34" charset="0"/>
                <a:cs typeface="Calibri" panose="020F0502020204030204" pitchFamily="34" charset="0"/>
              </a:rPr>
              <a:t> is given the value of expression </a:t>
            </a:r>
            <a:r>
              <a:rPr lang="en-US" sz="1400" dirty="0" err="1">
                <a:latin typeface="Courier New" panose="02070309020205020404" pitchFamily="49" charset="0"/>
                <a:cs typeface="Courier New" panose="02070309020205020404" pitchFamily="49" charset="0"/>
              </a:rPr>
              <a:t>fn</a:t>
            </a:r>
            <a:r>
              <a:rPr lang="en-US" sz="1400" dirty="0">
                <a:latin typeface="Courier New" panose="02070309020205020404" pitchFamily="49" charset="0"/>
                <a:cs typeface="Courier New" panose="02070309020205020404" pitchFamily="49" charset="0"/>
              </a:rPr>
              <a:t> x =&gt; x+5</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which is a function </a:t>
            </a:r>
            <a:r>
              <a:rPr lang="en-US" sz="1600" dirty="0">
                <a:latin typeface="Calibri" panose="020F0502020204030204" pitchFamily="34" charset="0"/>
                <a:cs typeface="Calibri" panose="020F0502020204030204" pitchFamily="34" charset="0"/>
              </a:rPr>
              <a:t>expression like </a:t>
            </a:r>
            <a:r>
              <a:rPr lang="en-US" sz="1400" dirty="0">
                <a:latin typeface="Courier New" panose="02070309020205020404" pitchFamily="49" charset="0"/>
                <a:cs typeface="Courier New" panose="02070309020205020404" pitchFamily="49" charset="0"/>
              </a:rPr>
              <a:t>(lambda (x) (+ x 5)) </a:t>
            </a:r>
            <a:r>
              <a:rPr lang="en-US" sz="1600" dirty="0">
                <a:latin typeface="Calibri" panose="020F0502020204030204" pitchFamily="34" charset="0"/>
                <a:cs typeface="Calibri" panose="020F0502020204030204" pitchFamily="34" charset="0"/>
              </a:rPr>
              <a:t>in Lisp or </a:t>
            </a:r>
            <a:r>
              <a:rPr lang="en-US" sz="1600" i="1" dirty="0" err="1">
                <a:latin typeface="Calibri" panose="020F0502020204030204" pitchFamily="34" charset="0"/>
                <a:cs typeface="Calibri" panose="020F0502020204030204" pitchFamily="34" charset="0"/>
              </a:rPr>
              <a:t>λx</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x </a:t>
            </a:r>
            <a:r>
              <a:rPr lang="en-US" sz="1600" dirty="0">
                <a:latin typeface="Calibri" panose="020F0502020204030204" pitchFamily="34" charset="0"/>
                <a:cs typeface="Calibri" panose="020F0502020204030204" pitchFamily="34" charset="0"/>
              </a:rPr>
              <a:t>+ 5 in </a:t>
            </a:r>
            <a:r>
              <a:rPr lang="en-US" sz="1600" dirty="0" smtClean="0">
                <a:latin typeface="Calibri" panose="020F0502020204030204" pitchFamily="34" charset="0"/>
                <a:cs typeface="Calibri" panose="020F0502020204030204" pitchFamily="34" charset="0"/>
              </a:rPr>
              <a:t>the lambda-calculus.</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a:latin typeface="Calibri" panose="020F0502020204030204" pitchFamily="34" charset="0"/>
                <a:cs typeface="Calibri" panose="020F0502020204030204" pitchFamily="34" charset="0"/>
              </a:rPr>
              <a:t>An important aspect of ML is that the value of an </a:t>
            </a:r>
            <a:r>
              <a:rPr lang="en-US" sz="1600" dirty="0" smtClean="0">
                <a:latin typeface="Calibri" panose="020F0502020204030204" pitchFamily="34" charset="0"/>
                <a:cs typeface="Calibri" panose="020F0502020204030204" pitchFamily="34" charset="0"/>
              </a:rPr>
              <a:t>identifier cannot </a:t>
            </a:r>
            <a:r>
              <a:rPr lang="en-US" sz="1600" dirty="0">
                <a:latin typeface="Calibri" panose="020F0502020204030204" pitchFamily="34" charset="0"/>
                <a:cs typeface="Calibri" panose="020F0502020204030204" pitchFamily="34" charset="0"/>
              </a:rPr>
              <a:t>be changed by assignment. More specifically, if an identifier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is </a:t>
            </a:r>
            <a:r>
              <a:rPr lang="en-US" sz="1600" dirty="0" smtClean="0">
                <a:latin typeface="Calibri" panose="020F0502020204030204" pitchFamily="34" charset="0"/>
                <a:cs typeface="Calibri" panose="020F0502020204030204" pitchFamily="34" charset="0"/>
              </a:rPr>
              <a:t>declared by </a:t>
            </a:r>
            <a:r>
              <a:rPr lang="en-US" sz="1400" dirty="0">
                <a:latin typeface="Courier New" panose="02070309020205020404" pitchFamily="49" charset="0"/>
                <a:cs typeface="Courier New" panose="02070309020205020404" pitchFamily="49" charset="0"/>
              </a:rPr>
              <a:t>val x = 3</a:t>
            </a:r>
            <a:r>
              <a:rPr lang="en-US" sz="1600" dirty="0">
                <a:latin typeface="Calibri" panose="020F0502020204030204" pitchFamily="34" charset="0"/>
                <a:cs typeface="Calibri" panose="020F0502020204030204" pitchFamily="34" charset="0"/>
              </a:rPr>
              <a:t>, for example, then the value of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will always be 3. It is not </a:t>
            </a:r>
            <a:r>
              <a:rPr lang="en-US" sz="1600" dirty="0" smtClean="0">
                <a:latin typeface="Calibri" panose="020F0502020204030204" pitchFamily="34" charset="0"/>
                <a:cs typeface="Calibri" panose="020F0502020204030204" pitchFamily="34" charset="0"/>
              </a:rPr>
              <a:t>possible to </a:t>
            </a:r>
            <a:r>
              <a:rPr lang="en-US" sz="1600" dirty="0">
                <a:latin typeface="Calibri" panose="020F0502020204030204" pitchFamily="34" charset="0"/>
                <a:cs typeface="Calibri" panose="020F0502020204030204" pitchFamily="34" charset="0"/>
              </a:rPr>
              <a:t>change the value of </a:t>
            </a:r>
            <a:r>
              <a:rPr lang="en-US" sz="1400" dirty="0">
                <a:latin typeface="Courier New" panose="02070309020205020404" pitchFamily="49" charset="0"/>
                <a:cs typeface="Courier New" panose="02070309020205020404" pitchFamily="49" charset="0"/>
              </a:rPr>
              <a:t>x</a:t>
            </a:r>
            <a:r>
              <a:rPr lang="en-US" sz="1600" dirty="0">
                <a:latin typeface="Calibri" panose="020F0502020204030204" pitchFamily="34" charset="0"/>
                <a:cs typeface="Calibri" panose="020F0502020204030204" pitchFamily="34" charset="0"/>
              </a:rPr>
              <a:t> by </a:t>
            </a:r>
            <a:r>
              <a:rPr lang="en-US" sz="1600" b="1" i="1" dirty="0">
                <a:latin typeface="Calibri" panose="020F0502020204030204" pitchFamily="34" charset="0"/>
                <a:cs typeface="Calibri" panose="020F0502020204030204" pitchFamily="34" charset="0"/>
              </a:rPr>
              <a:t>assignment</a:t>
            </a:r>
            <a:r>
              <a:rPr lang="en-US" sz="1600" dirty="0">
                <a:latin typeface="Calibri" panose="020F0502020204030204" pitchFamily="34" charset="0"/>
                <a:cs typeface="Calibri" panose="020F0502020204030204" pitchFamily="34" charset="0"/>
              </a:rPr>
              <a:t>. </a:t>
            </a:r>
            <a:endParaRPr lang="en-US" sz="1600" dirty="0" smtClean="0">
              <a:latin typeface="Calibri" panose="020F0502020204030204" pitchFamily="34" charset="0"/>
              <a:cs typeface="Calibri" panose="020F0502020204030204" pitchFamily="34" charset="0"/>
            </a:endParaRP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The </a:t>
            </a:r>
            <a:r>
              <a:rPr lang="en-US" sz="1600" dirty="0">
                <a:latin typeface="Calibri" panose="020F0502020204030204" pitchFamily="34" charset="0"/>
                <a:cs typeface="Calibri" panose="020F0502020204030204" pitchFamily="34" charset="0"/>
              </a:rPr>
              <a:t>way to declare an assignable variable in ML is to </a:t>
            </a:r>
            <a:r>
              <a:rPr lang="en-US" sz="1600" dirty="0" smtClean="0">
                <a:latin typeface="Calibri" panose="020F0502020204030204" pitchFamily="34" charset="0"/>
                <a:cs typeface="Calibri" panose="020F0502020204030204" pitchFamily="34" charset="0"/>
              </a:rPr>
              <a:t>define a </a:t>
            </a:r>
            <a:r>
              <a:rPr lang="en-US" sz="1600" b="1" i="1" dirty="0">
                <a:latin typeface="Calibri" panose="020F0502020204030204" pitchFamily="34" charset="0"/>
                <a:cs typeface="Calibri" panose="020F0502020204030204" pitchFamily="34" charset="0"/>
              </a:rPr>
              <a:t>reference </a:t>
            </a:r>
            <a:r>
              <a:rPr lang="en-US" sz="1600" b="1" i="1" dirty="0" smtClean="0">
                <a:latin typeface="Calibri" panose="020F0502020204030204" pitchFamily="34" charset="0"/>
                <a:cs typeface="Calibri" panose="020F0502020204030204" pitchFamily="34" charset="0"/>
              </a:rPr>
              <a:t>cell</a:t>
            </a:r>
            <a:r>
              <a:rPr lang="en-US" sz="1600" dirty="0" smtClean="0">
                <a:latin typeface="Calibri" panose="020F0502020204030204" pitchFamily="34" charset="0"/>
                <a:cs typeface="Calibri" panose="020F0502020204030204" pitchFamily="34" charset="0"/>
              </a:rPr>
              <a:t>. </a:t>
            </a:r>
          </a:p>
          <a:p>
            <a:pPr marL="82296" indent="0" algn="just">
              <a:spcBef>
                <a:spcPts val="0"/>
              </a:spcBef>
              <a:buNone/>
            </a:pPr>
            <a:endParaRPr lang="en-US" sz="1600" dirty="0">
              <a:latin typeface="Calibri" panose="020F0502020204030204" pitchFamily="34" charset="0"/>
              <a:cs typeface="Calibri" panose="020F0502020204030204" pitchFamily="34" charset="0"/>
            </a:endParaRPr>
          </a:p>
          <a:p>
            <a:pPr marL="82296" indent="0" algn="just">
              <a:spcBef>
                <a:spcPts val="0"/>
              </a:spcBef>
              <a:buNone/>
            </a:pPr>
            <a:r>
              <a:rPr lang="en-US" sz="1600" dirty="0" smtClean="0">
                <a:latin typeface="Calibri" panose="020F0502020204030204" pitchFamily="34" charset="0"/>
                <a:cs typeface="Calibri" panose="020F0502020204030204" pitchFamily="34" charset="0"/>
              </a:rPr>
              <a:t>Although you may initially </a:t>
            </a:r>
            <a:r>
              <a:rPr lang="en-US" sz="1600" dirty="0">
                <a:latin typeface="Calibri" panose="020F0502020204030204" pitchFamily="34" charset="0"/>
                <a:cs typeface="Calibri" panose="020F0502020204030204" pitchFamily="34" charset="0"/>
              </a:rPr>
              <a:t>think otherwise, the ML treatment of </a:t>
            </a:r>
            <a:r>
              <a:rPr lang="en-US" sz="1600" dirty="0" smtClean="0">
                <a:latin typeface="Calibri" panose="020F0502020204030204" pitchFamily="34" charset="0"/>
                <a:cs typeface="Calibri" panose="020F0502020204030204" pitchFamily="34" charset="0"/>
              </a:rPr>
              <a:t>identifiers and </a:t>
            </a:r>
            <a:r>
              <a:rPr lang="en-US" sz="1600" dirty="0">
                <a:latin typeface="Calibri" panose="020F0502020204030204" pitchFamily="34" charset="0"/>
                <a:cs typeface="Calibri" panose="020F0502020204030204" pitchFamily="34" charset="0"/>
              </a:rPr>
              <a:t>variables is more </a:t>
            </a:r>
            <a:r>
              <a:rPr lang="en-US" sz="1600" b="1" i="1" dirty="0">
                <a:latin typeface="Calibri" panose="020F0502020204030204" pitchFamily="34" charset="0"/>
                <a:cs typeface="Calibri" panose="020F0502020204030204" pitchFamily="34" charset="0"/>
              </a:rPr>
              <a:t>uniform</a:t>
            </a:r>
            <a:r>
              <a:rPr lang="en-US" sz="1600" dirty="0">
                <a:latin typeface="Calibri" panose="020F0502020204030204" pitchFamily="34" charset="0"/>
                <a:cs typeface="Calibri" panose="020F0502020204030204" pitchFamily="34" charset="0"/>
              </a:rPr>
              <a:t> than the treatment of identifiers and variables </a:t>
            </a:r>
            <a:r>
              <a:rPr lang="en-US" sz="1600" dirty="0" smtClean="0">
                <a:latin typeface="Calibri" panose="020F0502020204030204" pitchFamily="34" charset="0"/>
                <a:cs typeface="Calibri" panose="020F0502020204030204" pitchFamily="34" charset="0"/>
              </a:rPr>
              <a:t>in</a:t>
            </a:r>
            <a:r>
              <a:rPr lang="en-US" sz="1600" dirty="0">
                <a:latin typeface="Calibri" panose="020F0502020204030204" pitchFamily="34" charset="0"/>
                <a:cs typeface="Calibri" panose="020F0502020204030204" pitchFamily="34" charset="0"/>
              </a:rPr>
              <a:t> languages such as Pascal and C. If an integer identifier is declared in C or Pascal, </a:t>
            </a:r>
            <a:r>
              <a:rPr lang="en-US" sz="1600" dirty="0" smtClean="0">
                <a:latin typeface="Calibri" panose="020F0502020204030204" pitchFamily="34" charset="0"/>
                <a:cs typeface="Calibri" panose="020F0502020204030204" pitchFamily="34" charset="0"/>
              </a:rPr>
              <a:t>it is </a:t>
            </a:r>
            <a:r>
              <a:rPr lang="en-US" sz="1600" dirty="0">
                <a:latin typeface="Calibri" panose="020F0502020204030204" pitchFamily="34" charset="0"/>
                <a:cs typeface="Calibri" panose="020F0502020204030204" pitchFamily="34" charset="0"/>
              </a:rPr>
              <a:t>treated as an </a:t>
            </a:r>
            <a:r>
              <a:rPr lang="en-US" sz="1600" b="1" i="1" dirty="0">
                <a:latin typeface="Calibri" panose="020F0502020204030204" pitchFamily="34" charset="0"/>
                <a:cs typeface="Calibri" panose="020F0502020204030204" pitchFamily="34" charset="0"/>
              </a:rPr>
              <a:t>assignable variable</a:t>
            </a:r>
            <a:r>
              <a:rPr lang="en-US" sz="1600" dirty="0">
                <a:latin typeface="Calibri" panose="020F0502020204030204" pitchFamily="34" charset="0"/>
                <a:cs typeface="Calibri" panose="020F0502020204030204" pitchFamily="34" charset="0"/>
              </a:rPr>
              <a:t>. On the other hand, if a function is declared </a:t>
            </a:r>
            <a:r>
              <a:rPr lang="en-US" sz="1600" dirty="0" smtClean="0">
                <a:latin typeface="Calibri" panose="020F0502020204030204" pitchFamily="34" charset="0"/>
                <a:cs typeface="Calibri" panose="020F0502020204030204" pitchFamily="34" charset="0"/>
              </a:rPr>
              <a:t>and given </a:t>
            </a:r>
            <a:r>
              <a:rPr lang="en-US" sz="1600" dirty="0">
                <a:latin typeface="Calibri" panose="020F0502020204030204" pitchFamily="34" charset="0"/>
                <a:cs typeface="Calibri" panose="020F0502020204030204" pitchFamily="34" charset="0"/>
              </a:rPr>
              <a:t>a name in either of these languages, the name of the function is a </a:t>
            </a:r>
            <a:r>
              <a:rPr lang="en-US" sz="1600" b="1" i="1" dirty="0">
                <a:latin typeface="Calibri" panose="020F0502020204030204" pitchFamily="34" charset="0"/>
                <a:cs typeface="Calibri" panose="020F0502020204030204" pitchFamily="34" charset="0"/>
              </a:rPr>
              <a:t>constant</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not a </a:t>
            </a:r>
            <a:r>
              <a:rPr lang="en-US" sz="1600" dirty="0">
                <a:latin typeface="Calibri" panose="020F0502020204030204" pitchFamily="34" charset="0"/>
                <a:cs typeface="Calibri" panose="020F0502020204030204" pitchFamily="34" charset="0"/>
              </a:rPr>
              <a:t>variable. It is not possible to assign to the function name and change it to a </a:t>
            </a:r>
            <a:r>
              <a:rPr lang="en-US" sz="1600" dirty="0" smtClean="0">
                <a:latin typeface="Calibri" panose="020F0502020204030204" pitchFamily="34" charset="0"/>
                <a:cs typeface="Calibri" panose="020F0502020204030204" pitchFamily="34" charset="0"/>
              </a:rPr>
              <a:t>different function</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In ML</a:t>
            </a:r>
            <a:r>
              <a:rPr lang="en-US" sz="1600" dirty="0">
                <a:latin typeface="Calibri" panose="020F0502020204030204" pitchFamily="34" charset="0"/>
                <a:cs typeface="Calibri" panose="020F0502020204030204" pitchFamily="34" charset="0"/>
              </a:rPr>
              <a:t>, a </a:t>
            </a:r>
            <a:r>
              <a:rPr lang="en-US" sz="1400" dirty="0">
                <a:latin typeface="Courier New" panose="02070309020205020404" pitchFamily="49" charset="0"/>
                <a:cs typeface="Courier New" panose="02070309020205020404" pitchFamily="49" charset="0"/>
              </a:rPr>
              <a:t>val</a:t>
            </a:r>
            <a:r>
              <a:rPr lang="en-US" sz="1600" dirty="0">
                <a:latin typeface="Calibri" panose="020F0502020204030204" pitchFamily="34" charset="0"/>
                <a:cs typeface="Calibri" panose="020F0502020204030204" pitchFamily="34" charset="0"/>
              </a:rPr>
              <a:t> declaration works the </a:t>
            </a:r>
            <a:r>
              <a:rPr lang="en-US" sz="1600" dirty="0" smtClean="0">
                <a:latin typeface="Calibri" panose="020F0502020204030204" pitchFamily="34" charset="0"/>
                <a:cs typeface="Calibri" panose="020F0502020204030204" pitchFamily="34" charset="0"/>
              </a:rPr>
              <a:t>same way </a:t>
            </a:r>
            <a:r>
              <a:rPr lang="en-US" sz="1600" dirty="0">
                <a:latin typeface="Calibri" panose="020F0502020204030204" pitchFamily="34" charset="0"/>
                <a:cs typeface="Calibri" panose="020F0502020204030204" pitchFamily="34" charset="0"/>
              </a:rPr>
              <a:t>for all types of values.</a:t>
            </a:r>
            <a:endParaRPr lang="en-US" sz="1600"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CF49A065-8151-4F45-B403-06189971DF72}" type="slidenum">
              <a:rPr lang="en-US" smtClean="0">
                <a:solidFill>
                  <a:srgbClr val="E7DEC9">
                    <a:shade val="50000"/>
                    <a:satMod val="200000"/>
                  </a:srgbClr>
                </a:solidFill>
              </a:rPr>
              <a:pPr/>
              <a:t>9</a:t>
            </a:fld>
            <a:endParaRPr lang="en-US">
              <a:solidFill>
                <a:srgbClr val="E7DEC9">
                  <a:shade val="50000"/>
                  <a:satMod val="200000"/>
                </a:srgbClr>
              </a:solidFill>
            </a:endParaRPr>
          </a:p>
        </p:txBody>
      </p:sp>
      <p:pic>
        <p:nvPicPr>
          <p:cNvPr id="9" name="Picture 8">
            <a:hlinkClick r:id="" action="ppaction://hlinkshowjump?jump=previousslide"/>
          </p:cNvPr>
          <p:cNvPicPr>
            <a:picLocks noChangeAspect="1"/>
          </p:cNvPicPr>
          <p:nvPr/>
        </p:nvPicPr>
        <p:blipFill>
          <a:blip r:embed="rId2"/>
          <a:stretch>
            <a:fillRect/>
          </a:stretch>
        </p:blipFill>
        <p:spPr>
          <a:xfrm>
            <a:off x="4748506" y="6585231"/>
            <a:ext cx="280440" cy="188992"/>
          </a:xfrm>
          <a:prstGeom prst="rect">
            <a:avLst/>
          </a:prstGeom>
        </p:spPr>
      </p:pic>
      <p:pic>
        <p:nvPicPr>
          <p:cNvPr id="10" name="Picture 9">
            <a:hlinkClick r:id="" action="ppaction://hlinkshowjump?jump=nextslide"/>
          </p:cNvPr>
          <p:cNvPicPr>
            <a:picLocks noChangeAspect="1"/>
          </p:cNvPicPr>
          <p:nvPr/>
        </p:nvPicPr>
        <p:blipFill>
          <a:blip r:embed="rId3"/>
          <a:stretch>
            <a:fillRect/>
          </a:stretch>
        </p:blipFill>
        <p:spPr>
          <a:xfrm>
            <a:off x="5103009" y="6585231"/>
            <a:ext cx="286537" cy="188992"/>
          </a:xfrm>
          <a:prstGeom prst="rect">
            <a:avLst/>
          </a:prstGeom>
          <a:scene3d>
            <a:camera prst="orthographicFront">
              <a:rot lat="0" lon="10800000" rev="0"/>
            </a:camera>
            <a:lightRig rig="threePt" dir="t"/>
          </a:scene3d>
        </p:spPr>
      </p:pic>
    </p:spTree>
    <p:extLst>
      <p:ext uri="{BB962C8B-B14F-4D97-AF65-F5344CB8AC3E}">
        <p14:creationId xmlns:p14="http://schemas.microsoft.com/office/powerpoint/2010/main" val="170890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17613</TotalTime>
  <Words>2486</Words>
  <Application>Microsoft Office PowerPoint</Application>
  <PresentationFormat>On-screen Show (4:3)</PresentationFormat>
  <Paragraphs>428</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Calibri</vt:lpstr>
      <vt:lpstr>Cambria Math</vt:lpstr>
      <vt:lpstr>Courier New</vt:lpstr>
      <vt:lpstr>Gill Sans MT</vt:lpstr>
      <vt:lpstr>Verdana</vt:lpstr>
      <vt:lpstr>Wingdings 2</vt:lpstr>
      <vt:lpstr>Solstice</vt:lpstr>
      <vt:lpstr>Mehran S. Fallah    June 2020 </vt:lpstr>
      <vt:lpstr>Introduction</vt:lpstr>
      <vt:lpstr>ML and Its Origin</vt:lpstr>
      <vt:lpstr>ML and Its Origin (Ctd.)</vt:lpstr>
      <vt:lpstr>ML and Its Origin (Ctd.)</vt:lpstr>
      <vt:lpstr>The ML Programming Language</vt:lpstr>
      <vt:lpstr>The ML Programming Language</vt:lpstr>
      <vt:lpstr>Declaration</vt:lpstr>
      <vt:lpstr>Declaration (Ctd.)</vt:lpstr>
      <vt:lpstr>Basic Types</vt:lpstr>
      <vt:lpstr>Basic Types (Ctd.)</vt:lpstr>
      <vt:lpstr>Type Constructors</vt:lpstr>
      <vt:lpstr>Type Constructors (Ctd.)</vt:lpstr>
      <vt:lpstr>Patterns and Pattern Matching</vt:lpstr>
      <vt:lpstr>Patterns and Pattern Matching (Ctd.)</vt:lpstr>
      <vt:lpstr>Patterns and Pattern Matching (Ctd.)</vt:lpstr>
      <vt:lpstr>Patterns and Pattern Matching (Ctd.)</vt:lpstr>
      <vt:lpstr>Data-Type Declaration</vt:lpstr>
      <vt:lpstr>Data-Type Declaration (Ctd.)</vt:lpstr>
      <vt:lpstr>Data-Type Declaration (Ctd.)</vt:lpstr>
      <vt:lpstr>Reference Cells and Assignment</vt:lpstr>
      <vt:lpstr>Reference Cells and Assignment (Ctd.)</vt:lpstr>
      <vt:lpstr>Reference Cells and Assignment (Ctd.)</vt:lpstr>
      <vt:lpstr>Reference Cells and Assignment (Ctd.)</vt:lpstr>
      <vt:lpstr>Reference Cells and Assignment (Ctd.)</vt:lpstr>
      <vt:lpstr>PowerPoint Presentation</vt:lpstr>
    </vt:vector>
  </TitlesOfParts>
  <Company>ISE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c:creator>
  <cp:lastModifiedBy>msfallah@outlook.com</cp:lastModifiedBy>
  <cp:revision>1294</cp:revision>
  <dcterms:created xsi:type="dcterms:W3CDTF">2009-10-14T10:18:00Z</dcterms:created>
  <dcterms:modified xsi:type="dcterms:W3CDTF">2020-12-15T09:57:06Z</dcterms:modified>
</cp:coreProperties>
</file>