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7"/>
  </p:notesMasterIdLst>
  <p:handoutMasterIdLst>
    <p:handoutMasterId r:id="rId18"/>
  </p:handoutMasterIdLst>
  <p:sldIdLst>
    <p:sldId id="358" r:id="rId2"/>
    <p:sldId id="445" r:id="rId3"/>
    <p:sldId id="492" r:id="rId4"/>
    <p:sldId id="493" r:id="rId5"/>
    <p:sldId id="485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366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575.33655" units="1/cm"/>
          <inkml:channelProperty channel="Y" name="resolution" value="1575.3365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4T10:35:04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18150 15369 6 0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575.33655" units="1/cm"/>
          <inkml:channelProperty channel="Y" name="resolution" value="1575.3365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4T11:11:45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15312 4004 4 0,'0'0'3'16,"-10"-9"0"-16,10 9-1 16,0 0-1-16,-14-6 1 15,14 6-1-15,0 0 0 16,-9-10 0-16,0 1-1 16,-6 1 0-1,15-1 1 1,-5-2 0-16,5 6-1 15,0-4 0-15,5-1 0 16,-1 2 0 0,-1-2 1-16,0 5 1 15,2-4-1-15,-4-2 0 16,4 6-1-16,-5-1 1 16,6 0-1-16,3-1 0 15,-5-1 0-15,3-1 0 16,3-1 0-1,-5 4 0-15,2-3 0 16,1 3 0-16,-2-1 0 16,6-1 0-16,-2-1 0 15,-3 3-1 1,4-6 1 0,-11 12 1-16,12-4-1 15,-5 4 0-15,4 0 0 16,1-2 0-16,-6 4 0 15,5-2 0-15,-2 0 0 16,0 0 0 0,2 4 0-16,0 2 0 15,-3-6 0 1,3 6 0 0,1 2 1-16,-3-1 0 15,2-1-1-15,-3 6 1 31,6 0-1-31,-9-2 0 16,-2-1 0 0,0-3 0-16,-3 2 0 15,4 2 0 1,-4-1 0 0,0 1 1-1,-4-2-1-15,4 2 1 16,-3-1-1-16,3 0 0 15,-3 3 1-15,3 0-1 16,-5 1 0-16,2-4 0 16,3-4 0-16,-7 7 1 15,7-2-1 1,-4-4 0-16,-4 3 0 16,0 0 0-1,2-3 0-15,-6 6 1 16,3 0-1-1,-2-5 0-15,-1 5 0 16,1-6 0 0,0 2 0-16,-3 3 0 15,3-6 0-15,-4 7 0 16,4-5 0 0,4-1 0-16,-5-4 0 15,1 2 1-15,2-2 1 16,9-2 0-16,-8 0 1 15,8 0-1-15,-12-2-1 16,1 2 0-16,5-10 0 16,6 10 1-16,-12-9-1 15,1-3-1-15,4-4 0 16,-5-1-10-16,-2-11-9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575.33655" units="1/cm"/>
          <inkml:channelProperty channel="Y" name="resolution" value="1575.3365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4T11:13:56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12100 10160 15 0,'0'0'8'16,"0"0"-1"-16,0 0-1 15,-7 9 1-15,7-9-1 16,0 0-4-16,0 0 0 16,0 0-6-16,0 0-7 15,-16 0-7-15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0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11/21/2021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11/21/2021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3.png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Mehran S. </a:t>
            </a:r>
            <a:r>
              <a:rPr lang="en-US" sz="2400" dirty="0" err="1" smtClean="0"/>
              <a:t>Fallah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June 2020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Programming Languages</a:t>
            </a:r>
          </a:p>
          <a:p>
            <a:pPr algn="ctr"/>
            <a:r>
              <a:rPr lang="en-US" sz="2400" dirty="0" smtClean="0"/>
              <a:t>Session VIII</a:t>
            </a:r>
          </a:p>
          <a:p>
            <a:pPr algn="ctr"/>
            <a:endParaRPr lang="en-US" sz="3400" dirty="0"/>
          </a:p>
          <a:p>
            <a:pPr algn="ctr"/>
            <a:r>
              <a:rPr lang="en-US" sz="3400" dirty="0" smtClean="0"/>
              <a:t>Lisp</a:t>
            </a:r>
          </a:p>
        </p:txBody>
      </p:sp>
    </p:spTree>
    <p:extLst>
      <p:ext uri="{BB962C8B-B14F-4D97-AF65-F5344CB8AC3E}">
        <p14:creationId xmlns:p14="http://schemas.microsoft.com/office/powerpoint/2010/main" val="42862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Evaluation of Expressions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basic structure of the Lisp interpreter or compiler is 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read-</a:t>
            </a:r>
            <a:r>
              <a:rPr lang="en-US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eval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-print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loop. 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general, we evaluate a Lisp expression</a:t>
            </a:r>
          </a:p>
          <a:p>
            <a:pPr marL="82296" indent="0" algn="ctr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(function arg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 arg</a:t>
            </a:r>
            <a:r>
              <a:rPr lang="en-US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by evaluating each of the arguments in turn, then passing the list of argument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values to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function.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exceptions to this rule are called special forms. For example,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evaluate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conditional expression</a:t>
            </a:r>
          </a:p>
          <a:p>
            <a:pPr marL="82296" indent="0" algn="ctr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. . . (p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by proceeding from left to right, finding the first p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value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different from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“nil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.”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Lisp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uses the atoms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nil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#f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Scheme and Racket) for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true and false, respectively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slightly tricky point is that the Lisp evaluator needs to distinguish between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string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that is used to name an atom and a string that is used for something else,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such 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name of a function. The form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quote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used to write atoms and lists directly: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quote cons)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expression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whose value is the atom “cons”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(cons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b)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expression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whose value is the pair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containing the 				values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a and b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 (quote A) (quote B))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expression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whose value is the pair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containing the 				atoms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“A” and “B”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3000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Evaluation of Expressions (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most dialects of Lisp, it is common to write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‘bozo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instead of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(quote bozo)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You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see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the preceding brief description that quote must be a special form. Here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some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additional examples of Lisp expressions and their values:</a:t>
            </a:r>
          </a:p>
          <a:p>
            <a:pPr marL="82296" indent="0" algn="just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(+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4 5)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expression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value 9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(+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(+ 1 2) (+ 4 5))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first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 1+2, then 4+5, then 3+9 to get value 12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quote (+ 1 2))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evaluates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a list (+ 1 2)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‘(+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1 2)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same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(quote (+ 1 2))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 1.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Here is a slightly longer Lisp program example, the definition of a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 that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searches a list. The find function takes two arguments, x and y, and searches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list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 for an occurrence of x. The declaration begins with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which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indicates that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is a declaration. Then follows the name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that is being defined,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expression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the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function:</a:t>
            </a:r>
          </a:p>
          <a:p>
            <a:pPr marL="82296" indent="0" algn="just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find (lambda (x y)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(</a:t>
            </a:r>
            <a:r>
              <a:rPr lang="es-E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((</a:t>
            </a:r>
            <a:r>
              <a:rPr lang="es-E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</a:t>
            </a: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nil</a:t>
            </a: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s-E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nil</a:t>
            </a: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((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 x (car y)) x)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(find x 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y)))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)))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1234440" y="1066800"/>
            <a:ext cx="7699248" cy="3628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08" y="1187169"/>
            <a:ext cx="4394601" cy="30800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5490000" y="1351800"/>
              <a:ext cx="113760" cy="133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7480" y="1348920"/>
                <a:ext cx="1191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4347720" y="3657600"/>
              <a:ext cx="8640" cy="36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45200" y="3654720"/>
                <a:ext cx="14040" cy="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602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Innovations in the Design of Lisp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Just as virtually all natural languages have certain basic parts of speech, such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nouns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verbs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adjectives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there are programming language parts of speech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occur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most languages. The most basic programming language parts of speech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expressions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statements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declarations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Traditional machine languages and assembly languages are based 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statements. Lisp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an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expression-based language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meaning that the basic constructs of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 are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expressions, not statements. In fact, pure Lisp has no statements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expressions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side effects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Fortran and assembly languages used before Lisp had conditional statements.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typical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statement might have the form</a:t>
            </a:r>
          </a:p>
          <a:p>
            <a:pPr marL="82296" indent="0" algn="ctr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go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112.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conditional expressions that produce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value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instead of causing a jump were new in Lisp.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Lisp conditional expression</a:t>
            </a:r>
          </a:p>
          <a:p>
            <a:pPr marL="82296" indent="0" algn="ctr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. . . (p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)).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value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expression 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first e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proceeding from left to right, with p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nonnil and p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nil (representing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false) for all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j &lt;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If there is no such e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then the conditional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expression has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 value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7593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Innovations in the Design of Lisp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is worth noting that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. . . (p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)) is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undefined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if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p</a:t>
            </a:r>
            <a:r>
              <a:rPr lang="en-US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. 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nil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p</a:t>
            </a:r>
            <a:r>
              <a:rPr lang="en-US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. . . 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 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false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undefined, and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p</a:t>
            </a:r>
            <a:r>
              <a:rPr lang="en-US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. . . , p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false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true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undefined.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some example conditional expressions and their values: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((&lt; 2 1) 2) ((&lt; 1 2) 1))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has value 1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((&lt; 2 1) 2) ((&lt; 3 2) 3))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undefined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(diverge 1) (true 0))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undefined, if diverge does not terminate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(true 0) (diverge 1))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has value 0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important part of the Lisp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expression is that a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conditional expression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may have a value even if one or more subexpressions do not. For example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82296" indent="0" algn="ctr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(true e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(false e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 defined even if e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undefined. In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contrast, e</a:t>
            </a:r>
            <a:r>
              <a:rPr lang="en-US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+ e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undefined if either e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or e</a:t>
            </a:r>
            <a:r>
              <a:rPr lang="en-US" sz="16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undefined.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standard programming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 terminology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 operator or expression form is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strict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all operands or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subexpressions are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evaluated. Lisp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not strict, but addition is. (Some operators from C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are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strict are &amp;&amp;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||.)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1146048" y="2438400"/>
            <a:ext cx="7696200" cy="236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60" y="2693988"/>
            <a:ext cx="64293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7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Innovations in the Design of Lisp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abstract machine for Pure Lisp has four parts:</a:t>
            </a:r>
          </a:p>
          <a:p>
            <a:pPr marL="548640" algn="just">
              <a:spcBef>
                <a:spcPts val="0"/>
              </a:spcBef>
              <a:buClrTx/>
              <a:buSzPct val="100000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Lisp expression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be evaluated.</a:t>
            </a:r>
          </a:p>
          <a:p>
            <a:pPr marL="548640" algn="just">
              <a:spcBef>
                <a:spcPts val="0"/>
              </a:spcBef>
              <a:buClrTx/>
              <a:buSzPct val="100000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continuation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which is a function representing the remaining program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evaluate when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done with the current expression.</a:t>
            </a:r>
          </a:p>
          <a:p>
            <a:pPr marL="548640" algn="just">
              <a:spcBef>
                <a:spcPts val="0"/>
              </a:spcBef>
              <a:buClrTx/>
              <a:buSzPct val="100000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association list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commonly called 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A-list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much of the literature 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Lisp and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called 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run-time stack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 literature on Algol-based languages.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purpose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the A-list is to store the values of variables that may occur either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current expression to be evaluated or in the remaining expressions in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program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48640" algn="just">
              <a:spcBef>
                <a:spcPts val="0"/>
              </a:spcBef>
              <a:buClrTx/>
              <a:buSzPct val="100000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which is a set of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cons cells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(pairs stored in memory) that might be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pointed to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by pointers in the A-list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four main equality functions in Lisp: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function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tests whether its arguments are represented by the same sequence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memory locations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numeric equality.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tests whether its arguments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same symbol or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number.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function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a recursive equality test on lists or atoms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implemented by use of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1143000" y="1219200"/>
            <a:ext cx="7790688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54" y="1295400"/>
            <a:ext cx="3100388" cy="319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Concepts in Programming Languages (Chapter 3)</a:t>
            </a: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1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have introduced the lambda-calculus and functional programming languages in previous sessions.</a:t>
            </a:r>
          </a:p>
          <a:p>
            <a:pPr marL="82296" indent="0" algn="just">
              <a:spcBef>
                <a:spcPts val="100"/>
              </a:spcBef>
              <a:buNone/>
            </a:pPr>
            <a:endParaRPr lang="en-US" sz="16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00"/>
              </a:spcBef>
              <a:buNone/>
            </a:pP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Lisp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(historically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LISP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full </a:t>
            </a:r>
            <a:r>
              <a:rPr lang="en-US" sz="16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Processor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historically important language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good for illustrating a number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general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points about programming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languages, especially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Languages. </a:t>
            </a:r>
          </a:p>
          <a:p>
            <a:pPr marL="82296" indent="0" algn="just">
              <a:spcBef>
                <a:spcPts val="10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Lisp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was founded on the mathematical theory of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 recursive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2296" indent="0" algn="just">
              <a:spcBef>
                <a:spcPts val="100"/>
              </a:spcBef>
              <a:buNone/>
            </a:pPr>
            <a:endParaRPr lang="en-US" sz="1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Lisp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program 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indeed 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function applied to data, rather than being a sequence of procedural steps as in 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Fortran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0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Lisp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the second-oldest high-level programming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 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widespread use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today.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Only Fortran is older, by one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year. Lisp was originally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specified in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1958.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0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was based on the ideas that had been developed earlier in the study of the lambda-calculus.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use of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higher-order functions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central to the language.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0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Knowing Lisp may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help you think about programming in a different way. Lisp shows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many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goals of programming language design can be met in a simple, elegant way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625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Lisp programming language was developed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at MIT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 late 1950s for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research in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artificial intelligence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(AI)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symbolic computation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Today, the best-known general-purpose Lisp dialects are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Racket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Common Lisp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Scheme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Clojure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Lists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comprise the main data structure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Lisp, hence the name.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strength of Lisp is its simplicity and flexibility. It has been widely used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exploratory programming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Exploratory programming is often used in the development of AI programs, as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researcher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may not know how the program should accomplish a task until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several unsuccessful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programs have been tested.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popular text editor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emacs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written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Lisp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as is the linux graphical toolkit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gtk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many other programs in current use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a variety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computing environments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1469474" y="5257800"/>
            <a:ext cx="5686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McCarthy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’s 1960 paper on Lisp, called “Recursive functions of symbolic expressions and their computation by machine” is an important historical document with many good ideas.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8" y="5219521"/>
            <a:ext cx="1146050" cy="10719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598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Good Language Design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Most successful language design efforts share three important characteristics with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Lisp project:</a:t>
                </a:r>
              </a:p>
              <a:p>
                <a:pPr marL="548640" algn="just">
                  <a:buClr>
                    <a:schemeClr val="tx1"/>
                  </a:buClr>
                  <a:buSzPct val="100000"/>
                </a:pP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Motivating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Application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language was designed so that a specific kind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program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could be written more easily.</a:t>
                </a:r>
              </a:p>
              <a:p>
                <a:pPr marL="548640" algn="just">
                  <a:buClr>
                    <a:schemeClr val="tx1"/>
                  </a:buClr>
                  <a:buSzPct val="100000"/>
                </a:pP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Abstract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Machine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 is a simple and unambiguous program execution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model.</a:t>
                </a:r>
              </a:p>
              <a:p>
                <a:pPr marL="548640" algn="just">
                  <a:buClr>
                    <a:schemeClr val="tx1"/>
                  </a:buClr>
                  <a:buSzPct val="100000"/>
                </a:pP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Theoretical Foundations</a:t>
                </a:r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Theoretical understanding was the basis for including certain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capabilities and omitting others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265176" indent="0" algn="just">
                  <a:spcBef>
                    <a:spcPts val="0"/>
                  </a:spcBef>
                  <a:buClr>
                    <a:schemeClr val="tx1"/>
                  </a:buClr>
                  <a:buSzPct val="100000"/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important programming problem for McCarthy’s group was a system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called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Advice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Taker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This was a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common-sense reasoning system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based on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logic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As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name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implies, the program was supposed to read statements written in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specific input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language, perform logical reasoning, and answer simple questions.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Another important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 used in the design of Lisp was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symbolic calculation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example, McCarthy’s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wanted to be able to write a program that could find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symbolic expression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the indefinite integral (as in calculus) for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function, given a symbolic description of the function as input. 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(2 * x^2 + 1)  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⊳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2/3 * x^3 + x + c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Most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good language designs start from some specific need.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6534000" y="553284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31480" y="5530320"/>
                <a:ext cx="5400" cy="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20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Good Language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 (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comparison, here are some motivating problems that were influential in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 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other programming languages: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Lisp 	Symbolic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computation, logic, experimental programming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C 	Unix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operating system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PL/1 	Tried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solve all programming problems; not successful or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influential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specific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motivating application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helps language designers to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solve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hardest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programming language design: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deciding which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to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leave out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language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design may either be very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concrete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prescribing exactly how the parts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language must be implemented, or more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specifying only certain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properties that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must be satisfied in any implementation. It is possible to err in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either direction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language that is too closely tied to one machine will lead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programs that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not portable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other extreme,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language design specifies only what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eventual value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an expression must be, without any information about how it is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be evaluated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it may be difficult for programmers to write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efficient code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Lisp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was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designed for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specific machine, 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IBM 704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However, if the designers had built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 around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lot of special features of a particular computer, the language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would not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have survived as well as it has.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1283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Good Language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 (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systematic, predictable machine model is critical to the success of a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 language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For comparison, here are some execution models associated with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design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other programming languages: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Fortran 		Flat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register machine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No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stacks, no recursion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Memory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arranged as linear array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Algol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family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Stack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activation records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Heap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Smalltalk 		Objects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communicating by messages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McCarthy described Lisp as a “scheme for representing 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partial recursive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certain class of symbolic expressions.”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Lisp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was designed to be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Turing complete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meaning that all partial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recursive functions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may be written in Lisp.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of function expressions and recursion in Lisp take direct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advantage 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mathematical characterization of computable functions based 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lambda-calculus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Today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is unlikely that a team of programming language designers would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advertise that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their language 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Turing complete. However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computability theory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other theoretical frameworks such as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type theory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continue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have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important consequences for programming language design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1502664" y="4343400"/>
            <a:ext cx="74676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17335" y="4499401"/>
            <a:ext cx="5715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connection between Lisp and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lambda-calculus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important, and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lambda-calculus remains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important tool in the study of programming languages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3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Overview of Lisp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language described here might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 called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Historical Lisp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essentially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Lisp 1.5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from the early 1960s, with one or two minor changes.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Because there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several different versions of Lisp in common use, it is likely that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function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names used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will differ from those you may have used in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previous Lisp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programming.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Lisp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syntax is extremely simple.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make parsing easy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all operations are written in prefix form, with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operator 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front of all the operands. Here are some examples of Lisp expressions,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corresponding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infix form for comparison.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Lisp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prefix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notation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Infix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notation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(+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1 2 3 4 5)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(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 + 2 + 3 + 4 + 5)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∗ (+ 2 3) (+ 4 5))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((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 + 3) ∗ (4 + 5))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 x y)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		f(x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, y)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1435608" y="2582850"/>
            <a:ext cx="4309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 engaging book that captures some of the spirit of contemporary Lisp is titled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The Little Schemer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(MIT Press, Cambridge, MA, 1995).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389" y="2514600"/>
            <a:ext cx="2732164" cy="19065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35608" y="3590178"/>
            <a:ext cx="4309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may also download and install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Racket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on your machine, and practice writing and running Racket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programs (</a:t>
            </a:r>
            <a:r>
              <a:rPr lang="en-US" sz="1600" u="sng" dirty="0">
                <a:solidFill>
                  <a:schemeClr val="accent3">
                    <a:lumMod val="50000"/>
                  </a:schemeClr>
                </a:solidFill>
              </a:rPr>
              <a:t>https://racket-lang.org</a:t>
            </a:r>
            <a:r>
              <a:rPr lang="en-US" sz="1600" u="sng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sz="1600" dirty="0" smtClean="0"/>
              <a:t>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71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Atoms and S-Expressions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Lisp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programs compute with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atoms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cells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Atoms include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integers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floating-point numbers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symbolic atoms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Symbolic atoms may have more than one letter.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Here, we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only integers and symbolic atoms.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atoms are given by the following BNF grammar: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&lt;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atom&gt; ::= &lt;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smbl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&gt; | &lt;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&lt;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smbl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&gt; ::= &lt;char&gt; | &lt;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smbl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&gt;&lt;char&gt; | &lt;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smbl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&gt;&lt;digit&gt;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&lt;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&gt; ::= &lt;digit&gt; | &lt;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&gt;&lt;digit&gt;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atom that is used for some special purposes is the atom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nil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basic data structures of Lisp are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dotted pairs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which are pairs written with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dot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between the two parts of the pair. Putting atoms or pairs together, we can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write symbolic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expressions in a form traditionally called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S-expressions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The syntax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Lisp S-expressions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given by the following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grammar: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sexp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&gt; ::= &lt;atom&gt; | (&lt;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sexp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sexp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&gt;)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Although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S-expressions are the basic data of Historical Lisp, most Lisp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programs  actually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lists. Lisp lists are built out of pairs in a particular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way.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722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Functions and Special Forms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basic functions of Historical Lisp are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operations </a:t>
            </a:r>
          </a:p>
          <a:p>
            <a:pPr marL="82296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   car  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atom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 pairs and atoms, together with the general programming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  <a:p>
            <a:pPr marL="82296" indent="0" algn="ctr">
              <a:spcBef>
                <a:spcPts val="0"/>
              </a:spcBef>
              <a:buNone/>
            </a:pP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lambda 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quote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also use numeric functions such as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∗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writing these in the usual Lisp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prefix notation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used to combine two atoms or lists, and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take lists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apart. The function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an equality test and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atom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tests whether its argument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atom.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general programming functions include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conditional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test (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…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… else …),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lambda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defining functions,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declarations,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quote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delay or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prevent evaluation, and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force evaluation of an expression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functions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lambda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quote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technically called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special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forms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 expression beginning with one of these special functions is evaluated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without evaluating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all of the parts of the expression.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language summarized up to this point is called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pure Lisp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A feature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pure Lisp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that expressions do not have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side effects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This means that evaluating an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expression only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produces the value of that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expression.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26326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16046</TotalTime>
  <Words>1621</Words>
  <Application>Microsoft Office PowerPoint</Application>
  <PresentationFormat>On-screen Show (4:3)</PresentationFormat>
  <Paragraphs>199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 Math</vt:lpstr>
      <vt:lpstr>Gill Sans MT</vt:lpstr>
      <vt:lpstr>Verdana</vt:lpstr>
      <vt:lpstr>Wingdings 2</vt:lpstr>
      <vt:lpstr>Solstice</vt:lpstr>
      <vt:lpstr>Mehran S. Fallah    June 2020 </vt:lpstr>
      <vt:lpstr>Introduction</vt:lpstr>
      <vt:lpstr>Introduction (Ctd.)</vt:lpstr>
      <vt:lpstr>Good Language Design</vt:lpstr>
      <vt:lpstr>Good Language Design (Ctd.)</vt:lpstr>
      <vt:lpstr>Good Language Design (Ctd.)</vt:lpstr>
      <vt:lpstr>An Overview of Lisp</vt:lpstr>
      <vt:lpstr>Atoms and S-Expressions</vt:lpstr>
      <vt:lpstr>Functions and Special Forms</vt:lpstr>
      <vt:lpstr>Evaluation of Expressions</vt:lpstr>
      <vt:lpstr>Evaluation of Expressions (Ctd.)</vt:lpstr>
      <vt:lpstr>Innovations in the Design of Lisp</vt:lpstr>
      <vt:lpstr>Innovations in the Design of Lisp (Ctd.)</vt:lpstr>
      <vt:lpstr>Innovations in the Design of Lisp (Ctd.)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msfallah@outlook.com</cp:lastModifiedBy>
  <cp:revision>1158</cp:revision>
  <dcterms:created xsi:type="dcterms:W3CDTF">2009-10-14T10:18:00Z</dcterms:created>
  <dcterms:modified xsi:type="dcterms:W3CDTF">2021-11-21T11:30:57Z</dcterms:modified>
</cp:coreProperties>
</file>