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83"/>
    <p:restoredTop sz="94780"/>
  </p:normalViewPr>
  <p:slideViewPr>
    <p:cSldViewPr snapToGrid="0" snapToObjects="1">
      <p:cViewPr varScale="1">
        <p:scale>
          <a:sx n="101" d="100"/>
          <a:sy n="101" d="100"/>
        </p:scale>
        <p:origin x="16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xt"/>
          <p:cNvSpPr txBox="1">
            <a:spLocks noGrp="1"/>
          </p:cNvSpPr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r>
              <a:t>Titeltext</a:t>
            </a:r>
          </a:p>
        </p:txBody>
      </p:sp>
      <p:sp>
        <p:nvSpPr>
          <p:cNvPr id="1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13" name="Bild" descr="Bild"/>
          <p:cNvPicPr>
            <a:picLocks noChangeAspect="1"/>
          </p:cNvPicPr>
          <p:nvPr/>
        </p:nvPicPr>
        <p:blipFill>
          <a:blip r:embed="rId2">
            <a:alphaModFix amt="50000"/>
            <a:extLst/>
          </a:blip>
          <a:stretch>
            <a:fillRect/>
          </a:stretch>
        </p:blipFill>
        <p:spPr>
          <a:xfrm>
            <a:off x="10848255" y="9131300"/>
            <a:ext cx="2030001" cy="356141"/>
          </a:xfrm>
          <a:prstGeom prst="rect">
            <a:avLst/>
          </a:prstGeom>
          <a:ln w="25400">
            <a:miter lim="400000"/>
          </a:ln>
          <a:effectLst>
            <a:reflection stA="50000" endPos="40000" dir="5400000" sy="-100000" algn="bl" rotWithShape="0"/>
          </a:effectLst>
        </p:spPr>
      </p:pic>
      <p:sp>
        <p:nvSpPr>
          <p:cNvPr id="1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–Christian Bauer"/>
          <p:cNvSpPr txBox="1">
            <a:spLocks noGrp="1"/>
          </p:cNvSpPr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r>
              <a:t>–Christian Bauer</a:t>
            </a:r>
          </a:p>
        </p:txBody>
      </p:sp>
      <p:sp>
        <p:nvSpPr>
          <p:cNvPr id="96" name="„Zitat hier eingeben.“"/>
          <p:cNvSpPr txBox="1">
            <a:spLocks noGrp="1"/>
          </p:cNvSpPr>
          <p:nvPr>
            <p:ph type="body" sz="quarter" idx="14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„Zitat hier eingeben.“</a:t>
            </a:r>
          </a:p>
        </p:txBody>
      </p:sp>
      <p:sp>
        <p:nvSpPr>
          <p:cNvPr id="9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Bild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ild"/>
          <p:cNvSpPr>
            <a:spLocks noGrp="1"/>
          </p:cNvSpPr>
          <p:nvPr>
            <p:ph type="pic" idx="13"/>
          </p:nvPr>
        </p:nvSpPr>
        <p:spPr>
          <a:xfrm>
            <a:off x="1346200" y="520700"/>
            <a:ext cx="10388600" cy="58602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2" name="Titeltext"/>
          <p:cNvSpPr txBox="1">
            <a:spLocks noGrp="1"/>
          </p:cNvSpPr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23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eltext"/>
          <p:cNvSpPr txBox="1">
            <a:spLocks noGrp="1"/>
          </p:cNvSpPr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3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Bild"/>
          <p:cNvSpPr>
            <a:spLocks noGrp="1"/>
          </p:cNvSpPr>
          <p:nvPr>
            <p:ph type="pic" sz="half" idx="13"/>
          </p:nvPr>
        </p:nvSpPr>
        <p:spPr>
          <a:xfrm>
            <a:off x="6705600" y="609600"/>
            <a:ext cx="5359400" cy="7759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0" name="Titeltext"/>
          <p:cNvSpPr txBox="1">
            <a:spLocks noGrp="1"/>
          </p:cNvSpPr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r>
              <a:t>Titeltext</a:t>
            </a:r>
          </a:p>
        </p:txBody>
      </p:sp>
      <p:sp>
        <p:nvSpPr>
          <p:cNvPr id="41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5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58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59" name="Bild" descr="Bild"/>
          <p:cNvPicPr>
            <a:picLocks noChangeAspect="1"/>
          </p:cNvPicPr>
          <p:nvPr/>
        </p:nvPicPr>
        <p:blipFill>
          <a:blip r:embed="rId2">
            <a:alphaModFix amt="50000"/>
            <a:extLst/>
          </a:blip>
          <a:stretch>
            <a:fillRect/>
          </a:stretch>
        </p:blipFill>
        <p:spPr>
          <a:xfrm>
            <a:off x="10848255" y="9131300"/>
            <a:ext cx="2030001" cy="356141"/>
          </a:xfrm>
          <a:prstGeom prst="rect">
            <a:avLst/>
          </a:prstGeom>
          <a:ln w="25400">
            <a:miter lim="400000"/>
          </a:ln>
          <a:effectLst>
            <a:reflection stA="50000" endPos="40000" dir="5400000" sy="-100000" algn="bl" rotWithShape="0"/>
          </a:effectLst>
        </p:spPr>
      </p:pic>
      <p:sp>
        <p:nvSpPr>
          <p:cNvPr id="6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Aufzählung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Bild"/>
          <p:cNvSpPr>
            <a:spLocks noGrp="1"/>
          </p:cNvSpPr>
          <p:nvPr>
            <p:ph type="pic" sz="half" idx="13"/>
          </p:nvPr>
        </p:nvSpPr>
        <p:spPr>
          <a:xfrm>
            <a:off x="6870700" y="2781300"/>
            <a:ext cx="5283200" cy="618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8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69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ebene 1…"/>
          <p:cNvSpPr txBox="1">
            <a:spLocks noGrp="1"/>
          </p:cNvSpPr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2-033_1302x975.jpeg"/>
          <p:cNvSpPr>
            <a:spLocks noGrp="1"/>
          </p:cNvSpPr>
          <p:nvPr>
            <p:ph type="pic" sz="quarter" idx="13"/>
          </p:nvPr>
        </p:nvSpPr>
        <p:spPr>
          <a:xfrm>
            <a:off x="6654800" y="5029200"/>
            <a:ext cx="5803900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Bild"/>
          <p:cNvSpPr>
            <a:spLocks noGrp="1"/>
          </p:cNvSpPr>
          <p:nvPr>
            <p:ph type="pic" sz="quarter" idx="14"/>
          </p:nvPr>
        </p:nvSpPr>
        <p:spPr>
          <a:xfrm>
            <a:off x="6664613" y="508000"/>
            <a:ext cx="5803901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7" name="2-10-superquadro_1631x2178.jpeg"/>
          <p:cNvSpPr>
            <a:spLocks noGrp="1"/>
          </p:cNvSpPr>
          <p:nvPr>
            <p:ph type="pic" idx="15"/>
          </p:nvPr>
        </p:nvSpPr>
        <p:spPr>
          <a:xfrm>
            <a:off x="533400" y="508000"/>
            <a:ext cx="580823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Titeltext</a:t>
            </a:r>
          </a:p>
        </p:txBody>
      </p:sp>
      <p:sp>
        <p:nvSpPr>
          <p:cNvPr id="3" name="Textebene 1…"/>
          <p:cNvSpPr txBox="1">
            <a:spLocks noGrp="1"/>
          </p:cNvSpPr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6324599" y="9270999"/>
            <a:ext cx="342901" cy="35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API Showcas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API Showcase</a:t>
            </a:r>
          </a:p>
        </p:txBody>
      </p:sp>
      <p:sp>
        <p:nvSpPr>
          <p:cNvPr id="122" name="EPLAN Electric P8 &amp; Siemens TIA Portal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Siemens TIA Portal </a:t>
            </a:r>
            <a:r>
              <a:rPr lang="de-DE" dirty="0" err="1"/>
              <a:t>Openness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Bestehende Workflows…"/>
          <p:cNvSpPr txBox="1">
            <a:spLocks noGrp="1"/>
          </p:cNvSpPr>
          <p:nvPr>
            <p:ph type="body" sz="half" idx="1"/>
          </p:nvPr>
        </p:nvSpPr>
        <p:spPr>
          <a:xfrm>
            <a:off x="4114267" y="2692400"/>
            <a:ext cx="4776265" cy="62992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defRPr sz="3200"/>
            </a:pPr>
            <a:r>
              <a:rPr dirty="0" err="1"/>
              <a:t>Bestehende</a:t>
            </a:r>
            <a:r>
              <a:rPr dirty="0"/>
              <a:t> Workflows</a:t>
            </a:r>
          </a:p>
          <a:p>
            <a:pPr>
              <a:defRPr sz="3200"/>
            </a:pPr>
            <a:r>
              <a:rPr dirty="0"/>
              <a:t>Aufbau</a:t>
            </a:r>
          </a:p>
          <a:p>
            <a:pPr>
              <a:defRPr sz="3200"/>
            </a:pPr>
            <a:r>
              <a:rPr dirty="0" err="1"/>
              <a:t>Funktionen</a:t>
            </a:r>
            <a:endParaRPr lang="de-DE" dirty="0"/>
          </a:p>
          <a:p>
            <a:pPr>
              <a:defRPr sz="3200"/>
            </a:pPr>
            <a:r>
              <a:rPr lang="de-DE" dirty="0"/>
              <a:t>Demo</a:t>
            </a:r>
            <a:endParaRPr dirty="0"/>
          </a:p>
          <a:p>
            <a:pPr>
              <a:defRPr sz="3200"/>
            </a:pPr>
            <a:r>
              <a:rPr dirty="0" err="1"/>
              <a:t>Referenzen</a:t>
            </a:r>
            <a:endParaRPr dirty="0"/>
          </a:p>
          <a:p>
            <a:pPr>
              <a:defRPr sz="3200"/>
            </a:pPr>
            <a:r>
              <a:rPr dirty="0" err="1"/>
              <a:t>Anwendungsfälle</a:t>
            </a:r>
            <a:endParaRPr dirty="0"/>
          </a:p>
        </p:txBody>
      </p:sp>
      <p:sp>
        <p:nvSpPr>
          <p:cNvPr id="7" name="EPLAN Electric p8…">
            <a:extLst>
              <a:ext uri="{FF2B5EF4-FFF2-40B4-BE49-F238E27FC236}">
                <a16:creationId xmlns:a16="http://schemas.microsoft.com/office/drawing/2014/main" id="{8B7FAB6B-3139-A140-9A14-3CA5AB7D7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</p:spPr>
        <p:txBody>
          <a:bodyPr/>
          <a:lstStyle/>
          <a:p>
            <a:pPr lvl="3"/>
            <a:r>
              <a:rPr lang="de-DE" dirty="0"/>
              <a:t>Inhalt</a:t>
            </a:r>
          </a:p>
          <a:p>
            <a:pPr>
              <a:buClr>
                <a:srgbClr val="535353"/>
              </a:buClr>
              <a:defRPr sz="3800" cap="none"/>
            </a:pPr>
            <a:r>
              <a:rPr lang="de-DE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EPLAN Electric p8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lvl="3"/>
            <a:r>
              <a:rPr lang="de-DE" dirty="0"/>
              <a:t>Siemens TIA Portal </a:t>
            </a:r>
            <a:r>
              <a:rPr lang="de-DE" dirty="0" err="1"/>
              <a:t>Openness</a:t>
            </a:r>
            <a:endParaRPr dirty="0"/>
          </a:p>
          <a:p>
            <a:pPr>
              <a:buClr>
                <a:srgbClr val="535353"/>
              </a:buClr>
              <a:defRPr sz="3800" cap="none"/>
            </a:pPr>
            <a:r>
              <a:rPr dirty="0" err="1"/>
              <a:t>Bestehende</a:t>
            </a:r>
            <a:r>
              <a:rPr dirty="0"/>
              <a:t> Workflows</a:t>
            </a:r>
          </a:p>
        </p:txBody>
      </p:sp>
      <p:sp>
        <p:nvSpPr>
          <p:cNvPr id="128" name="Wie werden Projekt erstellt?…"/>
          <p:cNvSpPr txBox="1">
            <a:spLocks noGrp="1"/>
          </p:cNvSpPr>
          <p:nvPr>
            <p:ph type="body" idx="1"/>
          </p:nvPr>
        </p:nvSpPr>
        <p:spPr>
          <a:xfrm>
            <a:off x="1118487" y="2692400"/>
            <a:ext cx="10767826" cy="6299200"/>
          </a:xfrm>
          <a:prstGeom prst="rect">
            <a:avLst/>
          </a:prstGeom>
        </p:spPr>
        <p:txBody>
          <a:bodyPr/>
          <a:lstStyle/>
          <a:p>
            <a:pPr>
              <a:defRPr sz="3200"/>
            </a:pPr>
            <a:r>
              <a:rPr dirty="0" err="1"/>
              <a:t>Wie</a:t>
            </a:r>
            <a:r>
              <a:rPr dirty="0"/>
              <a:t> </a:t>
            </a:r>
            <a:r>
              <a:rPr dirty="0" err="1"/>
              <a:t>werden</a:t>
            </a:r>
            <a:r>
              <a:rPr dirty="0"/>
              <a:t> </a:t>
            </a:r>
            <a:r>
              <a:rPr dirty="0" err="1"/>
              <a:t>Projekt</a:t>
            </a:r>
            <a:r>
              <a:rPr dirty="0"/>
              <a:t> </a:t>
            </a:r>
            <a:r>
              <a:rPr dirty="0" err="1"/>
              <a:t>erstellt</a:t>
            </a:r>
            <a:r>
              <a:rPr dirty="0"/>
              <a:t>?</a:t>
            </a:r>
          </a:p>
          <a:p>
            <a:pPr>
              <a:defRPr sz="3200"/>
            </a:pPr>
            <a:r>
              <a:rPr dirty="0"/>
              <a:t>Was muss </a:t>
            </a:r>
            <a:r>
              <a:rPr dirty="0" err="1"/>
              <a:t>ein</a:t>
            </a:r>
            <a:r>
              <a:rPr dirty="0"/>
              <a:t> Mitarbeiter </a:t>
            </a:r>
            <a:r>
              <a:rPr dirty="0" err="1"/>
              <a:t>wissen</a:t>
            </a:r>
            <a:r>
              <a:rPr dirty="0"/>
              <a:t> um das </a:t>
            </a:r>
            <a:r>
              <a:rPr dirty="0" err="1"/>
              <a:t>Projekt</a:t>
            </a:r>
            <a:r>
              <a:rPr dirty="0"/>
              <a:t> </a:t>
            </a:r>
            <a:r>
              <a:rPr dirty="0" err="1"/>
              <a:t>abzuwickeln</a:t>
            </a:r>
            <a:r>
              <a:rPr dirty="0"/>
              <a:t>?</a:t>
            </a:r>
          </a:p>
          <a:p>
            <a:pPr>
              <a:defRPr sz="3200"/>
            </a:pPr>
            <a:r>
              <a:rPr dirty="0" err="1"/>
              <a:t>Welche</a:t>
            </a:r>
            <a:r>
              <a:rPr dirty="0"/>
              <a:t> </a:t>
            </a:r>
            <a:r>
              <a:rPr dirty="0" err="1"/>
              <a:t>Daten</a:t>
            </a:r>
            <a:r>
              <a:rPr dirty="0"/>
              <a:t> </a:t>
            </a:r>
            <a:r>
              <a:rPr dirty="0" err="1"/>
              <a:t>werden</a:t>
            </a:r>
            <a:r>
              <a:rPr dirty="0"/>
              <a:t> </a:t>
            </a:r>
            <a:r>
              <a:rPr dirty="0" err="1"/>
              <a:t>eingefügt</a:t>
            </a:r>
            <a:r>
              <a:rPr dirty="0"/>
              <a:t>?</a:t>
            </a:r>
          </a:p>
          <a:p>
            <a:pPr>
              <a:defRPr sz="3200"/>
            </a:pPr>
            <a:r>
              <a:rPr dirty="0" err="1"/>
              <a:t>Welche</a:t>
            </a:r>
            <a:r>
              <a:rPr dirty="0"/>
              <a:t> </a:t>
            </a:r>
            <a:r>
              <a:rPr dirty="0" err="1"/>
              <a:t>Daten</a:t>
            </a:r>
            <a:r>
              <a:rPr dirty="0"/>
              <a:t> </a:t>
            </a:r>
            <a:r>
              <a:rPr dirty="0" err="1"/>
              <a:t>werden</a:t>
            </a:r>
            <a:r>
              <a:rPr dirty="0"/>
              <a:t> </a:t>
            </a:r>
            <a:r>
              <a:rPr dirty="0" err="1"/>
              <a:t>für</a:t>
            </a:r>
            <a:r>
              <a:rPr dirty="0"/>
              <a:t> </a:t>
            </a:r>
            <a:r>
              <a:rPr dirty="0" err="1"/>
              <a:t>andere</a:t>
            </a:r>
            <a:r>
              <a:rPr dirty="0"/>
              <a:t> </a:t>
            </a:r>
            <a:r>
              <a:rPr dirty="0" err="1"/>
              <a:t>Bereiche</a:t>
            </a:r>
            <a:r>
              <a:rPr dirty="0"/>
              <a:t> </a:t>
            </a:r>
            <a:r>
              <a:rPr dirty="0" err="1"/>
              <a:t>exportiert</a:t>
            </a:r>
            <a:r>
              <a:rPr dirty="0"/>
              <a:t>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EPLAN Electric p8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lvl="3"/>
            <a:r>
              <a:rPr lang="de-DE" dirty="0"/>
              <a:t>Siemens TIA Portal </a:t>
            </a:r>
            <a:r>
              <a:rPr lang="de-DE" dirty="0" err="1"/>
              <a:t>Openness</a:t>
            </a:r>
            <a:endParaRPr dirty="0"/>
          </a:p>
          <a:p>
            <a:pPr>
              <a:buClr>
                <a:srgbClr val="535353"/>
              </a:buClr>
              <a:defRPr sz="3800" cap="none"/>
            </a:pPr>
            <a:r>
              <a:rPr dirty="0"/>
              <a:t>Aufbau</a:t>
            </a:r>
          </a:p>
        </p:txBody>
      </p:sp>
      <p:sp>
        <p:nvSpPr>
          <p:cNvPr id="132" name="API…"/>
          <p:cNvSpPr txBox="1"/>
          <p:nvPr/>
        </p:nvSpPr>
        <p:spPr>
          <a:xfrm>
            <a:off x="355601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>
              <a:lnSpc>
                <a:spcPct val="120000"/>
              </a:lnSpc>
              <a:spcBef>
                <a:spcPts val="4600"/>
              </a:spcBef>
              <a:defRPr sz="3800"/>
            </a:pPr>
            <a:r>
              <a:rPr dirty="0"/>
              <a:t>API</a:t>
            </a:r>
          </a:p>
          <a:p>
            <a:pPr marL="520700" indent="-520700" algn="l">
              <a:lnSpc>
                <a:spcPct val="120000"/>
              </a:lnSpc>
              <a:spcBef>
                <a:spcPts val="4600"/>
              </a:spcBef>
              <a:buSzPct val="82000"/>
              <a:buChar char="•"/>
              <a:defRPr sz="3200"/>
            </a:pPr>
            <a:r>
              <a:rPr lang="de-DE" dirty="0"/>
              <a:t>Kostenlos</a:t>
            </a:r>
          </a:p>
          <a:p>
            <a:pPr marL="520700" indent="-520700" algn="l">
              <a:lnSpc>
                <a:spcPct val="120000"/>
              </a:lnSpc>
              <a:spcBef>
                <a:spcPts val="4600"/>
              </a:spcBef>
              <a:buSzPct val="82000"/>
              <a:buChar char="•"/>
              <a:defRPr sz="3200"/>
            </a:pPr>
            <a:r>
              <a:rPr lang="de-DE" dirty="0"/>
              <a:t>Debugging eingeschränkt</a:t>
            </a:r>
            <a:endParaRPr dirty="0"/>
          </a:p>
          <a:p>
            <a:pPr marL="520700" indent="-520700" algn="l">
              <a:lnSpc>
                <a:spcPct val="120000"/>
              </a:lnSpc>
              <a:spcBef>
                <a:spcPts val="4600"/>
              </a:spcBef>
              <a:buSzPct val="82000"/>
              <a:buChar char="•"/>
              <a:defRPr sz="3200"/>
            </a:pPr>
            <a:r>
              <a:rPr dirty="0" err="1"/>
              <a:t>Kompletter</a:t>
            </a:r>
            <a:r>
              <a:rPr dirty="0"/>
              <a:t> </a:t>
            </a:r>
            <a:r>
              <a:rPr dirty="0" err="1"/>
              <a:t>Datenmodell</a:t>
            </a:r>
            <a:r>
              <a:rPr dirty="0"/>
              <a:t> </a:t>
            </a:r>
            <a:r>
              <a:rPr dirty="0" err="1"/>
              <a:t>Zugriff</a:t>
            </a:r>
            <a:endParaRPr dirty="0"/>
          </a:p>
          <a:p>
            <a:pPr marL="520700" indent="-520700" algn="l">
              <a:lnSpc>
                <a:spcPct val="120000"/>
              </a:lnSpc>
              <a:spcBef>
                <a:spcPts val="4600"/>
              </a:spcBef>
              <a:buSzPct val="82000"/>
              <a:buChar char="•"/>
              <a:defRPr sz="3200"/>
            </a:pPr>
            <a:r>
              <a:rPr lang="de-DE" dirty="0"/>
              <a:t>Viele</a:t>
            </a:r>
            <a:r>
              <a:rPr dirty="0"/>
              <a:t> </a:t>
            </a:r>
            <a:r>
              <a:rPr dirty="0" err="1"/>
              <a:t>Funktionalitäten</a:t>
            </a:r>
            <a:r>
              <a:rPr dirty="0"/>
              <a:t>*</a:t>
            </a:r>
          </a:p>
        </p:txBody>
      </p:sp>
      <p:sp>
        <p:nvSpPr>
          <p:cNvPr id="133" name="*Es sind sehr wenige Funktionen aus der Oberfläche in der API nicht verfügbar. Dafür stehen einige Funktionen ausschließlich in der API bereit"/>
          <p:cNvSpPr txBox="1"/>
          <p:nvPr/>
        </p:nvSpPr>
        <p:spPr>
          <a:xfrm>
            <a:off x="285700" y="8284407"/>
            <a:ext cx="1243340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>
              <a:defRPr sz="1600"/>
            </a:pPr>
            <a:endParaRPr dirty="0"/>
          </a:p>
          <a:p>
            <a:pPr algn="l">
              <a:defRPr sz="1600"/>
            </a:pPr>
            <a:r>
              <a:rPr dirty="0"/>
              <a:t>*</a:t>
            </a:r>
            <a:r>
              <a:rPr dirty="0" err="1"/>
              <a:t>Es</a:t>
            </a:r>
            <a:r>
              <a:rPr dirty="0"/>
              <a:t> </a:t>
            </a:r>
            <a:r>
              <a:rPr dirty="0" err="1"/>
              <a:t>sind</a:t>
            </a:r>
            <a:r>
              <a:rPr dirty="0"/>
              <a:t> </a:t>
            </a:r>
            <a:r>
              <a:rPr dirty="0" err="1"/>
              <a:t>sehr</a:t>
            </a:r>
            <a:r>
              <a:rPr dirty="0"/>
              <a:t> </a:t>
            </a:r>
            <a:r>
              <a:rPr dirty="0" err="1"/>
              <a:t>wenige</a:t>
            </a:r>
            <a:r>
              <a:rPr dirty="0"/>
              <a:t> </a:t>
            </a:r>
            <a:r>
              <a:rPr dirty="0" err="1"/>
              <a:t>Funktionen</a:t>
            </a:r>
            <a:r>
              <a:rPr dirty="0"/>
              <a:t> </a:t>
            </a:r>
            <a:r>
              <a:rPr dirty="0" err="1"/>
              <a:t>aus</a:t>
            </a:r>
            <a:r>
              <a:rPr dirty="0"/>
              <a:t> der </a:t>
            </a:r>
            <a:r>
              <a:rPr dirty="0" err="1"/>
              <a:t>Oberfläche</a:t>
            </a:r>
            <a:r>
              <a:rPr dirty="0"/>
              <a:t> in der API </a:t>
            </a:r>
            <a:r>
              <a:rPr dirty="0" err="1"/>
              <a:t>nicht</a:t>
            </a:r>
            <a:r>
              <a:rPr dirty="0"/>
              <a:t> </a:t>
            </a:r>
            <a:r>
              <a:rPr dirty="0" err="1"/>
              <a:t>verfügbar</a:t>
            </a:r>
            <a:r>
              <a:rPr dirty="0"/>
              <a:t>. </a:t>
            </a:r>
            <a:r>
              <a:rPr dirty="0" err="1"/>
              <a:t>Dafür</a:t>
            </a:r>
            <a:r>
              <a:rPr dirty="0"/>
              <a:t> </a:t>
            </a:r>
            <a:r>
              <a:rPr dirty="0" err="1"/>
              <a:t>stehen</a:t>
            </a:r>
            <a:r>
              <a:rPr dirty="0"/>
              <a:t> </a:t>
            </a:r>
            <a:r>
              <a:rPr dirty="0" err="1"/>
              <a:t>einige</a:t>
            </a:r>
            <a:r>
              <a:rPr dirty="0"/>
              <a:t> </a:t>
            </a:r>
            <a:r>
              <a:rPr dirty="0" err="1"/>
              <a:t>Funktionen</a:t>
            </a:r>
            <a:r>
              <a:rPr dirty="0"/>
              <a:t> </a:t>
            </a:r>
            <a:r>
              <a:rPr dirty="0" err="1"/>
              <a:t>ausschließlich</a:t>
            </a:r>
            <a:r>
              <a:rPr dirty="0"/>
              <a:t> in der API </a:t>
            </a:r>
            <a:r>
              <a:rPr dirty="0" err="1"/>
              <a:t>bereit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EPLAN Electric p8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lvl="3"/>
            <a:r>
              <a:rPr lang="de-DE" dirty="0"/>
              <a:t>Siemens TIA Portal </a:t>
            </a:r>
            <a:r>
              <a:rPr lang="de-DE" dirty="0" err="1"/>
              <a:t>Openness</a:t>
            </a:r>
            <a:endParaRPr dirty="0"/>
          </a:p>
          <a:p>
            <a:pPr>
              <a:buClr>
                <a:srgbClr val="535353"/>
              </a:buClr>
              <a:defRPr sz="3800" cap="none"/>
            </a:pPr>
            <a:r>
              <a:rPr dirty="0" err="1"/>
              <a:t>Funktionen</a:t>
            </a:r>
            <a:endParaRPr dirty="0"/>
          </a:p>
        </p:txBody>
      </p:sp>
      <p:sp>
        <p:nvSpPr>
          <p:cNvPr id="136" name="Leichter Einstieg…"/>
          <p:cNvSpPr txBox="1">
            <a:spLocks noGrp="1"/>
          </p:cNvSpPr>
          <p:nvPr>
            <p:ph type="body" sz="half" idx="1"/>
          </p:nvPr>
        </p:nvSpPr>
        <p:spPr>
          <a:xfrm>
            <a:off x="3657540" y="2692400"/>
            <a:ext cx="5689719" cy="6299200"/>
          </a:xfrm>
          <a:prstGeom prst="rect">
            <a:avLst/>
          </a:prstGeom>
        </p:spPr>
        <p:txBody>
          <a:bodyPr/>
          <a:lstStyle/>
          <a:p>
            <a:pPr>
              <a:defRPr sz="3200"/>
            </a:pPr>
            <a:r>
              <a:rPr dirty="0" err="1"/>
              <a:t>Daten</a:t>
            </a:r>
            <a:r>
              <a:rPr dirty="0"/>
              <a:t> </a:t>
            </a:r>
            <a:r>
              <a:rPr dirty="0" err="1"/>
              <a:t>importieren</a:t>
            </a:r>
            <a:endParaRPr dirty="0"/>
          </a:p>
          <a:p>
            <a:pPr>
              <a:defRPr sz="3200"/>
            </a:pPr>
            <a:r>
              <a:rPr dirty="0" err="1"/>
              <a:t>Daten</a:t>
            </a:r>
            <a:r>
              <a:rPr dirty="0"/>
              <a:t> </a:t>
            </a:r>
            <a:r>
              <a:rPr dirty="0" err="1"/>
              <a:t>exportieren</a:t>
            </a:r>
            <a:endParaRPr lang="de-DE" dirty="0"/>
          </a:p>
          <a:p>
            <a:pPr>
              <a:defRPr sz="3200"/>
            </a:pPr>
            <a:r>
              <a:rPr lang="de-DE" dirty="0"/>
              <a:t>Hardware konfigurieren</a:t>
            </a:r>
          </a:p>
          <a:p>
            <a:pPr>
              <a:defRPr sz="3200"/>
            </a:pPr>
            <a:r>
              <a:rPr lang="de-DE" dirty="0"/>
              <a:t>Netze erzeugen / verschalten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EPLAN Electric p8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lvl="3"/>
            <a:r>
              <a:rPr lang="de-DE" dirty="0"/>
              <a:t>Siemens TIA Portal </a:t>
            </a:r>
            <a:r>
              <a:rPr lang="de-DE" dirty="0" err="1"/>
              <a:t>Openness</a:t>
            </a:r>
            <a:endParaRPr dirty="0"/>
          </a:p>
          <a:p>
            <a:pPr>
              <a:buClr>
                <a:srgbClr val="535353"/>
              </a:buClr>
              <a:defRPr sz="3800" cap="none"/>
            </a:pPr>
            <a:r>
              <a:rPr lang="de-DE" dirty="0"/>
              <a:t>Demo</a:t>
            </a:r>
            <a:endParaRPr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FEF8941-F767-6B49-BC0E-6D0789D16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750" y="2692400"/>
            <a:ext cx="8115300" cy="5118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EPLAN Electric p8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lvl="3"/>
            <a:r>
              <a:rPr lang="de-DE" dirty="0"/>
              <a:t>Siemens TIA Portal </a:t>
            </a:r>
            <a:r>
              <a:rPr lang="de-DE" dirty="0" err="1"/>
              <a:t>Openness</a:t>
            </a:r>
            <a:endParaRPr dirty="0"/>
          </a:p>
          <a:p>
            <a:pPr>
              <a:buClr>
                <a:srgbClr val="535353"/>
              </a:buClr>
              <a:defRPr sz="3800" cap="none"/>
            </a:pPr>
            <a:r>
              <a:rPr dirty="0" err="1"/>
              <a:t>Referenzen</a:t>
            </a:r>
            <a:endParaRPr dirty="0"/>
          </a:p>
        </p:txBody>
      </p:sp>
      <p:sp>
        <p:nvSpPr>
          <p:cNvPr id="148" name="EPLAN Hilfe: Actions…"/>
          <p:cNvSpPr txBox="1">
            <a:spLocks noGrp="1"/>
          </p:cNvSpPr>
          <p:nvPr>
            <p:ph type="body" sz="half" idx="1"/>
          </p:nvPr>
        </p:nvSpPr>
        <p:spPr>
          <a:xfrm>
            <a:off x="2906801" y="2692400"/>
            <a:ext cx="7191198" cy="6299200"/>
          </a:xfrm>
          <a:prstGeom prst="rect">
            <a:avLst/>
          </a:prstGeom>
        </p:spPr>
        <p:txBody>
          <a:bodyPr/>
          <a:lstStyle/>
          <a:p>
            <a:pPr>
              <a:defRPr sz="3200"/>
            </a:pPr>
            <a:r>
              <a:rPr dirty="0"/>
              <a:t>EPLAN </a:t>
            </a:r>
            <a:r>
              <a:rPr dirty="0" err="1"/>
              <a:t>Hilfe</a:t>
            </a:r>
            <a:r>
              <a:rPr dirty="0"/>
              <a:t>: Actions</a:t>
            </a:r>
          </a:p>
          <a:p>
            <a:pPr>
              <a:defRPr sz="3200"/>
            </a:pPr>
            <a:r>
              <a:rPr dirty="0"/>
              <a:t>EPLAN </a:t>
            </a:r>
            <a:r>
              <a:rPr dirty="0" err="1"/>
              <a:t>Hilfe</a:t>
            </a:r>
            <a:r>
              <a:rPr dirty="0"/>
              <a:t>: API</a:t>
            </a:r>
          </a:p>
          <a:p>
            <a:pPr>
              <a:defRPr sz="3200"/>
            </a:pPr>
            <a:r>
              <a:rPr dirty="0" err="1"/>
              <a:t>Suplanus.de</a:t>
            </a:r>
            <a:endParaRPr dirty="0"/>
          </a:p>
          <a:p>
            <a:pPr>
              <a:defRPr sz="3200"/>
            </a:pPr>
            <a:r>
              <a:rPr dirty="0"/>
              <a:t>Buch: EPLAN Electric P8 </a:t>
            </a:r>
            <a:r>
              <a:rPr dirty="0" err="1"/>
              <a:t>automatisieren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EPLAN Electric p8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lvl="3"/>
            <a:r>
              <a:rPr lang="de-DE" dirty="0"/>
              <a:t>Siemens TIA Portal </a:t>
            </a:r>
            <a:r>
              <a:rPr lang="de-DE" dirty="0" err="1"/>
              <a:t>Openness</a:t>
            </a:r>
            <a:endParaRPr dirty="0"/>
          </a:p>
          <a:p>
            <a:pPr>
              <a:buClr>
                <a:srgbClr val="535353"/>
              </a:buClr>
              <a:defRPr sz="3800" cap="none"/>
            </a:pPr>
            <a:r>
              <a:rPr dirty="0" err="1"/>
              <a:t>Anwendungsfälle</a:t>
            </a:r>
            <a:endParaRPr dirty="0"/>
          </a:p>
        </p:txBody>
      </p:sp>
      <p:sp>
        <p:nvSpPr>
          <p:cNvPr id="151" name="Scripting…"/>
          <p:cNvSpPr txBox="1">
            <a:spLocks noGrp="1"/>
          </p:cNvSpPr>
          <p:nvPr>
            <p:ph type="body" sz="quarter" idx="1"/>
          </p:nvPr>
        </p:nvSpPr>
        <p:spPr>
          <a:xfrm>
            <a:off x="2624215" y="2730500"/>
            <a:ext cx="2793089" cy="6299200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sz="3800"/>
            </a:pPr>
            <a:r>
              <a:t>Scripting</a:t>
            </a:r>
          </a:p>
          <a:p>
            <a:pPr>
              <a:defRPr sz="3200"/>
            </a:pPr>
            <a:r>
              <a:t>LabelForm</a:t>
            </a:r>
          </a:p>
          <a:p>
            <a:pPr>
              <a:defRPr sz="3200"/>
            </a:pPr>
            <a:r>
              <a:t>MenuCreator</a:t>
            </a:r>
          </a:p>
          <a:p>
            <a:pPr>
              <a:defRPr sz="3200"/>
            </a:pPr>
            <a:r>
              <a:t>ActionList</a:t>
            </a:r>
          </a:p>
        </p:txBody>
      </p:sp>
      <p:sp>
        <p:nvSpPr>
          <p:cNvPr id="152" name="API…"/>
          <p:cNvSpPr txBox="1"/>
          <p:nvPr/>
        </p:nvSpPr>
        <p:spPr>
          <a:xfrm>
            <a:off x="7356647" y="2730500"/>
            <a:ext cx="3024907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>
              <a:lnSpc>
                <a:spcPct val="120000"/>
              </a:lnSpc>
              <a:spcBef>
                <a:spcPts val="4600"/>
              </a:spcBef>
              <a:defRPr sz="3800"/>
            </a:pPr>
            <a:r>
              <a:t>API</a:t>
            </a:r>
          </a:p>
          <a:p>
            <a:pPr marL="520700" indent="-520700" algn="l">
              <a:lnSpc>
                <a:spcPct val="120000"/>
              </a:lnSpc>
              <a:spcBef>
                <a:spcPts val="4600"/>
              </a:spcBef>
              <a:buSzPct val="82000"/>
              <a:buChar char="•"/>
              <a:defRPr sz="3200"/>
            </a:pPr>
            <a:r>
              <a:t>ReplaceDevice</a:t>
            </a:r>
          </a:p>
          <a:p>
            <a:pPr marL="520700" indent="-520700" algn="l">
              <a:lnSpc>
                <a:spcPct val="120000"/>
              </a:lnSpc>
              <a:spcBef>
                <a:spcPts val="4600"/>
              </a:spcBef>
              <a:buSzPct val="82000"/>
              <a:buChar char="•"/>
              <a:defRPr sz="3200"/>
            </a:pPr>
            <a:r>
              <a:t>MacroTool</a:t>
            </a:r>
          </a:p>
          <a:p>
            <a:pPr marL="520700" indent="-520700" algn="l">
              <a:lnSpc>
                <a:spcPct val="120000"/>
              </a:lnSpc>
              <a:spcBef>
                <a:spcPts val="4600"/>
              </a:spcBef>
              <a:buSzPct val="82000"/>
              <a:buChar char="•"/>
              <a:defRPr sz="3200"/>
            </a:pPr>
            <a:r>
              <a:t>MD3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Microsoft Macintosh PowerPoint</Application>
  <PresentationFormat>Benutzerdefiniert</PresentationFormat>
  <Paragraphs>49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Gill Sans Light</vt:lpstr>
      <vt:lpstr>Helvetica Neue</vt:lpstr>
      <vt:lpstr>Showroom</vt:lpstr>
      <vt:lpstr>API Showcase</vt:lpstr>
      <vt:lpstr>Inhalt  </vt:lpstr>
      <vt:lpstr>Siemens TIA Portal Openness Bestehende Workflows</vt:lpstr>
      <vt:lpstr>Siemens TIA Portal Openness Aufbau</vt:lpstr>
      <vt:lpstr>Siemens TIA Portal Openness Funktionen</vt:lpstr>
      <vt:lpstr>Siemens TIA Portal Openness Demo</vt:lpstr>
      <vt:lpstr>Siemens TIA Portal Openness Referenzen</vt:lpstr>
      <vt:lpstr>Siemens TIA Portal Openness Anwendungsfälle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Showcase</dc:title>
  <cp:lastModifiedBy>Johann Weiher</cp:lastModifiedBy>
  <cp:revision>10</cp:revision>
  <dcterms:modified xsi:type="dcterms:W3CDTF">2019-03-26T12:10:49Z</dcterms:modified>
</cp:coreProperties>
</file>