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9pPr>
  </p:defaultTextStyle>
  <p:extLst>
    <p:ext uri="{521415D9-36F7-43E2-AB2F-B90AF26B5E84}">
      <p14:sectionLst xmlns:p14="http://schemas.microsoft.com/office/powerpoint/2010/main">
        <p14:section name="Übersicht" id="{26279949-AC91-0D44-9E2A-89AA53A665BE}">
          <p14:sldIdLst>
            <p14:sldId id="256"/>
            <p14:sldId id="257"/>
            <p14:sldId id="258"/>
            <p14:sldId id="259"/>
          </p14:sldIdLst>
        </p14:section>
        <p14:section name="Scripting" id="{292F6480-E152-0C45-87C7-A2C780C0EF6E}">
          <p14:sldIdLst>
            <p14:sldId id="260"/>
            <p14:sldId id="261"/>
          </p14:sldIdLst>
        </p14:section>
        <p14:section name="API" id="{9C1F4233-4BBF-7A48-B612-3621CBE8D793}">
          <p14:sldIdLst>
            <p14:sldId id="262"/>
            <p14:sldId id="263"/>
          </p14:sldIdLst>
        </p14:section>
        <p14:section name="Abschluss" id="{A4D28707-1DA3-B541-96ED-9DA91EBA9D1C}">
          <p14:sldIdLst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satOff val="1848"/>
              <a:lumOff val="-15262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0" cap="flat">
              <a:noFill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0" cap="flat">
              <a:noFill/>
              <a:miter lim="400000"/>
            </a:ln>
          </a:insideH>
          <a:insideV>
            <a:ln w="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5E6E5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A5F5E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BEBEB"/>
          </a:solidFill>
        </a:fill>
      </a:tcStyle>
    </a:band2H>
    <a:firstCo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E5E6E5"/>
          </a:solidFill>
        </a:fill>
      </a:tcStyle>
    </a:firstCol>
    <a:la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lastRow>
    <a:fir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5A5F5E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5A5F5E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571"/>
    <p:restoredTop sz="94780"/>
  </p:normalViewPr>
  <p:slideViewPr>
    <p:cSldViewPr snapToGrid="0" snapToObjects="1">
      <p:cViewPr varScale="1">
        <p:scale>
          <a:sx n="101" d="100"/>
          <a:sy n="101" d="100"/>
        </p:scale>
        <p:origin x="8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9" name="Shape 11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983978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2200" b="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- EPLAN 2.7</a:t>
            </a:r>
          </a:p>
          <a:p>
            <a:r>
              <a:rPr lang="de-DE" sz="2200" b="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- .NET-Framework 4.5.2 (Scripting: </a:t>
            </a:r>
            <a:r>
              <a:rPr lang="de-DE" sz="2200" b="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CodeDomProvider</a:t>
            </a:r>
            <a:r>
              <a:rPr lang="de-DE" sz="2200" b="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C# 4)</a:t>
            </a:r>
          </a:p>
          <a:p>
            <a:r>
              <a:rPr lang="de-DE" sz="2200" b="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- Unterschiede API &amp; Scripting</a:t>
            </a:r>
          </a:p>
          <a:p>
            <a:r>
              <a:rPr lang="de-DE" sz="2200" b="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- Keine großen Änderungen in den letzten Versionen</a:t>
            </a:r>
          </a:p>
        </p:txBody>
      </p:sp>
    </p:spTree>
    <p:extLst>
      <p:ext uri="{BB962C8B-B14F-4D97-AF65-F5344CB8AC3E}">
        <p14:creationId xmlns:p14="http://schemas.microsoft.com/office/powerpoint/2010/main" val="4186051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 &amp;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text"/>
          <p:cNvSpPr txBox="1">
            <a:spLocks noGrp="1"/>
          </p:cNvSpPr>
          <p:nvPr>
            <p:ph type="title"/>
          </p:nvPr>
        </p:nvSpPr>
        <p:spPr>
          <a:xfrm>
            <a:off x="355600" y="2044700"/>
            <a:ext cx="12293600" cy="3238500"/>
          </a:xfrm>
          <a:prstGeom prst="rect">
            <a:avLst/>
          </a:prstGeom>
        </p:spPr>
        <p:txBody>
          <a:bodyPr anchor="b"/>
          <a:lstStyle/>
          <a:p>
            <a:r>
              <a:t>Titeltext</a:t>
            </a:r>
          </a:p>
        </p:txBody>
      </p:sp>
      <p:sp>
        <p:nvSpPr>
          <p:cNvPr id="12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355600" y="5270500"/>
            <a:ext cx="12293600" cy="1295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1pPr>
            <a:lvl2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2pPr>
            <a:lvl3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3pPr>
            <a:lvl4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4pPr>
            <a:lvl5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pic>
        <p:nvPicPr>
          <p:cNvPr id="13" name="Bild" descr="Bild"/>
          <p:cNvPicPr>
            <a:picLocks noChangeAspect="1"/>
          </p:cNvPicPr>
          <p:nvPr/>
        </p:nvPicPr>
        <p:blipFill>
          <a:blip r:embed="rId2">
            <a:alphaModFix amt="50000"/>
            <a:extLst/>
          </a:blip>
          <a:stretch>
            <a:fillRect/>
          </a:stretch>
        </p:blipFill>
        <p:spPr>
          <a:xfrm>
            <a:off x="10848255" y="9131300"/>
            <a:ext cx="2030001" cy="356141"/>
          </a:xfrm>
          <a:prstGeom prst="rect">
            <a:avLst/>
          </a:prstGeom>
          <a:ln w="25400">
            <a:miter lim="400000"/>
          </a:ln>
          <a:effectLst>
            <a:reflection stA="50000" endPos="40000" dir="5400000" sy="-100000" algn="bl" rotWithShape="0"/>
          </a:effectLst>
        </p:spPr>
      </p:pic>
      <p:sp>
        <p:nvSpPr>
          <p:cNvPr id="14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–Christian Bauer"/>
          <p:cNvSpPr txBox="1">
            <a:spLocks noGrp="1"/>
          </p:cNvSpPr>
          <p:nvPr>
            <p:ph type="body" sz="quarter" idx="13"/>
          </p:nvPr>
        </p:nvSpPr>
        <p:spPr>
          <a:xfrm>
            <a:off x="1270000" y="5689600"/>
            <a:ext cx="10464800" cy="5080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800"/>
            </a:lvl1pPr>
          </a:lstStyle>
          <a:p>
            <a:r>
              <a:t>–Christian Bauer</a:t>
            </a:r>
          </a:p>
        </p:txBody>
      </p:sp>
      <p:sp>
        <p:nvSpPr>
          <p:cNvPr id="96" name="„Zitat hier eingeben.“"/>
          <p:cNvSpPr txBox="1">
            <a:spLocks noGrp="1"/>
          </p:cNvSpPr>
          <p:nvPr>
            <p:ph type="body" sz="quarter" idx="14"/>
          </p:nvPr>
        </p:nvSpPr>
        <p:spPr>
          <a:xfrm>
            <a:off x="1270000" y="4152900"/>
            <a:ext cx="10464800" cy="647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„Zitat hier eingeben.“</a:t>
            </a:r>
          </a:p>
        </p:txBody>
      </p:sp>
      <p:sp>
        <p:nvSpPr>
          <p:cNvPr id="97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Bild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5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Bild"/>
          <p:cNvSpPr>
            <a:spLocks noGrp="1"/>
          </p:cNvSpPr>
          <p:nvPr>
            <p:ph type="pic" idx="13"/>
          </p:nvPr>
        </p:nvSpPr>
        <p:spPr>
          <a:xfrm>
            <a:off x="1346200" y="520700"/>
            <a:ext cx="10388600" cy="586023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2" name="Titeltext"/>
          <p:cNvSpPr txBox="1">
            <a:spLocks noGrp="1"/>
          </p:cNvSpPr>
          <p:nvPr>
            <p:ph type="title"/>
          </p:nvPr>
        </p:nvSpPr>
        <p:spPr>
          <a:xfrm>
            <a:off x="1270000" y="6908800"/>
            <a:ext cx="10464800" cy="1282700"/>
          </a:xfrm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23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1pPr>
            <a:lvl2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2pPr>
            <a:lvl3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3pPr>
            <a:lvl4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4pPr>
            <a:lvl5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24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- Mit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eltext"/>
          <p:cNvSpPr txBox="1">
            <a:spLocks noGrp="1"/>
          </p:cNvSpPr>
          <p:nvPr>
            <p:ph type="title"/>
          </p:nvPr>
        </p:nvSpPr>
        <p:spPr>
          <a:xfrm>
            <a:off x="355600" y="3251200"/>
            <a:ext cx="12293600" cy="3238500"/>
          </a:xfrm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32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-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Bild"/>
          <p:cNvSpPr>
            <a:spLocks noGrp="1"/>
          </p:cNvSpPr>
          <p:nvPr>
            <p:ph type="pic" sz="half" idx="13"/>
          </p:nvPr>
        </p:nvSpPr>
        <p:spPr>
          <a:xfrm>
            <a:off x="6705600" y="609600"/>
            <a:ext cx="5359400" cy="77597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40" name="Titeltext"/>
          <p:cNvSpPr txBox="1">
            <a:spLocks noGrp="1"/>
          </p:cNvSpPr>
          <p:nvPr>
            <p:ph type="title"/>
          </p:nvPr>
        </p:nvSpPr>
        <p:spPr>
          <a:xfrm>
            <a:off x="355600" y="1016000"/>
            <a:ext cx="5892800" cy="3886200"/>
          </a:xfrm>
          <a:prstGeom prst="rect">
            <a:avLst/>
          </a:prstGeom>
        </p:spPr>
        <p:txBody>
          <a:bodyPr anchor="b"/>
          <a:lstStyle/>
          <a:p>
            <a:r>
              <a:t>Titeltext</a:t>
            </a:r>
          </a:p>
        </p:txBody>
      </p:sp>
      <p:sp>
        <p:nvSpPr>
          <p:cNvPr id="41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355600" y="4889500"/>
            <a:ext cx="5892800" cy="3886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1pPr>
            <a:lvl2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2pPr>
            <a:lvl3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3pPr>
            <a:lvl4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4pPr>
            <a:lvl5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2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- Ob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itel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50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&amp;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el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58" name="Textebene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520700" indent="-520700">
              <a:lnSpc>
                <a:spcPct val="120000"/>
              </a:lnSpc>
              <a:spcBef>
                <a:spcPts val="4600"/>
              </a:spcBef>
              <a:defRPr sz="4600"/>
            </a:lvl1pPr>
            <a:lvl2pPr marL="1041400" indent="-520700">
              <a:lnSpc>
                <a:spcPct val="120000"/>
              </a:lnSpc>
              <a:spcBef>
                <a:spcPts val="4600"/>
              </a:spcBef>
              <a:defRPr sz="4600"/>
            </a:lvl2pPr>
            <a:lvl3pPr marL="1562100" indent="-520700">
              <a:lnSpc>
                <a:spcPct val="120000"/>
              </a:lnSpc>
              <a:spcBef>
                <a:spcPts val="4600"/>
              </a:spcBef>
              <a:defRPr sz="4600"/>
            </a:lvl3pPr>
            <a:lvl4pPr marL="2082800" indent="-520700">
              <a:lnSpc>
                <a:spcPct val="120000"/>
              </a:lnSpc>
              <a:spcBef>
                <a:spcPts val="4600"/>
              </a:spcBef>
              <a:defRPr sz="4600"/>
            </a:lvl4pPr>
            <a:lvl5pPr marL="2603500" indent="-520700">
              <a:lnSpc>
                <a:spcPct val="120000"/>
              </a:lnSpc>
              <a:spcBef>
                <a:spcPts val="4600"/>
              </a:spcBef>
              <a:defRPr sz="46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pic>
        <p:nvPicPr>
          <p:cNvPr id="59" name="Bild" descr="Bild"/>
          <p:cNvPicPr>
            <a:picLocks noChangeAspect="1"/>
          </p:cNvPicPr>
          <p:nvPr/>
        </p:nvPicPr>
        <p:blipFill>
          <a:blip r:embed="rId2">
            <a:alphaModFix amt="50000"/>
            <a:extLst/>
          </a:blip>
          <a:stretch>
            <a:fillRect/>
          </a:stretch>
        </p:blipFill>
        <p:spPr>
          <a:xfrm>
            <a:off x="10848255" y="9131300"/>
            <a:ext cx="2030001" cy="356141"/>
          </a:xfrm>
          <a:prstGeom prst="rect">
            <a:avLst/>
          </a:prstGeom>
          <a:ln w="25400">
            <a:miter lim="400000"/>
          </a:ln>
          <a:effectLst>
            <a:reflection stA="50000" endPos="40000" dir="5400000" sy="-100000" algn="bl" rotWithShape="0"/>
          </a:effectLst>
        </p:spPr>
      </p:pic>
      <p:sp>
        <p:nvSpPr>
          <p:cNvPr id="60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, Aufzählung &amp;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Bild"/>
          <p:cNvSpPr>
            <a:spLocks noGrp="1"/>
          </p:cNvSpPr>
          <p:nvPr>
            <p:ph type="pic" sz="half" idx="13"/>
          </p:nvPr>
        </p:nvSpPr>
        <p:spPr>
          <a:xfrm>
            <a:off x="6870700" y="2781300"/>
            <a:ext cx="5283200" cy="6184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8" name="Titel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69" name="Textebene 1…"/>
          <p:cNvSpPr txBox="1">
            <a:spLocks noGrp="1"/>
          </p:cNvSpPr>
          <p:nvPr>
            <p:ph type="body" sz="half" idx="1"/>
          </p:nvPr>
        </p:nvSpPr>
        <p:spPr>
          <a:xfrm>
            <a:off x="355600" y="2730500"/>
            <a:ext cx="5892800" cy="6299200"/>
          </a:xfrm>
          <a:prstGeom prst="rect">
            <a:avLst/>
          </a:prstGeom>
        </p:spPr>
        <p:txBody>
          <a:bodyPr/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70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ebene 1…"/>
          <p:cNvSpPr txBox="1">
            <a:spLocks noGrp="1"/>
          </p:cNvSpPr>
          <p:nvPr>
            <p:ph type="body" idx="1"/>
          </p:nvPr>
        </p:nvSpPr>
        <p:spPr>
          <a:xfrm>
            <a:off x="762000" y="762000"/>
            <a:ext cx="11468100" cy="8216900"/>
          </a:xfrm>
          <a:prstGeom prst="rect">
            <a:avLst/>
          </a:prstGeom>
        </p:spPr>
        <p:txBody>
          <a:bodyPr/>
          <a:lstStyle>
            <a:lvl1pPr marL="520700" indent="-520700">
              <a:lnSpc>
                <a:spcPct val="120000"/>
              </a:lnSpc>
              <a:spcBef>
                <a:spcPts val="4600"/>
              </a:spcBef>
              <a:defRPr sz="4600"/>
            </a:lvl1pPr>
            <a:lvl2pPr marL="1041400" indent="-520700">
              <a:lnSpc>
                <a:spcPct val="120000"/>
              </a:lnSpc>
              <a:spcBef>
                <a:spcPts val="4600"/>
              </a:spcBef>
              <a:defRPr sz="4600"/>
            </a:lvl2pPr>
            <a:lvl3pPr marL="1562100" indent="-520700">
              <a:lnSpc>
                <a:spcPct val="120000"/>
              </a:lnSpc>
              <a:spcBef>
                <a:spcPts val="4600"/>
              </a:spcBef>
              <a:defRPr sz="4600"/>
            </a:lvl3pPr>
            <a:lvl4pPr marL="2082800" indent="-520700">
              <a:lnSpc>
                <a:spcPct val="120000"/>
              </a:lnSpc>
              <a:spcBef>
                <a:spcPts val="4600"/>
              </a:spcBef>
              <a:defRPr sz="4600"/>
            </a:lvl4pPr>
            <a:lvl5pPr marL="2603500" indent="-520700">
              <a:lnSpc>
                <a:spcPct val="120000"/>
              </a:lnSpc>
              <a:spcBef>
                <a:spcPts val="4600"/>
              </a:spcBef>
              <a:defRPr sz="46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78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- 3 Stü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2-033_1302x975.jpeg"/>
          <p:cNvSpPr>
            <a:spLocks noGrp="1"/>
          </p:cNvSpPr>
          <p:nvPr>
            <p:ph type="pic" sz="quarter" idx="13"/>
          </p:nvPr>
        </p:nvSpPr>
        <p:spPr>
          <a:xfrm>
            <a:off x="6654800" y="5029200"/>
            <a:ext cx="5803900" cy="421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Bild"/>
          <p:cNvSpPr>
            <a:spLocks noGrp="1"/>
          </p:cNvSpPr>
          <p:nvPr>
            <p:ph type="pic" sz="quarter" idx="14"/>
          </p:nvPr>
        </p:nvSpPr>
        <p:spPr>
          <a:xfrm>
            <a:off x="6664613" y="508000"/>
            <a:ext cx="5803901" cy="421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7" name="2-10-superquadro_1631x2178.jpeg"/>
          <p:cNvSpPr>
            <a:spLocks noGrp="1"/>
          </p:cNvSpPr>
          <p:nvPr>
            <p:ph type="pic" idx="15"/>
          </p:nvPr>
        </p:nvSpPr>
        <p:spPr>
          <a:xfrm>
            <a:off x="533400" y="508000"/>
            <a:ext cx="5808231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8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text"/>
          <p:cNvSpPr txBox="1">
            <a:spLocks noGrp="1"/>
          </p:cNvSpPr>
          <p:nvPr>
            <p:ph type="title"/>
          </p:nvPr>
        </p:nvSpPr>
        <p:spPr>
          <a:xfrm>
            <a:off x="355600" y="254000"/>
            <a:ext cx="122936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Titeltext</a:t>
            </a:r>
          </a:p>
        </p:txBody>
      </p:sp>
      <p:sp>
        <p:nvSpPr>
          <p:cNvPr id="3" name="Textebene 1…"/>
          <p:cNvSpPr txBox="1">
            <a:spLocks noGrp="1"/>
          </p:cNvSpPr>
          <p:nvPr>
            <p:ph type="body" idx="1"/>
          </p:nvPr>
        </p:nvSpPr>
        <p:spPr>
          <a:xfrm>
            <a:off x="355600" y="2730500"/>
            <a:ext cx="12293600" cy="629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6324599" y="9270999"/>
            <a:ext cx="342901" cy="3556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9pPr>
    </p:titleStyle>
    <p:bodyStyle>
      <a:lvl1pPr marL="4318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1pPr>
      <a:lvl2pPr marL="8636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2pPr>
      <a:lvl3pPr marL="12954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3pPr>
      <a:lvl4pPr marL="17272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4pPr>
      <a:lvl5pPr marL="21590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5pPr>
      <a:lvl6pPr marL="25908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6pPr>
      <a:lvl7pPr marL="30226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7pPr>
      <a:lvl8pPr marL="34544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8pPr>
      <a:lvl9pPr marL="38862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API Showcase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API Showcase</a:t>
            </a:r>
          </a:p>
        </p:txBody>
      </p:sp>
      <p:sp>
        <p:nvSpPr>
          <p:cNvPr id="122" name="EPLAN Electric P8 &amp; Siemens TIA Portal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EPLAN</a:t>
            </a:r>
            <a:r>
              <a:rPr lang="de-DE" dirty="0"/>
              <a:t> Scripting &amp; API</a:t>
            </a:r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EPLAN Electric p8…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3"/>
            <a:r>
              <a:t>EPLAN Electric p8</a:t>
            </a:r>
          </a:p>
          <a:p>
            <a:pPr>
              <a:buClr>
                <a:srgbClr val="535353"/>
              </a:buClr>
              <a:defRPr sz="3800" cap="none"/>
            </a:pPr>
            <a:r>
              <a:t>Anwendungsfälle</a:t>
            </a:r>
          </a:p>
        </p:txBody>
      </p:sp>
      <p:sp>
        <p:nvSpPr>
          <p:cNvPr id="151" name="Scripting…"/>
          <p:cNvSpPr txBox="1">
            <a:spLocks noGrp="1"/>
          </p:cNvSpPr>
          <p:nvPr>
            <p:ph type="body" sz="quarter" idx="1"/>
          </p:nvPr>
        </p:nvSpPr>
        <p:spPr>
          <a:xfrm>
            <a:off x="2624215" y="2730500"/>
            <a:ext cx="2793089" cy="6299200"/>
          </a:xfrm>
          <a:prstGeom prst="rect">
            <a:avLst/>
          </a:prstGeom>
        </p:spPr>
        <p:txBody>
          <a:bodyPr/>
          <a:lstStyle/>
          <a:p>
            <a:pPr marL="0" indent="0" algn="ctr">
              <a:buSzTx/>
              <a:buNone/>
              <a:defRPr sz="3800"/>
            </a:pPr>
            <a:r>
              <a:t>Scripting</a:t>
            </a:r>
          </a:p>
          <a:p>
            <a:pPr>
              <a:defRPr sz="3200"/>
            </a:pPr>
            <a:r>
              <a:t>LabelForm</a:t>
            </a:r>
          </a:p>
          <a:p>
            <a:pPr>
              <a:defRPr sz="3200"/>
            </a:pPr>
            <a:r>
              <a:t>MenuCreator</a:t>
            </a:r>
          </a:p>
          <a:p>
            <a:pPr>
              <a:defRPr sz="3200"/>
            </a:pPr>
            <a:r>
              <a:t>ActionList</a:t>
            </a:r>
          </a:p>
        </p:txBody>
      </p:sp>
      <p:sp>
        <p:nvSpPr>
          <p:cNvPr id="152" name="API…"/>
          <p:cNvSpPr txBox="1"/>
          <p:nvPr/>
        </p:nvSpPr>
        <p:spPr>
          <a:xfrm>
            <a:off x="7356647" y="2730500"/>
            <a:ext cx="3024907" cy="629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pPr>
              <a:lnSpc>
                <a:spcPct val="120000"/>
              </a:lnSpc>
              <a:spcBef>
                <a:spcPts val="4600"/>
              </a:spcBef>
              <a:defRPr sz="3800"/>
            </a:pPr>
            <a:r>
              <a:t>API</a:t>
            </a:r>
          </a:p>
          <a:p>
            <a:pPr marL="520700" indent="-520700" algn="l">
              <a:lnSpc>
                <a:spcPct val="120000"/>
              </a:lnSpc>
              <a:spcBef>
                <a:spcPts val="4600"/>
              </a:spcBef>
              <a:buSzPct val="82000"/>
              <a:buChar char="•"/>
              <a:defRPr sz="3200"/>
            </a:pPr>
            <a:r>
              <a:t>ReplaceDevice</a:t>
            </a:r>
          </a:p>
          <a:p>
            <a:pPr marL="520700" indent="-520700" algn="l">
              <a:lnSpc>
                <a:spcPct val="120000"/>
              </a:lnSpc>
              <a:spcBef>
                <a:spcPts val="4600"/>
              </a:spcBef>
              <a:buSzPct val="82000"/>
              <a:buChar char="•"/>
              <a:defRPr sz="3200"/>
            </a:pPr>
            <a:r>
              <a:t>MacroTool</a:t>
            </a:r>
          </a:p>
          <a:p>
            <a:pPr marL="520700" indent="-520700" algn="l">
              <a:lnSpc>
                <a:spcPct val="120000"/>
              </a:lnSpc>
              <a:spcBef>
                <a:spcPts val="4600"/>
              </a:spcBef>
              <a:buSzPct val="82000"/>
              <a:buChar char="•"/>
              <a:defRPr sz="3200"/>
            </a:pPr>
            <a:r>
              <a:t>MD3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sh/>
      </p:transition>
    </mc:Choice>
    <mc:Fallback xmlns:a14="http://schemas.microsoft.com/office/drawing/2010/main" xmlns:m="http://schemas.openxmlformats.org/officeDocument/2006/math" xmlns="">
      <p:transition spd="fast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Bestehende Workflows…"/>
          <p:cNvSpPr txBox="1">
            <a:spLocks noGrp="1"/>
          </p:cNvSpPr>
          <p:nvPr>
            <p:ph type="body" sz="half" idx="1"/>
          </p:nvPr>
        </p:nvSpPr>
        <p:spPr>
          <a:xfrm>
            <a:off x="4114267" y="2692400"/>
            <a:ext cx="4776265" cy="629920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>
              <a:defRPr sz="3200"/>
            </a:pPr>
            <a:r>
              <a:rPr dirty="0" err="1"/>
              <a:t>Bestehende</a:t>
            </a:r>
            <a:r>
              <a:rPr dirty="0"/>
              <a:t> Workflows</a:t>
            </a:r>
          </a:p>
          <a:p>
            <a:pPr>
              <a:defRPr sz="3200"/>
            </a:pPr>
            <a:r>
              <a:rPr dirty="0"/>
              <a:t>Aufbau</a:t>
            </a:r>
          </a:p>
          <a:p>
            <a:pPr>
              <a:defRPr sz="3200"/>
            </a:pPr>
            <a:r>
              <a:rPr dirty="0" err="1"/>
              <a:t>Funktionen</a:t>
            </a:r>
            <a:endParaRPr lang="de-DE" dirty="0"/>
          </a:p>
          <a:p>
            <a:pPr>
              <a:defRPr sz="3200"/>
            </a:pPr>
            <a:r>
              <a:rPr lang="de-DE" dirty="0"/>
              <a:t>Demo</a:t>
            </a:r>
            <a:endParaRPr dirty="0"/>
          </a:p>
          <a:p>
            <a:pPr>
              <a:defRPr sz="3200"/>
            </a:pPr>
            <a:r>
              <a:rPr dirty="0" err="1"/>
              <a:t>Referenzen</a:t>
            </a:r>
            <a:endParaRPr dirty="0"/>
          </a:p>
          <a:p>
            <a:pPr>
              <a:defRPr sz="3200"/>
            </a:pPr>
            <a:r>
              <a:rPr dirty="0" err="1"/>
              <a:t>Anwendungsfälle</a:t>
            </a:r>
            <a:endParaRPr dirty="0"/>
          </a:p>
        </p:txBody>
      </p:sp>
      <p:sp>
        <p:nvSpPr>
          <p:cNvPr id="7" name="EPLAN Electric p8…">
            <a:extLst>
              <a:ext uri="{FF2B5EF4-FFF2-40B4-BE49-F238E27FC236}">
                <a16:creationId xmlns:a16="http://schemas.microsoft.com/office/drawing/2014/main" id="{8B7FAB6B-3139-A140-9A14-3CA5AB7D73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5600" y="254000"/>
            <a:ext cx="12293600" cy="2438400"/>
          </a:xfrm>
          <a:prstGeom prst="rect">
            <a:avLst/>
          </a:prstGeom>
        </p:spPr>
        <p:txBody>
          <a:bodyPr/>
          <a:lstStyle/>
          <a:p>
            <a:pPr lvl="3"/>
            <a:r>
              <a:rPr lang="de-DE" dirty="0"/>
              <a:t>Inhalt</a:t>
            </a:r>
          </a:p>
          <a:p>
            <a:pPr>
              <a:buClr>
                <a:srgbClr val="535353"/>
              </a:buClr>
              <a:defRPr sz="3800" cap="none"/>
            </a:pPr>
            <a:r>
              <a:rPr lang="de-DE" dirty="0"/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sh/>
      </p:transition>
    </mc:Choice>
    <mc:Fallback xmlns:a14="http://schemas.microsoft.com/office/drawing/2010/main" xmlns:m="http://schemas.openxmlformats.org/officeDocument/2006/math" xmlns="">
      <p:transition spd="fast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EPLAN Electric p8…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3"/>
            <a:r>
              <a:rPr dirty="0"/>
              <a:t>EPLAN Electric p8</a:t>
            </a:r>
          </a:p>
          <a:p>
            <a:pPr>
              <a:buClr>
                <a:srgbClr val="535353"/>
              </a:buClr>
              <a:defRPr sz="3800" cap="none"/>
            </a:pPr>
            <a:r>
              <a:rPr dirty="0" err="1"/>
              <a:t>Bestehende</a:t>
            </a:r>
            <a:r>
              <a:rPr dirty="0"/>
              <a:t> Workflows</a:t>
            </a:r>
          </a:p>
        </p:txBody>
      </p:sp>
      <p:sp>
        <p:nvSpPr>
          <p:cNvPr id="128" name="Wie werden Projekt erstellt?…"/>
          <p:cNvSpPr txBox="1">
            <a:spLocks noGrp="1"/>
          </p:cNvSpPr>
          <p:nvPr>
            <p:ph type="body" idx="1"/>
          </p:nvPr>
        </p:nvSpPr>
        <p:spPr>
          <a:xfrm>
            <a:off x="1118487" y="2692400"/>
            <a:ext cx="10767826" cy="6299200"/>
          </a:xfrm>
          <a:prstGeom prst="rect">
            <a:avLst/>
          </a:prstGeom>
        </p:spPr>
        <p:txBody>
          <a:bodyPr/>
          <a:lstStyle/>
          <a:p>
            <a:pPr>
              <a:defRPr sz="3200"/>
            </a:pPr>
            <a:r>
              <a:rPr dirty="0" err="1"/>
              <a:t>Wie</a:t>
            </a:r>
            <a:r>
              <a:rPr dirty="0"/>
              <a:t> </a:t>
            </a:r>
            <a:r>
              <a:rPr dirty="0" err="1"/>
              <a:t>werden</a:t>
            </a:r>
            <a:r>
              <a:rPr dirty="0"/>
              <a:t> </a:t>
            </a:r>
            <a:r>
              <a:rPr dirty="0" err="1"/>
              <a:t>Projekt</a:t>
            </a:r>
            <a:r>
              <a:rPr dirty="0"/>
              <a:t> </a:t>
            </a:r>
            <a:r>
              <a:rPr dirty="0" err="1"/>
              <a:t>erstellt</a:t>
            </a:r>
            <a:r>
              <a:rPr dirty="0"/>
              <a:t>?</a:t>
            </a:r>
          </a:p>
          <a:p>
            <a:pPr>
              <a:defRPr sz="3200"/>
            </a:pPr>
            <a:r>
              <a:rPr dirty="0"/>
              <a:t>Was muss </a:t>
            </a:r>
            <a:r>
              <a:rPr dirty="0" err="1"/>
              <a:t>ein</a:t>
            </a:r>
            <a:r>
              <a:rPr dirty="0"/>
              <a:t> Mitarbeiter </a:t>
            </a:r>
            <a:r>
              <a:rPr dirty="0" err="1"/>
              <a:t>wissen</a:t>
            </a:r>
            <a:r>
              <a:rPr dirty="0"/>
              <a:t> um das </a:t>
            </a:r>
            <a:r>
              <a:rPr dirty="0" err="1"/>
              <a:t>Projekt</a:t>
            </a:r>
            <a:r>
              <a:rPr dirty="0"/>
              <a:t> </a:t>
            </a:r>
            <a:r>
              <a:rPr dirty="0" err="1"/>
              <a:t>abzuwickeln</a:t>
            </a:r>
            <a:r>
              <a:rPr dirty="0"/>
              <a:t>?</a:t>
            </a:r>
          </a:p>
          <a:p>
            <a:pPr>
              <a:defRPr sz="3200"/>
            </a:pPr>
            <a:r>
              <a:rPr dirty="0" err="1"/>
              <a:t>Welche</a:t>
            </a:r>
            <a:r>
              <a:rPr dirty="0"/>
              <a:t> </a:t>
            </a:r>
            <a:r>
              <a:rPr dirty="0" err="1"/>
              <a:t>Daten</a:t>
            </a:r>
            <a:r>
              <a:rPr dirty="0"/>
              <a:t> </a:t>
            </a:r>
            <a:r>
              <a:rPr dirty="0" err="1"/>
              <a:t>werden</a:t>
            </a:r>
            <a:r>
              <a:rPr dirty="0"/>
              <a:t> </a:t>
            </a:r>
            <a:r>
              <a:rPr dirty="0" err="1"/>
              <a:t>eingefügt</a:t>
            </a:r>
            <a:r>
              <a:rPr dirty="0"/>
              <a:t>?</a:t>
            </a:r>
          </a:p>
          <a:p>
            <a:pPr>
              <a:defRPr sz="3200"/>
            </a:pPr>
            <a:r>
              <a:rPr dirty="0" err="1"/>
              <a:t>Welche</a:t>
            </a:r>
            <a:r>
              <a:rPr dirty="0"/>
              <a:t> </a:t>
            </a:r>
            <a:r>
              <a:rPr dirty="0" err="1"/>
              <a:t>Daten</a:t>
            </a:r>
            <a:r>
              <a:rPr dirty="0"/>
              <a:t> </a:t>
            </a:r>
            <a:r>
              <a:rPr dirty="0" err="1"/>
              <a:t>werden</a:t>
            </a:r>
            <a:r>
              <a:rPr dirty="0"/>
              <a:t> </a:t>
            </a:r>
            <a:r>
              <a:rPr dirty="0" err="1"/>
              <a:t>für</a:t>
            </a:r>
            <a:r>
              <a:rPr dirty="0"/>
              <a:t> </a:t>
            </a:r>
            <a:r>
              <a:rPr dirty="0" err="1"/>
              <a:t>andere</a:t>
            </a:r>
            <a:r>
              <a:rPr dirty="0"/>
              <a:t> </a:t>
            </a:r>
            <a:r>
              <a:rPr dirty="0" err="1"/>
              <a:t>Bereiche</a:t>
            </a:r>
            <a:r>
              <a:rPr dirty="0"/>
              <a:t> </a:t>
            </a:r>
            <a:r>
              <a:rPr dirty="0" err="1"/>
              <a:t>exportiert</a:t>
            </a:r>
            <a:r>
              <a:rPr dirty="0"/>
              <a:t>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sh/>
      </p:transition>
    </mc:Choice>
    <mc:Fallback xmlns:a14="http://schemas.microsoft.com/office/drawing/2010/main" xmlns:m="http://schemas.openxmlformats.org/officeDocument/2006/math" xmlns="">
      <p:transition spd="fast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EPLAN Electric p8…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3"/>
            <a:r>
              <a:t>EPLAN Electric p8</a:t>
            </a:r>
          </a:p>
          <a:p>
            <a:pPr>
              <a:buClr>
                <a:srgbClr val="535353"/>
              </a:buClr>
              <a:defRPr sz="3800" cap="none"/>
            </a:pPr>
            <a:r>
              <a:t>Aufbau</a:t>
            </a:r>
          </a:p>
        </p:txBody>
      </p:sp>
      <p:sp>
        <p:nvSpPr>
          <p:cNvPr id="131" name="Scripting…"/>
          <p:cNvSpPr txBox="1">
            <a:spLocks noGrp="1"/>
          </p:cNvSpPr>
          <p:nvPr>
            <p:ph type="body" sz="half" idx="1"/>
          </p:nvPr>
        </p:nvSpPr>
        <p:spPr>
          <a:xfrm>
            <a:off x="355600" y="2730500"/>
            <a:ext cx="5905153" cy="6299200"/>
          </a:xfrm>
          <a:prstGeom prst="rect">
            <a:avLst/>
          </a:prstGeom>
        </p:spPr>
        <p:txBody>
          <a:bodyPr anchor="t"/>
          <a:lstStyle/>
          <a:p>
            <a:pPr marL="0" indent="0" algn="ctr">
              <a:buSzTx/>
              <a:buNone/>
              <a:defRPr sz="3800"/>
            </a:pPr>
            <a:r>
              <a:rPr dirty="0"/>
              <a:t>Scripting</a:t>
            </a:r>
          </a:p>
          <a:p>
            <a:pPr>
              <a:defRPr sz="3200"/>
            </a:pPr>
            <a:r>
              <a:rPr dirty="0" err="1"/>
              <a:t>Kostenlos</a:t>
            </a:r>
            <a:endParaRPr lang="de-DE" dirty="0"/>
          </a:p>
          <a:p>
            <a:pPr>
              <a:defRPr sz="3200"/>
            </a:pPr>
            <a:r>
              <a:rPr lang="de-DE" dirty="0"/>
              <a:t>Leichter Einstieg</a:t>
            </a:r>
            <a:endParaRPr dirty="0"/>
          </a:p>
          <a:p>
            <a:pPr>
              <a:defRPr sz="3200"/>
            </a:pPr>
            <a:r>
              <a:rPr dirty="0" err="1"/>
              <a:t>Funktionalitäten</a:t>
            </a:r>
            <a:r>
              <a:rPr dirty="0"/>
              <a:t> </a:t>
            </a:r>
            <a:r>
              <a:rPr dirty="0" err="1"/>
              <a:t>eingeschränkt</a:t>
            </a:r>
            <a:endParaRPr dirty="0"/>
          </a:p>
          <a:p>
            <a:pPr>
              <a:defRPr sz="3200"/>
            </a:pPr>
            <a:r>
              <a:rPr dirty="0"/>
              <a:t>Debugging </a:t>
            </a:r>
            <a:r>
              <a:rPr dirty="0" err="1"/>
              <a:t>eingeschränkt</a:t>
            </a:r>
            <a:endParaRPr dirty="0"/>
          </a:p>
        </p:txBody>
      </p:sp>
      <p:sp>
        <p:nvSpPr>
          <p:cNvPr id="132" name="API…"/>
          <p:cNvSpPr txBox="1"/>
          <p:nvPr/>
        </p:nvSpPr>
        <p:spPr>
          <a:xfrm>
            <a:off x="6850905" y="2730500"/>
            <a:ext cx="5905154" cy="629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>
              <a:lnSpc>
                <a:spcPct val="120000"/>
              </a:lnSpc>
              <a:spcBef>
                <a:spcPts val="4600"/>
              </a:spcBef>
              <a:defRPr sz="3800"/>
            </a:pPr>
            <a:r>
              <a:rPr dirty="0"/>
              <a:t>API</a:t>
            </a:r>
          </a:p>
          <a:p>
            <a:pPr marL="520700" indent="-520700" algn="l">
              <a:lnSpc>
                <a:spcPct val="120000"/>
              </a:lnSpc>
              <a:spcBef>
                <a:spcPts val="4600"/>
              </a:spcBef>
              <a:buSzPct val="82000"/>
              <a:buChar char="•"/>
              <a:defRPr sz="3200"/>
            </a:pPr>
            <a:r>
              <a:rPr dirty="0" err="1"/>
              <a:t>Entwickler</a:t>
            </a:r>
            <a:r>
              <a:rPr dirty="0"/>
              <a:t> / Runtime </a:t>
            </a:r>
            <a:r>
              <a:rPr dirty="0" err="1"/>
              <a:t>Kosten</a:t>
            </a:r>
            <a:endParaRPr lang="de-DE" dirty="0"/>
          </a:p>
          <a:p>
            <a:pPr marL="520700" indent="-520700" algn="l">
              <a:lnSpc>
                <a:spcPct val="120000"/>
              </a:lnSpc>
              <a:spcBef>
                <a:spcPts val="4600"/>
              </a:spcBef>
              <a:buSzPct val="82000"/>
              <a:buChar char="•"/>
              <a:defRPr sz="3200"/>
            </a:pPr>
            <a:r>
              <a:rPr lang="de-DE" dirty="0"/>
              <a:t>Komplex</a:t>
            </a:r>
            <a:endParaRPr dirty="0"/>
          </a:p>
          <a:p>
            <a:pPr marL="520700" indent="-520700" algn="l">
              <a:lnSpc>
                <a:spcPct val="120000"/>
              </a:lnSpc>
              <a:spcBef>
                <a:spcPts val="4600"/>
              </a:spcBef>
              <a:buSzPct val="82000"/>
              <a:buChar char="•"/>
              <a:defRPr sz="3200"/>
            </a:pPr>
            <a:r>
              <a:rPr lang="de-DE" dirty="0"/>
              <a:t>Addins &amp; Offline </a:t>
            </a:r>
            <a:r>
              <a:rPr lang="de-DE" dirty="0" err="1"/>
              <a:t>Applications</a:t>
            </a:r>
            <a:endParaRPr dirty="0"/>
          </a:p>
          <a:p>
            <a:pPr marL="520700" indent="-520700" algn="l">
              <a:lnSpc>
                <a:spcPct val="120000"/>
              </a:lnSpc>
              <a:spcBef>
                <a:spcPts val="4600"/>
              </a:spcBef>
              <a:buSzPct val="82000"/>
              <a:buChar char="•"/>
              <a:defRPr sz="3200"/>
            </a:pPr>
            <a:r>
              <a:rPr dirty="0" err="1"/>
              <a:t>Alle</a:t>
            </a:r>
            <a:r>
              <a:rPr dirty="0"/>
              <a:t> </a:t>
            </a:r>
            <a:r>
              <a:rPr dirty="0" err="1"/>
              <a:t>Funktionalitäten</a:t>
            </a:r>
            <a:r>
              <a:rPr dirty="0"/>
              <a:t>*</a:t>
            </a:r>
          </a:p>
        </p:txBody>
      </p:sp>
      <p:sp>
        <p:nvSpPr>
          <p:cNvPr id="133" name="*Es sind sehr wenige Funktionen aus der Oberfläche in der API nicht verfügbar. Dafür stehen einige Funktionen ausschließlich in der API bereit"/>
          <p:cNvSpPr txBox="1"/>
          <p:nvPr/>
        </p:nvSpPr>
        <p:spPr>
          <a:xfrm>
            <a:off x="285700" y="8284407"/>
            <a:ext cx="12433400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r">
              <a:defRPr sz="1600"/>
            </a:pPr>
            <a:endParaRPr/>
          </a:p>
          <a:p>
            <a:pPr algn="l">
              <a:defRPr sz="1600"/>
            </a:pPr>
            <a:r>
              <a:t>*Es sind sehr wenige Funktionen aus der Oberfläche in der API nicht verfügbar. Dafür stehen einige Funktionen ausschließlich in der API bereit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sh/>
      </p:transition>
    </mc:Choice>
    <mc:Fallback xmlns:a14="http://schemas.microsoft.com/office/drawing/2010/main" xmlns:m="http://schemas.openxmlformats.org/officeDocument/2006/math" xmlns="">
      <p:transition spd="fast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EPLAN Electric p8…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3"/>
            <a:r>
              <a:t>EPLAN Electric p8</a:t>
            </a:r>
          </a:p>
          <a:p>
            <a:pPr>
              <a:buClr>
                <a:srgbClr val="535353"/>
              </a:buClr>
              <a:defRPr sz="3800" cap="none"/>
            </a:pPr>
            <a:r>
              <a:t>Funktionen: Scripting</a:t>
            </a:r>
          </a:p>
        </p:txBody>
      </p:sp>
      <p:sp>
        <p:nvSpPr>
          <p:cNvPr id="136" name="Leichter Einstieg…"/>
          <p:cNvSpPr txBox="1">
            <a:spLocks noGrp="1"/>
          </p:cNvSpPr>
          <p:nvPr>
            <p:ph type="body" sz="half" idx="1"/>
          </p:nvPr>
        </p:nvSpPr>
        <p:spPr>
          <a:xfrm>
            <a:off x="4101981" y="2692400"/>
            <a:ext cx="4800837" cy="6299200"/>
          </a:xfrm>
          <a:prstGeom prst="rect">
            <a:avLst/>
          </a:prstGeom>
        </p:spPr>
        <p:txBody>
          <a:bodyPr/>
          <a:lstStyle/>
          <a:p>
            <a:pPr>
              <a:defRPr sz="3200"/>
            </a:pPr>
            <a:r>
              <a:rPr dirty="0" err="1"/>
              <a:t>Steuerung</a:t>
            </a:r>
            <a:r>
              <a:rPr dirty="0"/>
              <a:t> </a:t>
            </a:r>
            <a:r>
              <a:rPr dirty="0" err="1"/>
              <a:t>über</a:t>
            </a:r>
            <a:r>
              <a:rPr dirty="0"/>
              <a:t> Actions</a:t>
            </a:r>
          </a:p>
          <a:p>
            <a:pPr>
              <a:defRPr sz="3200"/>
            </a:pPr>
            <a:r>
              <a:rPr dirty="0" err="1"/>
              <a:t>Daten</a:t>
            </a:r>
            <a:r>
              <a:rPr dirty="0"/>
              <a:t> </a:t>
            </a:r>
            <a:r>
              <a:rPr dirty="0" err="1"/>
              <a:t>importieren</a:t>
            </a:r>
            <a:endParaRPr dirty="0"/>
          </a:p>
          <a:p>
            <a:pPr>
              <a:defRPr sz="3200"/>
            </a:pPr>
            <a:r>
              <a:rPr dirty="0" err="1"/>
              <a:t>Daten</a:t>
            </a:r>
            <a:r>
              <a:rPr dirty="0"/>
              <a:t> </a:t>
            </a:r>
            <a:r>
              <a:rPr dirty="0" err="1"/>
              <a:t>exportieren</a:t>
            </a:r>
            <a:endParaRPr dirty="0"/>
          </a:p>
          <a:p>
            <a:pPr>
              <a:defRPr sz="3200"/>
            </a:pPr>
            <a:r>
              <a:rPr dirty="0"/>
              <a:t>Forms, </a:t>
            </a:r>
            <a:r>
              <a:rPr dirty="0" err="1"/>
              <a:t>Menüs</a:t>
            </a:r>
            <a:r>
              <a:rPr dirty="0"/>
              <a:t> &amp; Toolbars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sh/>
      </p:transition>
    </mc:Choice>
    <mc:Fallback xmlns:a14="http://schemas.microsoft.com/office/drawing/2010/main" xmlns:m="http://schemas.openxmlformats.org/officeDocument/2006/math" xmlns="">
      <p:transition spd="fast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EPLAN Electric p8…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3"/>
            <a:r>
              <a:rPr dirty="0"/>
              <a:t>EPLAN Electric p8</a:t>
            </a:r>
          </a:p>
          <a:p>
            <a:pPr>
              <a:buClr>
                <a:srgbClr val="535353"/>
              </a:buClr>
              <a:defRPr sz="3800" cap="none"/>
            </a:pPr>
            <a:r>
              <a:rPr lang="de-DE" dirty="0"/>
              <a:t>Demo: Scripting</a:t>
            </a:r>
            <a:endParaRPr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E7A7A759-04FA-9C4E-A343-C319F11856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4650" y="2692400"/>
            <a:ext cx="9715500" cy="53467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sh/>
      </p:transition>
    </mc:Choice>
    <mc:Fallback xmlns:a14="http://schemas.microsoft.com/office/drawing/2010/main" xmlns:m="http://schemas.openxmlformats.org/officeDocument/2006/math" xmlns="">
      <p:transition spd="fast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EPLAN Electric p8…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3"/>
            <a:r>
              <a:t>EPLAN Electric p8</a:t>
            </a:r>
          </a:p>
          <a:p>
            <a:pPr>
              <a:buClr>
                <a:srgbClr val="535353"/>
              </a:buClr>
              <a:defRPr sz="3800" cap="none"/>
            </a:pPr>
            <a:r>
              <a:t>Funktionen: API</a:t>
            </a:r>
          </a:p>
        </p:txBody>
      </p:sp>
      <p:sp>
        <p:nvSpPr>
          <p:cNvPr id="142" name="Komplex…"/>
          <p:cNvSpPr txBox="1">
            <a:spLocks noGrp="1"/>
          </p:cNvSpPr>
          <p:nvPr>
            <p:ph type="body" sz="half" idx="1"/>
          </p:nvPr>
        </p:nvSpPr>
        <p:spPr>
          <a:xfrm>
            <a:off x="3332447" y="2730500"/>
            <a:ext cx="6339907" cy="6299200"/>
          </a:xfrm>
          <a:prstGeom prst="rect">
            <a:avLst/>
          </a:prstGeom>
        </p:spPr>
        <p:txBody>
          <a:bodyPr/>
          <a:lstStyle/>
          <a:p>
            <a:pPr>
              <a:defRPr sz="3200"/>
            </a:pPr>
            <a:r>
              <a:rPr dirty="0" err="1"/>
              <a:t>Signierung</a:t>
            </a:r>
            <a:r>
              <a:rPr dirty="0"/>
              <a:t> </a:t>
            </a:r>
            <a:r>
              <a:rPr dirty="0" err="1"/>
              <a:t>notwendig</a:t>
            </a:r>
            <a:endParaRPr dirty="0"/>
          </a:p>
          <a:p>
            <a:pPr>
              <a:defRPr sz="3200"/>
            </a:pPr>
            <a:r>
              <a:rPr dirty="0" err="1"/>
              <a:t>Addins</a:t>
            </a:r>
            <a:r>
              <a:rPr dirty="0"/>
              <a:t> &amp; </a:t>
            </a:r>
            <a:r>
              <a:rPr dirty="0" err="1"/>
              <a:t>Applikationen</a:t>
            </a:r>
            <a:r>
              <a:rPr dirty="0"/>
              <a:t> </a:t>
            </a:r>
            <a:r>
              <a:rPr dirty="0" err="1"/>
              <a:t>möglich</a:t>
            </a:r>
            <a:endParaRPr dirty="0"/>
          </a:p>
          <a:p>
            <a:pPr>
              <a:defRPr sz="3200"/>
            </a:pPr>
            <a:r>
              <a:rPr dirty="0" err="1"/>
              <a:t>Zugriff</a:t>
            </a:r>
            <a:r>
              <a:rPr dirty="0"/>
              <a:t> auf </a:t>
            </a:r>
            <a:r>
              <a:rPr dirty="0" err="1"/>
              <a:t>komplettes</a:t>
            </a:r>
            <a:r>
              <a:rPr dirty="0"/>
              <a:t> </a:t>
            </a:r>
            <a:r>
              <a:rPr dirty="0" err="1"/>
              <a:t>Datenmodell</a:t>
            </a:r>
            <a:endParaRPr dirty="0"/>
          </a:p>
          <a:p>
            <a:pPr>
              <a:defRPr sz="3200"/>
            </a:pPr>
            <a:r>
              <a:rPr dirty="0"/>
              <a:t>WPF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sh/>
      </p:transition>
    </mc:Choice>
    <mc:Fallback xmlns:a14="http://schemas.microsoft.com/office/drawing/2010/main" xmlns:m="http://schemas.openxmlformats.org/officeDocument/2006/math" xmlns="">
      <p:transition spd="fast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EPLAN Electric p8…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3"/>
            <a:r>
              <a:rPr dirty="0"/>
              <a:t>EPLAN Electric p8</a:t>
            </a:r>
          </a:p>
          <a:p>
            <a:pPr>
              <a:buClr>
                <a:srgbClr val="535353"/>
              </a:buClr>
              <a:defRPr sz="3800" cap="none"/>
            </a:pPr>
            <a:r>
              <a:rPr lang="de-DE" dirty="0"/>
              <a:t>Demo: API</a:t>
            </a:r>
            <a:endParaRPr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C63ABC4-91FD-794B-8235-E60B286E6B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00" y="2857501"/>
            <a:ext cx="11760200" cy="42037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sh/>
      </p:transition>
    </mc:Choice>
    <mc:Fallback xmlns:a14="http://schemas.microsoft.com/office/drawing/2010/main" xmlns:m="http://schemas.openxmlformats.org/officeDocument/2006/math" xmlns="">
      <p:transition spd="fast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EPLAN Electric p8…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3"/>
            <a:r>
              <a:t>EPLAN Electric p8</a:t>
            </a:r>
          </a:p>
          <a:p>
            <a:pPr>
              <a:buClr>
                <a:srgbClr val="535353"/>
              </a:buClr>
              <a:defRPr sz="3800" cap="none"/>
            </a:pPr>
            <a:r>
              <a:t>Referenzen</a:t>
            </a:r>
          </a:p>
        </p:txBody>
      </p:sp>
      <p:sp>
        <p:nvSpPr>
          <p:cNvPr id="148" name="EPLAN Hilfe: Actions…"/>
          <p:cNvSpPr txBox="1">
            <a:spLocks noGrp="1"/>
          </p:cNvSpPr>
          <p:nvPr>
            <p:ph type="body" sz="half" idx="1"/>
          </p:nvPr>
        </p:nvSpPr>
        <p:spPr>
          <a:xfrm>
            <a:off x="2906801" y="2692400"/>
            <a:ext cx="7191198" cy="6299200"/>
          </a:xfrm>
          <a:prstGeom prst="rect">
            <a:avLst/>
          </a:prstGeom>
        </p:spPr>
        <p:txBody>
          <a:bodyPr/>
          <a:lstStyle/>
          <a:p>
            <a:pPr>
              <a:defRPr sz="3200"/>
            </a:pPr>
            <a:r>
              <a:rPr dirty="0"/>
              <a:t>EPLAN </a:t>
            </a:r>
            <a:r>
              <a:rPr dirty="0" err="1"/>
              <a:t>Hilfe</a:t>
            </a:r>
            <a:r>
              <a:rPr dirty="0"/>
              <a:t>: Actions</a:t>
            </a:r>
          </a:p>
          <a:p>
            <a:pPr>
              <a:defRPr sz="3200"/>
            </a:pPr>
            <a:r>
              <a:rPr dirty="0"/>
              <a:t>EPLAN </a:t>
            </a:r>
            <a:r>
              <a:rPr dirty="0" err="1"/>
              <a:t>Hilfe</a:t>
            </a:r>
            <a:r>
              <a:rPr dirty="0"/>
              <a:t>: API</a:t>
            </a:r>
          </a:p>
          <a:p>
            <a:pPr>
              <a:defRPr sz="3200"/>
            </a:pPr>
            <a:r>
              <a:rPr dirty="0" err="1"/>
              <a:t>Suplanus.de</a:t>
            </a:r>
            <a:endParaRPr dirty="0"/>
          </a:p>
          <a:p>
            <a:pPr>
              <a:defRPr sz="3200"/>
            </a:pPr>
            <a:r>
              <a:rPr dirty="0"/>
              <a:t>Buch: EPLAN Electric P8 </a:t>
            </a:r>
            <a:r>
              <a:rPr dirty="0" err="1"/>
              <a:t>automatisieren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sh/>
      </p:transition>
    </mc:Choice>
    <mc:Fallback xmlns:a14="http://schemas.microsoft.com/office/drawing/2010/main" xmlns:m="http://schemas.openxmlformats.org/officeDocument/2006/math" xmlns="">
      <p:transition spd="fast">
        <p:fade/>
      </p:transition>
    </mc:Fallback>
  </mc:AlternateContent>
</p:sld>
</file>

<file path=ppt/theme/theme1.xml><?xml version="1.0" encoding="utf-8"?>
<a:theme xmlns:a="http://schemas.openxmlformats.org/drawingml/2006/main" name="Showroom">
  <a:themeElements>
    <a:clrScheme name="Showroom">
      <a:dk1>
        <a:srgbClr val="535353"/>
      </a:dk1>
      <a:lt1>
        <a:srgbClr val="340053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howroom">
  <a:themeElements>
    <a:clrScheme name="Showroom">
      <a:dk1>
        <a:srgbClr val="000000"/>
      </a:dk1>
      <a:lt1>
        <a:srgbClr val="FFFFFF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205</Words>
  <Application>Microsoft Macintosh PowerPoint</Application>
  <PresentationFormat>Benutzerdefiniert</PresentationFormat>
  <Paragraphs>66</Paragraphs>
  <Slides>10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3" baseType="lpstr">
      <vt:lpstr>Gill Sans Light</vt:lpstr>
      <vt:lpstr>Helvetica Neue</vt:lpstr>
      <vt:lpstr>Showroom</vt:lpstr>
      <vt:lpstr>API Showcase</vt:lpstr>
      <vt:lpstr>Inhalt  </vt:lpstr>
      <vt:lpstr>EPLAN Electric p8 Bestehende Workflows</vt:lpstr>
      <vt:lpstr>EPLAN Electric p8 Aufbau</vt:lpstr>
      <vt:lpstr>EPLAN Electric p8 Funktionen: Scripting</vt:lpstr>
      <vt:lpstr>EPLAN Electric p8 Demo: Scripting</vt:lpstr>
      <vt:lpstr>EPLAN Electric p8 Funktionen: API</vt:lpstr>
      <vt:lpstr>EPLAN Electric p8 Demo: API</vt:lpstr>
      <vt:lpstr>EPLAN Electric p8 Referenzen</vt:lpstr>
      <vt:lpstr>EPLAN Electric p8 Anwendungsfälle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API Showcase</dc:title>
  <cp:lastModifiedBy>Johann Weiher</cp:lastModifiedBy>
  <cp:revision>9</cp:revision>
  <dcterms:modified xsi:type="dcterms:W3CDTF">2019-03-27T10:20:00Z</dcterms:modified>
</cp:coreProperties>
</file>