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CC5F-9484-40B2-854E-F279735AE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Exploration of Important Housing Features and Price Prediction Modeling in Ames, Iowa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17231-6B61-4819-A375-A792BE5AC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Ibrahim </a:t>
            </a:r>
            <a:r>
              <a:rPr lang="en-US" dirty="0" err="1"/>
              <a:t>Awad</a:t>
            </a:r>
            <a:endParaRPr lang="en-US" dirty="0"/>
          </a:p>
          <a:p>
            <a:r>
              <a:rPr lang="en-US" sz="1800" dirty="0"/>
              <a:t>NYC Data Science Academy Fellow</a:t>
            </a:r>
          </a:p>
        </p:txBody>
      </p:sp>
    </p:spTree>
    <p:extLst>
      <p:ext uri="{BB962C8B-B14F-4D97-AF65-F5344CB8AC3E}">
        <p14:creationId xmlns:p14="http://schemas.microsoft.com/office/powerpoint/2010/main" val="71889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ED2D-7658-4997-8329-0594C134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Highly Correlated Features</a:t>
            </a:r>
            <a:br>
              <a:rPr lang="en-US" dirty="0"/>
            </a:br>
            <a:r>
              <a:rPr lang="en-US" dirty="0"/>
              <a:t>(Numerical and Ordinal)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60FE-BC0E-4849-ABE5-A6841026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GarageQual</a:t>
            </a:r>
            <a:r>
              <a:rPr lang="en-US" dirty="0"/>
              <a:t>' and '</a:t>
            </a:r>
            <a:r>
              <a:rPr lang="en-US" dirty="0" err="1"/>
              <a:t>GarageCond</a:t>
            </a:r>
            <a:r>
              <a:rPr lang="en-US" dirty="0"/>
              <a:t>' are highly correlated and they have the same correlation with the rest of the features. One of them will be enough.</a:t>
            </a:r>
          </a:p>
          <a:p>
            <a:r>
              <a:rPr lang="en-US" dirty="0"/>
              <a:t>'</a:t>
            </a:r>
            <a:r>
              <a:rPr lang="en-US" dirty="0" err="1"/>
              <a:t>TotalBsmtSF</a:t>
            </a:r>
            <a:r>
              <a:rPr lang="en-US" dirty="0"/>
              <a:t>' and '1stFlrSF' are highly correlated and they have almost the same correlation with the rest of the features. One of them will be enough.</a:t>
            </a:r>
          </a:p>
          <a:p>
            <a:r>
              <a:rPr lang="en-US" dirty="0"/>
              <a:t>'</a:t>
            </a:r>
            <a:r>
              <a:rPr lang="en-US" dirty="0" err="1"/>
              <a:t>GarageCars'and</a:t>
            </a:r>
            <a:r>
              <a:rPr lang="en-US" dirty="0"/>
              <a:t> '</a:t>
            </a:r>
            <a:r>
              <a:rPr lang="en-US" dirty="0" err="1"/>
              <a:t>GarageArea</a:t>
            </a:r>
            <a:r>
              <a:rPr lang="en-US" dirty="0"/>
              <a:t>' are highly correlated and they have almost the same correlation with the rest of the features. One of them will be enough.</a:t>
            </a:r>
          </a:p>
          <a:p>
            <a:r>
              <a:rPr lang="en-US" dirty="0"/>
              <a:t>'</a:t>
            </a:r>
            <a:r>
              <a:rPr lang="en-US" dirty="0" err="1"/>
              <a:t>GarageCond</a:t>
            </a:r>
            <a:r>
              <a:rPr lang="en-US" dirty="0"/>
              <a:t>', '1stFlrSF' and '</a:t>
            </a:r>
            <a:r>
              <a:rPr lang="en-US" dirty="0" err="1"/>
              <a:t>GarageArea</a:t>
            </a:r>
            <a:r>
              <a:rPr lang="en-US" dirty="0"/>
              <a:t>’ are dropped from the data.</a:t>
            </a:r>
          </a:p>
          <a:p>
            <a:r>
              <a:rPr lang="en-US" dirty="0"/>
              <a:t>The total number of numerical and ordinal features is now </a:t>
            </a:r>
            <a:r>
              <a:rPr lang="en-US" b="1" dirty="0"/>
              <a:t>52</a:t>
            </a:r>
            <a:r>
              <a:rPr lang="en-US" dirty="0"/>
              <a:t> instead of </a:t>
            </a:r>
            <a:r>
              <a:rPr lang="en-US" b="1" dirty="0"/>
              <a:t>55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96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E169-EACD-4DCD-84F7-988FAEC1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 a Prediction </a:t>
            </a:r>
            <a:r>
              <a:rPr lang="en-US" dirty="0"/>
              <a:t>M</a:t>
            </a:r>
            <a:r>
              <a:rPr lang="en-US" sz="3600" dirty="0"/>
              <a:t>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EE9C-3038-4393-B8BF-ED9C5ECF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888328"/>
          </a:xfrm>
        </p:spPr>
        <p:txBody>
          <a:bodyPr/>
          <a:lstStyle/>
          <a:p>
            <a:r>
              <a:rPr lang="en-US" dirty="0"/>
              <a:t>Gradient Boosting Tree Regressor is used with a learning rate of 0.005 to model the data. </a:t>
            </a:r>
          </a:p>
          <a:p>
            <a:r>
              <a:rPr lang="en-US" dirty="0"/>
              <a:t>Mean Absolute Percentage Error (MAPE) is evaluated to determine the quality of the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36FDF9-0794-44CD-BEA5-505ADC56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540089"/>
            <a:ext cx="7176030" cy="37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0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0852-4755-4C20-A57D-7A889C9F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 a Prediction </a:t>
            </a:r>
            <a:r>
              <a:rPr lang="en-US" dirty="0"/>
              <a:t>M</a:t>
            </a:r>
            <a:r>
              <a:rPr lang="en-US" sz="3600" dirty="0"/>
              <a:t>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1A8C-6FE1-4588-88BF-F7C9E825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 is performed at 1000 trees on the original train dataset.</a:t>
            </a:r>
          </a:p>
          <a:p>
            <a:r>
              <a:rPr lang="en-US" dirty="0"/>
              <a:t>The best model is found at </a:t>
            </a:r>
          </a:p>
          <a:p>
            <a:pPr lvl="1"/>
            <a:r>
              <a:rPr lang="en-US" dirty="0"/>
              <a:t>Maximum depth: 5</a:t>
            </a:r>
          </a:p>
          <a:p>
            <a:pPr lvl="1"/>
            <a:r>
              <a:rPr lang="en-US" dirty="0"/>
              <a:t>Maximum features: 25</a:t>
            </a:r>
          </a:p>
          <a:p>
            <a:r>
              <a:rPr lang="en-US" dirty="0"/>
              <a:t>A tree model is fitted using validated parameters and MAPE is as follows:</a:t>
            </a:r>
          </a:p>
          <a:p>
            <a:pPr lvl="1"/>
            <a:r>
              <a:rPr lang="en-US" b="1" dirty="0"/>
              <a:t>Train MAPE: 5.16%</a:t>
            </a:r>
          </a:p>
          <a:p>
            <a:pPr lvl="1"/>
            <a:r>
              <a:rPr lang="en-US" b="1" dirty="0"/>
              <a:t>Test MAPE: 8.82%</a:t>
            </a:r>
          </a:p>
        </p:txBody>
      </p:sp>
    </p:spTree>
    <p:extLst>
      <p:ext uri="{BB962C8B-B14F-4D97-AF65-F5344CB8AC3E}">
        <p14:creationId xmlns:p14="http://schemas.microsoft.com/office/powerpoint/2010/main" val="323174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572A-9401-4FDC-B663-F62A3F83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Feature Importance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6EF505-571F-4D5A-ABB8-4CCC025A7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54" y="1191491"/>
            <a:ext cx="7467672" cy="517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2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572A-9401-4FDC-B663-F62A3F83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Feature Importance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520CCE-00D0-4B60-AE46-263349DD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05" y="785090"/>
            <a:ext cx="8208687" cy="56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3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F2D4-7517-4D03-9377-0A56A619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EDFD-3166-474C-8231-E69C44D5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Sale Price vs. Overall Finish Quality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A76790-5E21-48A2-BBBD-09F4B2F2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229" y="1633819"/>
            <a:ext cx="8105692" cy="40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7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F2D4-7517-4D03-9377-0A56A619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EDFD-3166-474C-8231-E69C44D5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Sale Price vs. Ground Living Area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BA6A71-014B-45C5-854C-6827A1BC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02" y="1698473"/>
            <a:ext cx="7977596" cy="402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7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F2D4-7517-4D03-9377-0A56A619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EDFD-3166-474C-8231-E69C44D5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Sale Price vs. Garage Cars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74ECF02-44CF-483F-824B-09FA685A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79" y="1580572"/>
            <a:ext cx="8019777" cy="40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3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F2D4-7517-4D03-9377-0A56A619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EDFD-3166-474C-8231-E69C44D5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Sale Price vs. Total Basement Square Ft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33AB424-5B38-47C2-9E25-3EDD0ED5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1571717"/>
            <a:ext cx="8228734" cy="41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1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F2D4-7517-4D03-9377-0A56A619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EDFD-3166-474C-8231-E69C44D5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Sale Price vs. Exterior Quality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8BCE320-4A1B-4BBA-A52B-33E32A2F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48" y="1612254"/>
            <a:ext cx="8257668" cy="416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7559-456C-4FFD-962D-5B80A468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2CB6-0B45-4C53-BB83-886618BC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effectLst/>
              </a:rPr>
              <a:t>We want to know how a house buyer describes their dream house. Do they start with describing the neighborhood, the number of rooms, the number of cars in the garage, </a:t>
            </a:r>
            <a:r>
              <a:rPr lang="en-US" sz="2800" b="0" i="0" dirty="0" err="1">
                <a:effectLst/>
              </a:rPr>
              <a:t>etc</a:t>
            </a:r>
            <a:r>
              <a:rPr lang="en-US" sz="2800" b="0" i="0" dirty="0">
                <a:effectLst/>
              </a:rPr>
              <a:t>?! What are their preferences?! We also want to develop a model to predict the house prices based on the available preferences.</a:t>
            </a:r>
          </a:p>
          <a:p>
            <a:pPr algn="l"/>
            <a:r>
              <a:rPr lang="en-US" sz="2800" b="0" i="0" dirty="0">
                <a:effectLst/>
              </a:rPr>
              <a:t>We will use a dataset of homes in Ames, Iowa to explores 79 variables and to build a prediction model using the train dataset. Then, the model will be used to predict the house prices in the test dataset.</a:t>
            </a:r>
          </a:p>
        </p:txBody>
      </p:sp>
    </p:spTree>
    <p:extLst>
      <p:ext uri="{BB962C8B-B14F-4D97-AF65-F5344CB8AC3E}">
        <p14:creationId xmlns:p14="http://schemas.microsoft.com/office/powerpoint/2010/main" val="2425475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F2D4-7517-4D03-9377-0A56A619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EDFD-3166-474C-8231-E69C44D5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Sale Price vs. Year Built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00A6779-5E3B-463E-B29D-F92CFFF0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66" y="1568657"/>
            <a:ext cx="8166172" cy="412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79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F2D4-7517-4D03-9377-0A56A619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EDFD-3166-474C-8231-E69C44D5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Sale Price vs. Overall House Condition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5BE2579-D4FB-4F92-B5EB-4B79BF72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28" y="1635366"/>
            <a:ext cx="8102627" cy="40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20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2E2E-91C1-4028-B1F5-DB777BD4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House Prices on 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73A6-AE2F-4F85-9BEC-8CA64402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cleaned in the same way as the train set.</a:t>
            </a:r>
          </a:p>
          <a:p>
            <a:r>
              <a:rPr lang="en-US" dirty="0"/>
              <a:t>Same features were matched after </a:t>
            </a:r>
            <a:r>
              <a:rPr lang="en-US" dirty="0" err="1"/>
              <a:t>dummifying</a:t>
            </a:r>
            <a:r>
              <a:rPr lang="en-US" dirty="0"/>
              <a:t> categorical features.</a:t>
            </a:r>
          </a:p>
          <a:p>
            <a:r>
              <a:rPr lang="en-US" dirty="0"/>
              <a:t>The trained tree regressor is used to predict the house prices.</a:t>
            </a:r>
          </a:p>
          <a:p>
            <a:r>
              <a:rPr lang="en-US" dirty="0"/>
              <a:t>The prices were predicted with a Root Mean Squared Logarithmic Error (RMSLE) of </a:t>
            </a:r>
            <a:r>
              <a:rPr lang="en-US" b="1" dirty="0"/>
              <a:t>0.134 </a:t>
            </a:r>
            <a:r>
              <a:rPr lang="en-US" dirty="0"/>
              <a:t>as compared to the calculated RMSLE of </a:t>
            </a:r>
            <a:r>
              <a:rPr lang="en-US" b="1" dirty="0"/>
              <a:t>o.081 </a:t>
            </a:r>
            <a:r>
              <a:rPr lang="en-US" dirty="0"/>
              <a:t>from the train set.</a:t>
            </a:r>
          </a:p>
          <a:p>
            <a:r>
              <a:rPr lang="en-US" dirty="0"/>
              <a:t>Both errors have close magnitudes, the difference and the errors are acceptable.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E40A-D330-4708-BBED-A65C492B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7D05-3BF3-4285-A894-B9B8D688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Delete any outliers.</a:t>
            </a:r>
          </a:p>
          <a:p>
            <a:r>
              <a:rPr lang="en-US" sz="2400" dirty="0"/>
              <a:t>Perform more exploratory data analysis—find patterns in the data.</a:t>
            </a:r>
          </a:p>
          <a:p>
            <a:r>
              <a:rPr lang="en-US" sz="2400" dirty="0"/>
              <a:t>Try multiple linear regression (Lasso, Ridge or Elastic-net). The linear regression conditions have to be checked first. </a:t>
            </a:r>
          </a:p>
          <a:p>
            <a:r>
              <a:rPr lang="en-US" sz="2400" dirty="0"/>
              <a:t>Explore the importance of feature space more thoroughly—find all possible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2843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A462-141A-4DAF-975B-FE8F97A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FDF7-0C7B-4275-A553-200E25F1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cleaning and handling missing data</a:t>
            </a:r>
          </a:p>
          <a:p>
            <a:r>
              <a:rPr lang="en-US" sz="3200" dirty="0"/>
              <a:t>Examining highly correlated features</a:t>
            </a:r>
          </a:p>
          <a:p>
            <a:r>
              <a:rPr lang="en-US" sz="3200" dirty="0"/>
              <a:t>Build a prediction model</a:t>
            </a:r>
          </a:p>
          <a:p>
            <a:r>
              <a:rPr lang="en-US" sz="3200" dirty="0"/>
              <a:t>Explore important features</a:t>
            </a:r>
          </a:p>
          <a:p>
            <a:r>
              <a:rPr lang="en-US" sz="3200" dirty="0"/>
              <a:t>Predict house prices from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30397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FAD0-DEDA-423A-B502-89EC4EFF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E0DF-E495-4981-B7D3-2B8F8288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15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Missingness Percentage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43C605-F5E4-4BB8-83D3-4A0BB879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772" y="1775979"/>
            <a:ext cx="7315200" cy="45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2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EB21-CB69-4F5B-BB5E-8DE95B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1877-04A3-4FCE-80A9-A1DBFCA5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55782"/>
            <a:ext cx="7315200" cy="2493818"/>
          </a:xfrm>
        </p:spPr>
        <p:txBody>
          <a:bodyPr>
            <a:normAutofit/>
          </a:bodyPr>
          <a:lstStyle/>
          <a:p>
            <a:r>
              <a:rPr lang="en-US" dirty="0"/>
              <a:t>Some features are missing because they don’t exist in the houses such as </a:t>
            </a:r>
            <a:r>
              <a:rPr lang="en-US" dirty="0" err="1"/>
              <a:t>PoolQC</a:t>
            </a:r>
            <a:r>
              <a:rPr lang="en-US" dirty="0"/>
              <a:t>, </a:t>
            </a:r>
            <a:r>
              <a:rPr lang="en-US" dirty="0" err="1"/>
              <a:t>MiscFeatures</a:t>
            </a:r>
            <a:r>
              <a:rPr lang="en-US" dirty="0"/>
              <a:t>, Alley, etc. These are the most missing data and imputed as None.</a:t>
            </a:r>
          </a:p>
          <a:p>
            <a:r>
              <a:rPr lang="en-US" dirty="0"/>
              <a:t>Year Garage Built is highly correlated with House Year Built (0.84 correlation).</a:t>
            </a:r>
          </a:p>
          <a:p>
            <a:r>
              <a:rPr lang="en-US" dirty="0" err="1"/>
              <a:t>GarageYrBlt</a:t>
            </a:r>
            <a:r>
              <a:rPr lang="en-US" dirty="0"/>
              <a:t> is removed and replaced by Garage (1 for yes and 0 for no garage)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9DADD26-E934-4A29-BD3F-5287831B5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3" y="3262745"/>
            <a:ext cx="59150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6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EB21-CB69-4F5B-BB5E-8DE95B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1877-04A3-4FCE-80A9-A1DBFCA5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55782"/>
            <a:ext cx="7315200" cy="1237673"/>
          </a:xfrm>
        </p:spPr>
        <p:txBody>
          <a:bodyPr>
            <a:normAutofit/>
          </a:bodyPr>
          <a:lstStyle/>
          <a:p>
            <a:r>
              <a:rPr lang="en-US" dirty="0"/>
              <a:t>Now, missingness is down to ~</a:t>
            </a:r>
            <a:r>
              <a:rPr lang="en-US" b="1" dirty="0"/>
              <a:t>18%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ACC91C-595A-4899-AAA1-71708D56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09" y="1500533"/>
            <a:ext cx="7491459" cy="46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7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322-1B60-4162-B3E7-EE80C967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3608-0199-49A6-B0CB-EDCE6637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71055"/>
            <a:ext cx="7315200" cy="14039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missing data in </a:t>
            </a:r>
            <a:r>
              <a:rPr lang="en-US" dirty="0" err="1"/>
              <a:t>MasVnrType</a:t>
            </a:r>
            <a:r>
              <a:rPr lang="en-US" dirty="0"/>
              <a:t> and </a:t>
            </a:r>
            <a:r>
              <a:rPr lang="en-US" dirty="0" err="1"/>
              <a:t>MasVnrArea</a:t>
            </a:r>
            <a:r>
              <a:rPr lang="en-US" dirty="0"/>
              <a:t> are perfectly correlated.</a:t>
            </a:r>
          </a:p>
          <a:p>
            <a:r>
              <a:rPr lang="en-US" dirty="0"/>
              <a:t>Missing data are in the same observations.</a:t>
            </a:r>
          </a:p>
          <a:p>
            <a:r>
              <a:rPr lang="en-US" dirty="0" err="1"/>
              <a:t>MasVnrArea</a:t>
            </a:r>
            <a:r>
              <a:rPr lang="en-US" dirty="0"/>
              <a:t> is imputed as “0” while “</a:t>
            </a:r>
            <a:r>
              <a:rPr lang="en-US" dirty="0" err="1"/>
              <a:t>MasVnrType</a:t>
            </a:r>
            <a:r>
              <a:rPr lang="en-US" dirty="0"/>
              <a:t>” is imputed as “None”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EA1220-09E3-4F9B-83A8-F3BA85F5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73" y="2128610"/>
            <a:ext cx="6398347" cy="425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8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488A-F7C2-4B85-9166-5C3C63B7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9992-F785-4DAE-94FE-9A26D5FB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031" y="817926"/>
            <a:ext cx="7315200" cy="5268838"/>
          </a:xfrm>
        </p:spPr>
        <p:txBody>
          <a:bodyPr/>
          <a:lstStyle/>
          <a:p>
            <a:r>
              <a:rPr lang="en-US" dirty="0"/>
              <a:t>Only one observation is missing from “Electrical”. It is deleted.</a:t>
            </a:r>
          </a:p>
          <a:p>
            <a:r>
              <a:rPr lang="en-US" dirty="0"/>
              <a:t>Now, only </a:t>
            </a:r>
            <a:r>
              <a:rPr lang="en-US" b="1" dirty="0"/>
              <a:t>17.5%</a:t>
            </a:r>
            <a:r>
              <a:rPr lang="en-US" dirty="0"/>
              <a:t> is missing in </a:t>
            </a:r>
            <a:r>
              <a:rPr lang="en-US" dirty="0" err="1"/>
              <a:t>LotFrontage</a:t>
            </a:r>
            <a:r>
              <a:rPr lang="en-US" dirty="0"/>
              <a:t>.</a:t>
            </a:r>
          </a:p>
          <a:p>
            <a:r>
              <a:rPr lang="en-US" dirty="0"/>
              <a:t>This missing data is imputed using KNN using Gower distance to more accurately account for the numerical, ordinal and categorical features.</a:t>
            </a:r>
          </a:p>
          <a:p>
            <a:r>
              <a:rPr lang="en-US" dirty="0"/>
              <a:t>The imputation error when it was tested on a sub-test data is 11.7 feet (</a:t>
            </a:r>
            <a:r>
              <a:rPr lang="en-US" b="1" dirty="0"/>
              <a:t>16.8%</a:t>
            </a:r>
            <a:r>
              <a:rPr lang="en-US" dirty="0"/>
              <a:t> of the mean Lot Frontage). </a:t>
            </a:r>
          </a:p>
          <a:p>
            <a:r>
              <a:rPr lang="en-US" dirty="0"/>
              <a:t>Now, the train dataset is </a:t>
            </a:r>
            <a:r>
              <a:rPr lang="en-US" b="1" dirty="0"/>
              <a:t>free of missing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99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EEA6-4672-49B7-8C30-18DAE591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Highly Correlated Features</a:t>
            </a:r>
            <a:br>
              <a:rPr lang="en-US" dirty="0"/>
            </a:br>
            <a:r>
              <a:rPr lang="en-US" dirty="0"/>
              <a:t>(Numerical and Ordinal)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93BB81-3B9E-4BB4-BA3A-37BBA1AB1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7" r="15463" b="7110"/>
          <a:stretch/>
        </p:blipFill>
        <p:spPr bwMode="auto">
          <a:xfrm>
            <a:off x="3426692" y="-3086"/>
            <a:ext cx="7601526" cy="706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A28F7F6-8185-432B-BFBF-5064E0E7F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3" r="-1686"/>
          <a:stretch/>
        </p:blipFill>
        <p:spPr bwMode="auto">
          <a:xfrm>
            <a:off x="11028217" y="1050254"/>
            <a:ext cx="923637" cy="49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714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4362</TotalTime>
  <Words>774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Wingdings 2</vt:lpstr>
      <vt:lpstr>Frame</vt:lpstr>
      <vt:lpstr>Exploration of Important Housing Features and Price Prediction Modeling in Ames, Iowa</vt:lpstr>
      <vt:lpstr>Motivation</vt:lpstr>
      <vt:lpstr>Objectives</vt:lpstr>
      <vt:lpstr>Data Cleaning</vt:lpstr>
      <vt:lpstr>Data Cleaning</vt:lpstr>
      <vt:lpstr>Data Cleaning</vt:lpstr>
      <vt:lpstr>Data Cleaning</vt:lpstr>
      <vt:lpstr>Data Cleaning</vt:lpstr>
      <vt:lpstr>Examining Highly Correlated Features (Numerical and Ordinal) </vt:lpstr>
      <vt:lpstr>Examining Highly Correlated Features (Numerical and Ordinal) </vt:lpstr>
      <vt:lpstr>Build a Prediction Model</vt:lpstr>
      <vt:lpstr>Build a Prediction Model</vt:lpstr>
      <vt:lpstr>Feature Importance</vt:lpstr>
      <vt:lpstr>Feature Importance</vt:lpstr>
      <vt:lpstr>Feature Importance</vt:lpstr>
      <vt:lpstr>Feature Importance</vt:lpstr>
      <vt:lpstr>Feature Importance</vt:lpstr>
      <vt:lpstr>Feature Importance</vt:lpstr>
      <vt:lpstr>Feature Importance</vt:lpstr>
      <vt:lpstr>Feature Importance</vt:lpstr>
      <vt:lpstr>Feature Importance</vt:lpstr>
      <vt:lpstr>Prediction of House Prices on Test Dataset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Important Housing Features and Price Prediction Modeling in Ames, Ohio</dc:title>
  <dc:creator>Ibrahim</dc:creator>
  <cp:lastModifiedBy>Ibrahim</cp:lastModifiedBy>
  <cp:revision>29</cp:revision>
  <dcterms:created xsi:type="dcterms:W3CDTF">2020-12-28T16:48:02Z</dcterms:created>
  <dcterms:modified xsi:type="dcterms:W3CDTF">2020-12-31T19:05:32Z</dcterms:modified>
</cp:coreProperties>
</file>