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5" autoAdjust="0"/>
    <p:restoredTop sz="87200"/>
  </p:normalViewPr>
  <p:slideViewPr>
    <p:cSldViewPr snapToGrid="0">
      <p:cViewPr varScale="1">
        <p:scale>
          <a:sx n="96" d="100"/>
          <a:sy n="96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4008-7B93-4302-9E85-3BFD43F7F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04AF1-B6A5-416D-9A27-A1C2F2244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A59B-7C66-45AB-A019-18537CD4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BED3-184D-4514-9941-275799B3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7258-8277-47C7-8AF4-21D7B75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64A5-5515-44D0-B8B9-02231ADB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8B181-118C-4D89-B06F-C44AF8181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0729-9D68-478B-961F-CF511CF7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1CDD-1D6C-4722-8B89-EA2D7457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E947-5BD9-4DAF-9CD2-74AFABBF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D4F5B-5A25-45BA-BA3A-9F2825DF0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A9B2-AF62-4162-905E-FBB099A2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D49B-4BCB-4787-A803-C105605B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8477-B1E0-4F46-9D50-18548F9E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5E69-763D-419D-BE7E-940B5A7F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D46D-5C3B-461A-AFBF-23258039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5EF5-62B6-42D4-B37A-DDABD1FB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63E4-812E-42E8-8943-050D009B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1989-E057-411B-83ED-39F65FC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95AC-668D-4B66-B0B8-0E3E8309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6630-788B-44E0-97EF-57D66513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BECB-DB48-48AD-9A70-F846078F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AFDE-56E3-4903-8BE7-F61588A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CCA1-C29F-4042-A967-5FBAC173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2B72-E359-4E50-9C89-4BAFE43E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3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7513-761C-4D75-B0E8-1FE2620C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8D3D-40C7-46F3-B67A-1C03D107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DECE1-A033-451F-93BE-CCD549289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D915-6E8D-4953-821A-81ADDF4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F89CA-1E41-47C6-B543-232CC745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7294-D424-402F-9A29-B68A1C50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1E18-7A63-4577-A224-26FE7AF7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160C-83D6-4E4D-846A-E1A2E30A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407F7-E488-431B-A463-93A1B506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819BA-294F-4339-B685-379C0BE0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AEBF6-FB05-4221-A341-B3CD56627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106F7-967D-43A0-A628-37C778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B4EC-8CE6-4272-B6F2-C6C0625F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91AEA-4124-4A0D-B478-2E48495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B06-F1A9-4E00-BA37-1ACAD59F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6020A-98CE-4164-8637-0F15565BF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27466-51D5-49E7-A169-CD3EED9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F461B-FF8F-4DB8-8570-1888144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F1B65-BCD7-42E4-A75C-D8558964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36906-881A-4235-B452-DE65A585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4E644-49F0-47BB-9E02-B9A79E8D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B048-C41F-4904-8CBD-5F0BB84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C733-98AC-4ECC-8F8F-D910A26D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E136B-8CAC-4235-BC4E-DF0DE49C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AED7-65EA-407B-BBA4-9711E104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40E7-1AC7-4D30-9602-8F530D80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AD4B-245B-43D9-BEDF-DF7EDF26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0E53-F700-48B2-BE13-F168CEE3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162BB-B1F8-4BC4-A15E-A1F7AFD1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A871-8391-4EE1-BEB8-8ADFE4824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DE1B1-E74B-491A-A75B-E8616E21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A39F-9D96-44DF-A949-E3E26442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D70B0-8B48-4F54-8823-A8F3804C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11A5C-5FE4-4D1E-8196-C17CC36B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901B-00CE-4A88-9F30-931083A0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DD8A-0727-442C-89CE-2D9FE19B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2872-EC01-4576-A2DA-8DC14989879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78B8-170C-4034-BB39-DD120DBA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9432-5DDD-4950-9B7C-0E0D5E034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356F-BBF4-4B86-A6E6-68F37EA6F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10/why-hiring-during-covid-is-different-than-in-previous-downtur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64BD-3E4A-4A3D-98C2-2FAE9DDED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1" cy="2387600"/>
          </a:xfrm>
        </p:spPr>
        <p:txBody>
          <a:bodyPr>
            <a:normAutofit/>
          </a:bodyPr>
          <a:lstStyle/>
          <a:p>
            <a:r>
              <a:rPr lang="en-US" sz="4800" b="1" cap="small" dirty="0">
                <a:solidFill>
                  <a:srgbClr val="0070C0"/>
                </a:solidFill>
              </a:rPr>
              <a:t>Remote Job Market During COVID-19 February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5500E-6DC9-4D96-867E-9A33A154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7370"/>
            <a:ext cx="9144000" cy="898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Ibrahim Awad</a:t>
            </a:r>
          </a:p>
          <a:p>
            <a:r>
              <a:rPr lang="en-US" dirty="0">
                <a:solidFill>
                  <a:srgbClr val="002060"/>
                </a:solidFill>
              </a:rPr>
              <a:t>NYC Data Science Academy</a:t>
            </a:r>
          </a:p>
        </p:txBody>
      </p:sp>
    </p:spTree>
    <p:extLst>
      <p:ext uri="{BB962C8B-B14F-4D97-AF65-F5344CB8AC3E}">
        <p14:creationId xmlns:p14="http://schemas.microsoft.com/office/powerpoint/2010/main" val="151435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03F-30C8-4D02-B97C-4E00ACDF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are the salaries distributed for remote positions?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42A6-4BF2-4090-B1D2-727F4035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3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2,053 job postings have salaries (</a:t>
            </a:r>
            <a:r>
              <a:rPr lang="en-US" b="1" dirty="0">
                <a:solidFill>
                  <a:srgbClr val="0070C0"/>
                </a:solidFill>
              </a:rPr>
              <a:t>961</a:t>
            </a:r>
            <a:r>
              <a:rPr lang="en-US" dirty="0"/>
              <a:t> below median and </a:t>
            </a:r>
            <a:r>
              <a:rPr lang="en-US" b="1" dirty="0">
                <a:solidFill>
                  <a:srgbClr val="0070C0"/>
                </a:solidFill>
              </a:rPr>
              <a:t>1092</a:t>
            </a:r>
            <a:r>
              <a:rPr lang="en-US" dirty="0"/>
              <a:t> above median)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70C8BAB-7E69-443B-9938-18CDA32B4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23" y="2326615"/>
            <a:ext cx="7612631" cy="40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26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DBF-BA04-44D6-84E0-416070F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characteristics of lower- and higher-paying jobs? </a:t>
            </a:r>
            <a:r>
              <a:rPr lang="en-US" sz="2800" dirty="0">
                <a:solidFill>
                  <a:srgbClr val="0070C0"/>
                </a:solidFill>
              </a:rPr>
              <a:t>(from scraped job descriptions)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637E73-C567-46D3-BEBE-BFDE8A51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82" y="1562579"/>
            <a:ext cx="9737035" cy="529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75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7DBF-BA04-44D6-84E0-416070F2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characteristics of lower- and higher-paying jobs? </a:t>
            </a:r>
            <a:r>
              <a:rPr lang="en-US" sz="2800" dirty="0">
                <a:solidFill>
                  <a:srgbClr val="0070C0"/>
                </a:solidFill>
              </a:rPr>
              <a:t>(from scraped job titles)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1792C1-0DB3-432E-BE2A-70363363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10" y="1688542"/>
            <a:ext cx="9489142" cy="51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4693-84F4-456A-8AA6-9B1A6852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Conclusions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737BC-FBFA-4DB0-B984-739DEADD4D5C}"/>
              </a:ext>
            </a:extLst>
          </p:cNvPr>
          <p:cNvSpPr txBox="1"/>
          <p:nvPr/>
        </p:nvSpPr>
        <p:spPr>
          <a:xfrm>
            <a:off x="838200" y="1311858"/>
            <a:ext cx="9766852" cy="5384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Staffing companies invest a lot on indeed.com. Duplicates accounted for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~70% 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of the scraped data.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The top postings are 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from these locations are in this order: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NYC, Chicago, Atlanta, Los Angeles, and Washington, DC.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Middle of the week is when most of the jobs are posted.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The majority of the posted remote jobs don’t have a specified location.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Most of the posted jobs are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sales, marketing and business development jobs.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Most of the required qualifications are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1 year experience and bachelor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The median estimated salary for the remote jobs is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$60,000 </a:t>
            </a:r>
            <a:r>
              <a:rPr lang="en-US" sz="2200" dirty="0">
                <a:solidFill>
                  <a:schemeClr val="tx2"/>
                </a:solidFill>
                <a:latin typeface="Helvetica Neue"/>
              </a:rPr>
              <a:t>a year.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More salaries are offered to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federal employees, candidates with sales experience, real estate experience and above 2 years experience.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Less salaries are offered to </a:t>
            </a:r>
            <a:r>
              <a:rPr lang="en-US" sz="2200" dirty="0">
                <a:solidFill>
                  <a:srgbClr val="0070C0"/>
                </a:solidFill>
                <a:latin typeface="Helvetica Neue"/>
              </a:rPr>
              <a:t>customer service, representatives, specialist, social media and part-time jobs</a:t>
            </a:r>
            <a:r>
              <a:rPr 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 Neue"/>
              </a:rPr>
              <a:t>.</a:t>
            </a:r>
            <a:endParaRPr lang="en-US" sz="2200" dirty="0">
              <a:solidFill>
                <a:srgbClr val="0070C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575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044-FCAD-40F5-AA13-50D86DC8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183-FDEE-4687-A2EE-E0FAEC2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423475"/>
            <a:ext cx="5606234" cy="46901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working from home is more common at this time,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focused my investigation on the remote job market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analysis can benefit staffing companies as well as job applicants.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U.S. job openings during past recessions show a common pattern: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according to Harvard Business Review,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job market is going through structural change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rates of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jobs disappear and reappear within the same time-frame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2020, the number of job openings fell then rose quickly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DD1B91-253C-4B22-B497-DA6B14989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1"/>
          <a:stretch/>
        </p:blipFill>
        <p:spPr bwMode="auto">
          <a:xfrm>
            <a:off x="7185021" y="528161"/>
            <a:ext cx="3752001" cy="58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E12ADF-36D1-41C0-860A-C7C179BE256B}"/>
              </a:ext>
            </a:extLst>
          </p:cNvPr>
          <p:cNvSpPr txBox="1"/>
          <p:nvPr/>
        </p:nvSpPr>
        <p:spPr>
          <a:xfrm>
            <a:off x="9514936" y="966158"/>
            <a:ext cx="13457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Total job openings per month in millions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F02E4-130E-4FA0-ABF0-88C4827421D6}"/>
              </a:ext>
            </a:extLst>
          </p:cNvPr>
          <p:cNvSpPr txBox="1"/>
          <p:nvPr/>
        </p:nvSpPr>
        <p:spPr>
          <a:xfrm>
            <a:off x="1299270" y="6113611"/>
            <a:ext cx="5667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* </a:t>
            </a:r>
            <a:r>
              <a:rPr lang="en-US" sz="11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https://hbr.org/2020/10/why-hiring-during-covid-is-different-than-in-previous-downturns</a:t>
            </a:r>
            <a:endParaRPr lang="en-US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1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044-FCAD-40F5-AA13-50D86DC8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7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7183-FDEE-4687-A2EE-E0FAEC2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52" y="1628939"/>
            <a:ext cx="8507896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Where are the companies that require remote employees located?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posting rates for remote positions by companies from these locations?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most requested job types for remote positions?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most requested qualifications for remote positions?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How are the salaries distributed?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What are the characteristics of lower- and higher-paying jobs?</a:t>
            </a:r>
          </a:p>
        </p:txBody>
      </p:sp>
    </p:spTree>
    <p:extLst>
      <p:ext uri="{BB962C8B-B14F-4D97-AF65-F5344CB8AC3E}">
        <p14:creationId xmlns:p14="http://schemas.microsoft.com/office/powerpoint/2010/main" val="59814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1C0-4DF3-4F0B-A6F5-B13BF472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Datasets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2F078B-E7EC-4F14-B69A-2B8443C7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78" y="1690688"/>
            <a:ext cx="9485243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Data was collected by scraping </a:t>
            </a:r>
            <a:r>
              <a:rPr lang="en-US" b="0" i="1" dirty="0">
                <a:solidFill>
                  <a:srgbClr val="0070C0"/>
                </a:solidFill>
                <a:effectLst/>
                <a:latin typeface="Helvetica Neue"/>
              </a:rPr>
              <a:t>Indeed.com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 for remote jobs by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Scrapy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Total number of scraped jobs, after filtering duplications: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5,372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Duplicated job postings were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made almost entirely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by staffing companies (~3,400 jobs)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Postings were collected from the top 5 posting locations: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NYC, Chicago, Atlanta, Los Angeles, and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70C0"/>
                </a:solidFill>
                <a:latin typeface="Helvetica Neue"/>
              </a:rPr>
              <a:t>	Washington, DC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The majority of postings have "unspecified" listed for location</a:t>
            </a:r>
            <a:endParaRPr lang="en-US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71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0884-40C3-4E9D-8E9E-BCEE6ECA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</a:rPr>
              <a:t>Where are the companies requiring remote employees located?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38EE8AE-D3BE-42EC-BF89-62E17E3F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38" y="1934606"/>
            <a:ext cx="7250323" cy="38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B0C8-D241-490A-907F-9A41E31C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posting rates by companies for remote positions from these locations?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E46A68-48B3-4CDC-8C2E-72B18C172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47" b="66546"/>
          <a:stretch/>
        </p:blipFill>
        <p:spPr bwMode="auto">
          <a:xfrm>
            <a:off x="156719" y="2083848"/>
            <a:ext cx="3975339" cy="176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CC30BCE-7788-418E-AB88-87D6CFF3C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8" b="66068"/>
          <a:stretch/>
        </p:blipFill>
        <p:spPr bwMode="auto">
          <a:xfrm>
            <a:off x="4123438" y="2080674"/>
            <a:ext cx="3975340" cy="18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7F622EE-D22D-4746-8A33-567CE7A03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" t="33805" r="50000" b="33678"/>
          <a:stretch/>
        </p:blipFill>
        <p:spPr bwMode="auto">
          <a:xfrm>
            <a:off x="8205151" y="2116537"/>
            <a:ext cx="3975339" cy="17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F9A7D05-1BD3-4106-BE98-B4A4EAABD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3042" r="-680" b="33043"/>
          <a:stretch/>
        </p:blipFill>
        <p:spPr bwMode="auto">
          <a:xfrm>
            <a:off x="1910760" y="4296787"/>
            <a:ext cx="4194543" cy="186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9D4BEEA5-EBEC-4EB9-9CEE-802B568CF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66195" r="49577" b="-491"/>
          <a:stretch/>
        </p:blipFill>
        <p:spPr bwMode="auto">
          <a:xfrm>
            <a:off x="6217481" y="4296787"/>
            <a:ext cx="3975339" cy="18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6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C595-B193-44E0-8B59-73F8B8C7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are the posting rates by companies for remote positions from these locations?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B36DB23-EBB2-4371-8153-5FF8F521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661" y="2016155"/>
            <a:ext cx="6592155" cy="378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5F8741-3A28-4A00-B7D7-49E7F0C3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46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Most of the jobs have unspecified locations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</a:rPr>
              <a:t>About 1,400 jobs in just 7 days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Errors due to duplications may have occurred</a:t>
            </a:r>
          </a:p>
          <a:p>
            <a:pPr lvl="1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Neue"/>
              </a:rPr>
              <a:t>3,326 duplicated jobs (mostly by staffing companies)</a:t>
            </a:r>
          </a:p>
        </p:txBody>
      </p:sp>
    </p:spTree>
    <p:extLst>
      <p:ext uri="{BB962C8B-B14F-4D97-AF65-F5344CB8AC3E}">
        <p14:creationId xmlns:p14="http://schemas.microsoft.com/office/powerpoint/2010/main" val="53313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02D-2C17-4244-A45D-77B9A5CF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are the most requested job types for remote positions?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DA8A2-3AD5-47D5-A350-CD6FDBC58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42" t="30503" r="30024" b="18427"/>
          <a:stretch/>
        </p:blipFill>
        <p:spPr>
          <a:xfrm>
            <a:off x="7720642" y="2211774"/>
            <a:ext cx="2803584" cy="3521889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B2FD2A8-DE9D-445C-B2FC-DBC91E337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/>
          <a:stretch/>
        </p:blipFill>
        <p:spPr bwMode="auto">
          <a:xfrm>
            <a:off x="777815" y="1828800"/>
            <a:ext cx="6106064" cy="46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3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BAA1-B8EC-48FC-9509-73A860FF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are the most requested qualifications for remote positions?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D61D9-BDF6-4277-BF1B-3BF153546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9" t="29497" r="33844" b="24214"/>
          <a:stretch/>
        </p:blipFill>
        <p:spPr>
          <a:xfrm>
            <a:off x="7746520" y="1689960"/>
            <a:ext cx="3036499" cy="4364972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48EC970-28E4-42C8-827A-3E7E60DBB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"/>
          <a:stretch/>
        </p:blipFill>
        <p:spPr bwMode="auto">
          <a:xfrm>
            <a:off x="1052421" y="1689960"/>
            <a:ext cx="5901187" cy="49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9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550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Neue</vt:lpstr>
      <vt:lpstr>Office Theme</vt:lpstr>
      <vt:lpstr>Remote Job Market During COVID-19 February 2021</vt:lpstr>
      <vt:lpstr>Motivation</vt:lpstr>
      <vt:lpstr>Objectives</vt:lpstr>
      <vt:lpstr>Datasets</vt:lpstr>
      <vt:lpstr>Where are the companies requiring remote employees located?</vt:lpstr>
      <vt:lpstr>What are the posting rates by companies for remote positions from these locations?</vt:lpstr>
      <vt:lpstr>What are the posting rates by companies for remote positions from these locations?</vt:lpstr>
      <vt:lpstr>What are the most requested job types for remote positions?</vt:lpstr>
      <vt:lpstr>What are the most requested qualifications for remote positions?</vt:lpstr>
      <vt:lpstr>How are the salaries distributed for remote positions?</vt:lpstr>
      <vt:lpstr>What are the characteristics of lower- and higher-paying jobs? (from scraped job descriptions)</vt:lpstr>
      <vt:lpstr>What are the characteristics of lower- and higher-paying jobs? (from scraped job titles)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Job Market during COVID</dc:title>
  <dc:creator>Ibrahim</dc:creator>
  <cp:lastModifiedBy>Ibrahim</cp:lastModifiedBy>
  <cp:revision>39</cp:revision>
  <dcterms:created xsi:type="dcterms:W3CDTF">2021-02-21T16:45:35Z</dcterms:created>
  <dcterms:modified xsi:type="dcterms:W3CDTF">2021-02-26T21:16:02Z</dcterms:modified>
</cp:coreProperties>
</file>