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8" r:id="rId3"/>
    <p:sldId id="259" r:id="rId4"/>
    <p:sldId id="260" r:id="rId5"/>
    <p:sldId id="269" r:id="rId6"/>
    <p:sldId id="270" r:id="rId7"/>
    <p:sldId id="261" r:id="rId8"/>
    <p:sldId id="296" r:id="rId9"/>
    <p:sldId id="273" r:id="rId10"/>
    <p:sldId id="275" r:id="rId11"/>
    <p:sldId id="274" r:id="rId12"/>
    <p:sldId id="276" r:id="rId13"/>
    <p:sldId id="278" r:id="rId14"/>
    <p:sldId id="277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7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C1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55" autoAdjust="0"/>
    <p:restoredTop sz="87200"/>
  </p:normalViewPr>
  <p:slideViewPr>
    <p:cSldViewPr snapToGrid="0">
      <p:cViewPr>
        <p:scale>
          <a:sx n="100" d="100"/>
          <a:sy n="100" d="100"/>
        </p:scale>
        <p:origin x="1086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34008-7B93-4302-9E85-3BFD43F7F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04AF1-B6A5-416D-9A27-A1C2F2244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7A59B-7C66-45AB-A019-18537CD4B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2872-EC01-4576-A2DA-8DC14989879C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0BED3-184D-4514-9941-275799B3F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67258-8277-47C7-8AF4-21D7B7595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356F-BBF4-4B86-A6E6-68F37EA6F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4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264A5-5515-44D0-B8B9-02231ADBE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F8B181-118C-4D89-B06F-C44AF8181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10729-9D68-478B-961F-CF511CF79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2872-EC01-4576-A2DA-8DC14989879C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11CDD-1D6C-4722-8B89-EA2D7457F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FE947-5BD9-4DAF-9CD2-74AFABBF4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356F-BBF4-4B86-A6E6-68F37EA6F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39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0D4F5B-5A25-45BA-BA3A-9F2825DF09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31A9B2-AF62-4162-905E-FBB099A22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3D49B-4BCB-4787-A803-C105605BB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2872-EC01-4576-A2DA-8DC14989879C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98477-B1E0-4F46-9D50-18548F9E1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15E69-763D-419D-BE7E-940B5A7FE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356F-BBF4-4B86-A6E6-68F37EA6F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34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3D46D-5C3B-461A-AFBF-232580394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B5EF5-62B6-42D4-B37A-DDABD1FBA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C63E4-812E-42E8-8943-050D009B6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2872-EC01-4576-A2DA-8DC14989879C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D1989-E057-411B-83ED-39F65FCB1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195AC-668D-4B66-B0B8-0E3E8309D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356F-BBF4-4B86-A6E6-68F37EA6F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75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16630-788B-44E0-97EF-57D665135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6BECB-DB48-48AD-9A70-F846078F5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2AFDE-56E3-4903-8BE7-F61588A24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2872-EC01-4576-A2DA-8DC14989879C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3CCA1-C29F-4042-A967-5FBAC1735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D2B72-E359-4E50-9C89-4BAFE43EB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356F-BBF4-4B86-A6E6-68F37EA6F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36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E7513-761C-4D75-B0E8-1FE2620C8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08D3D-40C7-46F3-B67A-1C03D107D1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DECE1-A033-451F-93BE-CCD549289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AD915-6E8D-4953-821A-81ADDF460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2872-EC01-4576-A2DA-8DC14989879C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F89CA-1E41-47C6-B543-232CC7451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D7294-D424-402F-9A29-B68A1C506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356F-BBF4-4B86-A6E6-68F37EA6F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E1E18-7A63-4577-A224-26FE7AF7D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3160C-83D6-4E4D-846A-E1A2E30A9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9407F7-E488-431B-A463-93A1B506A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E819BA-294F-4339-B685-379C0BE0C2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8AEBF6-FB05-4221-A341-B3CD566279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A106F7-967D-43A0-A628-37C778E42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2872-EC01-4576-A2DA-8DC14989879C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ADB4EC-8CE6-4272-B6F2-C6C0625F0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F91AEA-4124-4A0D-B478-2E48495D9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356F-BBF4-4B86-A6E6-68F37EA6F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00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6EB06-F1A9-4E00-BA37-1ACAD59F7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26020A-98CE-4164-8637-0F15565BF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2872-EC01-4576-A2DA-8DC14989879C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D27466-51D5-49E7-A169-CD3EED94A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9F461B-FF8F-4DB8-8570-188814478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356F-BBF4-4B86-A6E6-68F37EA6F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50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9F1B65-BCD7-42E4-A75C-D85589641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2872-EC01-4576-A2DA-8DC14989879C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736906-881A-4235-B452-DE65A585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4E644-49F0-47BB-9E02-B9A79E8DC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356F-BBF4-4B86-A6E6-68F37EA6F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8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8B048-C41F-4904-8CBD-5F0BB843F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7C733-98AC-4ECC-8F8F-D910A26D0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EE136B-8CAC-4235-BC4E-DF0DE49C4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5AED7-65EA-407B-BBA4-9711E1044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2872-EC01-4576-A2DA-8DC14989879C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E40E7-1AC7-4D30-9602-8F530D80D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7AD4B-245B-43D9-BEDF-DF7EDF26A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356F-BBF4-4B86-A6E6-68F37EA6F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2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E0E53-F700-48B2-BE13-F168CEE31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D162BB-B1F8-4BC4-A15E-A1F7AFD170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94A871-8391-4EE1-BEB8-8ADFE4824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DE1B1-E74B-491A-A75B-E8616E21B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2872-EC01-4576-A2DA-8DC14989879C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7A39F-9D96-44DF-A949-E3E264421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D70B0-8B48-4F54-8823-A8F3804CD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356F-BBF4-4B86-A6E6-68F37EA6F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91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311A5C-5FE4-4D1E-8196-C17CC36B3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9901B-00CE-4A88-9F30-931083A01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7DD8A-0727-442C-89CE-2D9FE19B14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E2872-EC01-4576-A2DA-8DC14989879C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B78B8-170C-4034-BB39-DD120DBA2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69432-5DDD-4950-9B7C-0E0D5E034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4356F-BBF4-4B86-A6E6-68F37EA6F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49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iowa.gov/Sales-Distribution/Iowa-Liquor-Sales/m3tr-qhgy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64BD-3E4A-4A3D-98C2-2FAE9DDED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144001" cy="2387600"/>
          </a:xfrm>
        </p:spPr>
        <p:txBody>
          <a:bodyPr>
            <a:normAutofit/>
          </a:bodyPr>
          <a:lstStyle/>
          <a:p>
            <a:r>
              <a:rPr lang="en-US" sz="4800" b="1" cap="small" dirty="0">
                <a:solidFill>
                  <a:srgbClr val="0070C0"/>
                </a:solidFill>
              </a:rPr>
              <a:t>Tito’s Vodka Market Analysis</a:t>
            </a:r>
            <a:br>
              <a:rPr lang="en-US" sz="4800" b="1" cap="small" dirty="0">
                <a:solidFill>
                  <a:srgbClr val="0070C0"/>
                </a:solidFill>
              </a:rPr>
            </a:br>
            <a:r>
              <a:rPr lang="en-US" sz="4800" b="1" cap="small" dirty="0">
                <a:solidFill>
                  <a:srgbClr val="0070C0"/>
                </a:solidFill>
              </a:rPr>
              <a:t>Iowa – February 2021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75500E-6DC9-4D96-867E-9A33A1548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17370"/>
            <a:ext cx="9144000" cy="898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Ibrahim Awad</a:t>
            </a:r>
          </a:p>
          <a:p>
            <a:r>
              <a:rPr lang="en-US" dirty="0">
                <a:solidFill>
                  <a:srgbClr val="002060"/>
                </a:solidFill>
              </a:rPr>
              <a:t>NYC Data Science Academy</a:t>
            </a:r>
          </a:p>
        </p:txBody>
      </p:sp>
    </p:spTree>
    <p:extLst>
      <p:ext uri="{BB962C8B-B14F-4D97-AF65-F5344CB8AC3E}">
        <p14:creationId xmlns:p14="http://schemas.microsoft.com/office/powerpoint/2010/main" val="151435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10884-40C3-4E9D-8E9E-BCEE6ECA9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70C0"/>
                </a:solidFill>
                <a:effectLst/>
              </a:rPr>
              <a:t>Tito’s Vodka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60DC32F1-A66A-46D5-A778-54245CF83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435376"/>
            <a:ext cx="84582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386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10884-40C3-4E9D-8E9E-BCEE6ECA9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70C0"/>
                </a:solidFill>
                <a:effectLst/>
              </a:rPr>
              <a:t>What are the characteristics of Tito’s customers (stores in this case)?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E1EBE492-D1D8-4EAE-9338-3D1BEEA29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5" y="1690688"/>
            <a:ext cx="5114925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EE4D69-334C-4846-B743-52D3FC99B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97" y="1818861"/>
            <a:ext cx="5495303" cy="475297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/>
              </a:rPr>
              <a:t>Recency-Frequency-Monetary (RFM) Segmentation</a:t>
            </a:r>
          </a:p>
          <a:p>
            <a:pPr lvl="1"/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/>
              </a:rPr>
              <a:t>Number of stores 2079</a:t>
            </a:r>
          </a:p>
          <a:p>
            <a:pPr lvl="1"/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/>
              </a:rPr>
              <a:t>Recency: the number of days a store has been inactive</a:t>
            </a:r>
          </a:p>
          <a:p>
            <a:pPr lvl="1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Frequency: the number of total transactions</a:t>
            </a:r>
          </a:p>
          <a:p>
            <a:pPr lvl="1"/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/>
              </a:rPr>
              <a:t>Monetary: the revenue (the total sales in this case)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/>
              </a:rPr>
              <a:t>The stores are segmented into 3 segments:</a:t>
            </a:r>
          </a:p>
          <a:p>
            <a:pPr lvl="1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Low Value</a:t>
            </a:r>
          </a:p>
          <a:p>
            <a:pPr lvl="1"/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/>
              </a:rPr>
              <a:t>Medium Value</a:t>
            </a:r>
          </a:p>
          <a:p>
            <a:pPr lvl="1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Haigh Value</a:t>
            </a:r>
            <a:endParaRPr lang="en-US" sz="20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Helvetica Neu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215119-8443-4A5A-8FD8-0C25F5782D4D}"/>
              </a:ext>
            </a:extLst>
          </p:cNvPr>
          <p:cNvSpPr txBox="1"/>
          <p:nvPr/>
        </p:nvSpPr>
        <p:spPr>
          <a:xfrm>
            <a:off x="8567530" y="5025023"/>
            <a:ext cx="103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Neue"/>
              </a:rPr>
              <a:t>Low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F564A2-AF21-4083-831F-18831275C311}"/>
              </a:ext>
            </a:extLst>
          </p:cNvPr>
          <p:cNvSpPr txBox="1"/>
          <p:nvPr/>
        </p:nvSpPr>
        <p:spPr>
          <a:xfrm>
            <a:off x="7762667" y="4501562"/>
            <a:ext cx="103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Neue"/>
              </a:rPr>
              <a:t>Medium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AC8449-F896-4D8E-AF20-9A290561215A}"/>
              </a:ext>
            </a:extLst>
          </p:cNvPr>
          <p:cNvSpPr txBox="1"/>
          <p:nvPr/>
        </p:nvSpPr>
        <p:spPr>
          <a:xfrm>
            <a:off x="7161349" y="3284783"/>
            <a:ext cx="685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 Neue"/>
              </a:rPr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314590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10884-40C3-4E9D-8E9E-BCEE6ECA9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70C0"/>
                </a:solidFill>
                <a:effectLst/>
              </a:rPr>
              <a:t>Low Segment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336A2391-AF87-4D34-8840-80D40899A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186" y="1438151"/>
            <a:ext cx="9279628" cy="518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927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10884-40C3-4E9D-8E9E-BCEE6ECA9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70C0"/>
                </a:solidFill>
                <a:effectLst/>
              </a:rPr>
              <a:t>Low Segment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243FC08A-E8A9-4051-BA57-558095E13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913" y="1473271"/>
            <a:ext cx="8576174" cy="4830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543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10884-40C3-4E9D-8E9E-BCEE6ECA9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70C0"/>
                </a:solidFill>
                <a:effectLst/>
              </a:rPr>
              <a:t>Low Segment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F1230934-9CB6-47E4-A6A9-53B8E7354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99" y="2037247"/>
            <a:ext cx="6183765" cy="343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A49E9D-677D-49A1-902E-650000EECB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228" t="26232" r="25245" b="11449"/>
          <a:stretch/>
        </p:blipFill>
        <p:spPr>
          <a:xfrm>
            <a:off x="6947452" y="1233488"/>
            <a:ext cx="4581939" cy="458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607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10884-40C3-4E9D-8E9E-BCEE6ECA9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70C0"/>
                </a:solidFill>
                <a:effectLst/>
              </a:rPr>
              <a:t>Medium Segment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E6EADD20-2977-4FED-8946-73AFB0ED0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95" y="1386277"/>
            <a:ext cx="6826184" cy="388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29A9B06-C539-47B6-88A8-AA905BD334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919" t="19455" r="24348" b="14638"/>
          <a:stretch/>
        </p:blipFill>
        <p:spPr>
          <a:xfrm>
            <a:off x="7664384" y="1186932"/>
            <a:ext cx="4422913" cy="52107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48B3C8-DCA0-42D8-A697-9BF51A6615CC}"/>
              </a:ext>
            </a:extLst>
          </p:cNvPr>
          <p:cNvSpPr txBox="1"/>
          <p:nvPr/>
        </p:nvSpPr>
        <p:spPr>
          <a:xfrm>
            <a:off x="838200" y="5275100"/>
            <a:ext cx="60976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/>
              </a:rPr>
              <a:t>The top stores in this medium categories are super stores like </a:t>
            </a:r>
            <a:r>
              <a:rPr lang="en-US" b="0" i="0" dirty="0">
                <a:solidFill>
                  <a:srgbClr val="00B050"/>
                </a:solidFill>
                <a:effectLst/>
                <a:latin typeface="Helvetica Neue"/>
              </a:rPr>
              <a:t>Hy-Vee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/>
              </a:rPr>
              <a:t> and </a:t>
            </a:r>
            <a:r>
              <a:rPr lang="en-US" b="0" i="0" dirty="0">
                <a:solidFill>
                  <a:srgbClr val="00B050"/>
                </a:solidFill>
                <a:effectLst/>
                <a:latin typeface="Helvetica Neue"/>
              </a:rPr>
              <a:t>Walmart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/>
              </a:rPr>
              <a:t>Hy-Vee is a popular super store in the Midwestern states Iowa, Illinois, Kansas, Minnesota, Missouri, Nebraska, South Dakota, and Wisconsin.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823703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10884-40C3-4E9D-8E9E-BCEE6ECA9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70C0"/>
                </a:solidFill>
                <a:effectLst/>
              </a:rPr>
              <a:t>Medium Segment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1066AB-5519-4D9D-A178-7FD08F0F8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716" y="1361660"/>
            <a:ext cx="9240567" cy="513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573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10884-40C3-4E9D-8E9E-BCEE6ECA9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70C0"/>
                </a:solidFill>
                <a:effectLst/>
              </a:rPr>
              <a:t>Medium Segment </a:t>
            </a:r>
            <a:r>
              <a:rPr lang="en-US" sz="3200" b="0" i="0" dirty="0">
                <a:solidFill>
                  <a:srgbClr val="0070C0"/>
                </a:solidFill>
                <a:effectLst/>
              </a:rPr>
              <a:t>(Market Basket Analysis)</a:t>
            </a:r>
            <a:endParaRPr lang="en-US" b="0" i="0" dirty="0">
              <a:solidFill>
                <a:srgbClr val="0070C0"/>
              </a:solidFill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BABDB8-F0C5-4599-8191-400A100BBC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185" t="28895" r="10734" b="11160"/>
          <a:stretch/>
        </p:blipFill>
        <p:spPr>
          <a:xfrm>
            <a:off x="1566897" y="1543049"/>
            <a:ext cx="9058205" cy="50768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31560A8-B36F-467B-979C-65CD0CE65163}"/>
              </a:ext>
            </a:extLst>
          </p:cNvPr>
          <p:cNvSpPr/>
          <p:nvPr/>
        </p:nvSpPr>
        <p:spPr>
          <a:xfrm>
            <a:off x="4133850" y="2028825"/>
            <a:ext cx="1676400" cy="21907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DEFDB8-AEE2-47F1-B2B7-D98F9937CB94}"/>
              </a:ext>
            </a:extLst>
          </p:cNvPr>
          <p:cNvSpPr/>
          <p:nvPr/>
        </p:nvSpPr>
        <p:spPr>
          <a:xfrm>
            <a:off x="1924050" y="2543176"/>
            <a:ext cx="1676400" cy="1905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5A5383-EDFC-4979-B234-BAFE154A44ED}"/>
              </a:ext>
            </a:extLst>
          </p:cNvPr>
          <p:cNvSpPr/>
          <p:nvPr/>
        </p:nvSpPr>
        <p:spPr>
          <a:xfrm>
            <a:off x="4057650" y="3529012"/>
            <a:ext cx="1676400" cy="21907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1A1060-C165-47EF-B0D4-BDCA8AB16308}"/>
              </a:ext>
            </a:extLst>
          </p:cNvPr>
          <p:cNvSpPr/>
          <p:nvPr/>
        </p:nvSpPr>
        <p:spPr>
          <a:xfrm>
            <a:off x="4133850" y="4036218"/>
            <a:ext cx="1676400" cy="21907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58C826-C99D-4990-BB2D-F235096088B6}"/>
              </a:ext>
            </a:extLst>
          </p:cNvPr>
          <p:cNvSpPr/>
          <p:nvPr/>
        </p:nvSpPr>
        <p:spPr>
          <a:xfrm>
            <a:off x="2847975" y="5029199"/>
            <a:ext cx="1676400" cy="21907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3B25A6-6944-4F7E-9C92-084AE3A8796B}"/>
              </a:ext>
            </a:extLst>
          </p:cNvPr>
          <p:cNvSpPr/>
          <p:nvPr/>
        </p:nvSpPr>
        <p:spPr>
          <a:xfrm>
            <a:off x="3457575" y="6012655"/>
            <a:ext cx="1676400" cy="21907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13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10884-40C3-4E9D-8E9E-BCEE6ECA9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70C0"/>
                </a:solidFill>
                <a:effectLst/>
              </a:rPr>
              <a:t>Medium Segment </a:t>
            </a:r>
            <a:r>
              <a:rPr lang="en-US" sz="3200" b="0" i="0" dirty="0">
                <a:solidFill>
                  <a:srgbClr val="0070C0"/>
                </a:solidFill>
                <a:effectLst/>
              </a:rPr>
              <a:t>(Promotion Plan)</a:t>
            </a:r>
            <a:endParaRPr lang="en-US" b="0" i="0" dirty="0">
              <a:solidFill>
                <a:srgbClr val="0070C0"/>
              </a:solidFill>
              <a:effectLst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10C8C7B-5AE9-4EED-BB06-9AF17A444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3378" y="1757363"/>
            <a:ext cx="9485243" cy="435133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/>
              </a:rPr>
              <a:t>Offer discounts at the time of sale on Tito’s Vodka and Hawkeye Vodka.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/>
              </a:rPr>
              <a:t>Later, send the customer a newsletter or email campaign with interesting product bundles that includes Tito’s Vodka.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/>
              </a:rPr>
              <a:t>After finishing the sale, offer a coupon enticing the store customer to return and buy the extra items.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/>
              </a:rPr>
              <a:t>In the medium value stores, place Tito’s vodka close to the antecedents baskets for Hawkeye vodka with promotions.</a:t>
            </a:r>
          </a:p>
        </p:txBody>
      </p:sp>
    </p:spTree>
    <p:extLst>
      <p:ext uri="{BB962C8B-B14F-4D97-AF65-F5344CB8AC3E}">
        <p14:creationId xmlns:p14="http://schemas.microsoft.com/office/powerpoint/2010/main" val="1159073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10884-40C3-4E9D-8E9E-BCEE6ECA9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High</a:t>
            </a:r>
            <a:r>
              <a:rPr lang="en-US" b="0" i="0" dirty="0">
                <a:solidFill>
                  <a:srgbClr val="0070C0"/>
                </a:solidFill>
                <a:effectLst/>
              </a:rPr>
              <a:t> Segment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58B73D69-63C6-4C8A-B895-1195AC231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60" y="1400175"/>
            <a:ext cx="6528989" cy="3719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8C1343-943C-4D70-8A73-0165BA9DEC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234" t="24722" r="25156" b="9723"/>
          <a:stretch/>
        </p:blipFill>
        <p:spPr>
          <a:xfrm>
            <a:off x="7210424" y="580056"/>
            <a:ext cx="4514851" cy="56978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710D29-3082-4813-96C6-0A25F697C1A1}"/>
              </a:ext>
            </a:extLst>
          </p:cNvPr>
          <p:cNvSpPr txBox="1"/>
          <p:nvPr/>
        </p:nvSpPr>
        <p:spPr>
          <a:xfrm>
            <a:off x="928687" y="529254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/>
              </a:rPr>
              <a:t>This category contains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mega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/>
              </a:rPr>
              <a:t>stores like </a:t>
            </a:r>
            <a:r>
              <a:rPr lang="en-US" b="0" i="0" dirty="0">
                <a:solidFill>
                  <a:srgbClr val="00B050"/>
                </a:solidFill>
                <a:effectLst/>
                <a:latin typeface="Helvetica Neue"/>
              </a:rPr>
              <a:t>Sam's Club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/>
              </a:rPr>
              <a:t> and </a:t>
            </a:r>
            <a:r>
              <a:rPr lang="en-US" b="0" i="0" dirty="0">
                <a:solidFill>
                  <a:srgbClr val="00B050"/>
                </a:solidFill>
                <a:effectLst/>
                <a:latin typeface="Helvetica Neue"/>
              </a:rPr>
              <a:t>Costco</a:t>
            </a:r>
            <a:endParaRPr lang="en-US" dirty="0">
              <a:solidFill>
                <a:srgbClr val="00B05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/>
              </a:rPr>
              <a:t>And </a:t>
            </a:r>
            <a:r>
              <a:rPr lang="en-US" b="0" i="0" dirty="0">
                <a:solidFill>
                  <a:srgbClr val="00B050"/>
                </a:solidFill>
                <a:effectLst/>
                <a:latin typeface="Helvetica Neue"/>
              </a:rPr>
              <a:t>Hy-Vee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/>
              </a:rPr>
              <a:t> in the big cities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in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/>
              </a:rPr>
              <a:t> Iowa such as </a:t>
            </a:r>
            <a:r>
              <a:rPr lang="en-US" b="0" i="0" dirty="0">
                <a:solidFill>
                  <a:srgbClr val="00B050"/>
                </a:solidFill>
                <a:effectLst/>
                <a:latin typeface="Helvetica Neue"/>
              </a:rPr>
              <a:t>Des Moines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/>
              </a:rPr>
              <a:t>, </a:t>
            </a:r>
            <a:r>
              <a:rPr lang="en-US" b="0" i="0" dirty="0">
                <a:solidFill>
                  <a:srgbClr val="00B050"/>
                </a:solidFill>
                <a:effectLst/>
                <a:latin typeface="Helvetica Neue"/>
              </a:rPr>
              <a:t>Iowa City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/>
              </a:rPr>
              <a:t>, </a:t>
            </a:r>
            <a:r>
              <a:rPr lang="en-US" b="0" i="0" dirty="0">
                <a:solidFill>
                  <a:srgbClr val="00B050"/>
                </a:solidFill>
                <a:effectLst/>
                <a:latin typeface="Helvetica Neue"/>
              </a:rPr>
              <a:t>Cedar Rapids 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/>
              </a:rPr>
              <a:t>and </a:t>
            </a:r>
            <a:r>
              <a:rPr lang="en-US" b="0" i="0" dirty="0">
                <a:solidFill>
                  <a:srgbClr val="00B050"/>
                </a:solidFill>
                <a:effectLst/>
                <a:latin typeface="Helvetica Neue"/>
              </a:rPr>
              <a:t>Davenport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/>
              </a:rPr>
              <a:t>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922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CB044-FCAD-40F5-AA13-50D86DC8B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337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D7183-FDEE-4687-A2EE-E0FAEC2F6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2052" y="1628939"/>
            <a:ext cx="8507896" cy="4351338"/>
          </a:xfrm>
        </p:spPr>
        <p:txBody>
          <a:bodyPr>
            <a:normAutofit fontScale="925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What are the most popular liquor categories in Iowa?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/>
              </a:rPr>
              <a:t>What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is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/>
              </a:rPr>
              <a:t> the Product Life Cycle (PLC) for each of the most popular liquor brands?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/>
              </a:rPr>
              <a:t>What are the high demand cycles?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What are the characteristics of Tito’s customers (stores in this case)?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/>
              </a:rPr>
              <a:t>What marketing plans can be proposed for each store segment?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/>
              </a:rPr>
              <a:t>What’s the probability that a store would stay active?</a:t>
            </a:r>
          </a:p>
        </p:txBody>
      </p:sp>
    </p:spTree>
    <p:extLst>
      <p:ext uri="{BB962C8B-B14F-4D97-AF65-F5344CB8AC3E}">
        <p14:creationId xmlns:p14="http://schemas.microsoft.com/office/powerpoint/2010/main" val="5981436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10884-40C3-4E9D-8E9E-BCEE6ECA9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70C0"/>
                </a:solidFill>
                <a:effectLst/>
              </a:rPr>
              <a:t>High Segment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A6884383-1BAC-40AE-B81D-0EEC820D8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1317484"/>
            <a:ext cx="9505950" cy="527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500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10884-40C3-4E9D-8E9E-BCEE6ECA9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70C0"/>
                </a:solidFill>
                <a:effectLst/>
              </a:rPr>
              <a:t>High Segment</a:t>
            </a: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598154AE-FDE7-4C20-A3BE-6086AC8BE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445" y="1447800"/>
            <a:ext cx="8731110" cy="478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170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10884-40C3-4E9D-8E9E-BCEE6ECA9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70C0"/>
                </a:solidFill>
                <a:effectLst/>
              </a:rPr>
              <a:t>High Segment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(Example)</a:t>
            </a:r>
            <a:endParaRPr lang="en-US" b="0" i="0" dirty="0">
              <a:solidFill>
                <a:srgbClr val="0070C0"/>
              </a:solidFill>
              <a:effectLst/>
            </a:endParaRPr>
          </a:p>
        </p:txBody>
      </p:sp>
      <p:pic>
        <p:nvPicPr>
          <p:cNvPr id="20482" name="Picture 2" descr="Tito's Handmade Vodka">
            <a:extLst>
              <a:ext uri="{FF2B5EF4-FFF2-40B4-BE49-F238E27FC236}">
                <a16:creationId xmlns:a16="http://schemas.microsoft.com/office/drawing/2014/main" id="{33D9E560-2965-4A81-9F46-8DF4401B5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49" y="1866899"/>
            <a:ext cx="3305175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>
            <a:extLst>
              <a:ext uri="{FF2B5EF4-FFF2-40B4-BE49-F238E27FC236}">
                <a16:creationId xmlns:a16="http://schemas.microsoft.com/office/drawing/2014/main" id="{84FAD868-0DA9-4149-B1A3-011448886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1866899"/>
            <a:ext cx="3305175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E9EE2C-64E3-442B-BBF0-30FCABA45C70}"/>
              </a:ext>
            </a:extLst>
          </p:cNvPr>
          <p:cNvSpPr txBox="1"/>
          <p:nvPr/>
        </p:nvSpPr>
        <p:spPr>
          <a:xfrm>
            <a:off x="2915838" y="5348285"/>
            <a:ext cx="9405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$28.55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1.75 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B0B07A-7FDF-41FD-8F90-2680DDD3C35B}"/>
              </a:ext>
            </a:extLst>
          </p:cNvPr>
          <p:cNvSpPr txBox="1"/>
          <p:nvPr/>
        </p:nvSpPr>
        <p:spPr>
          <a:xfrm>
            <a:off x="7992664" y="5348285"/>
            <a:ext cx="9405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$10.99</a:t>
            </a: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1.75 L</a:t>
            </a:r>
          </a:p>
        </p:txBody>
      </p:sp>
      <p:pic>
        <p:nvPicPr>
          <p:cNvPr id="20486" name="Picture 6" descr="Welcome to Costco Wholesale">
            <a:extLst>
              <a:ext uri="{FF2B5EF4-FFF2-40B4-BE49-F238E27FC236}">
                <a16:creationId xmlns:a16="http://schemas.microsoft.com/office/drawing/2014/main" id="{A16C7AFD-E050-4A41-B932-391D0553E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324" y="2635699"/>
            <a:ext cx="3038476" cy="88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21A904-B988-4320-9047-D71CD8A102A6}"/>
              </a:ext>
            </a:extLst>
          </p:cNvPr>
          <p:cNvSpPr txBox="1"/>
          <p:nvPr/>
        </p:nvSpPr>
        <p:spPr>
          <a:xfrm>
            <a:off x="5346500" y="3519486"/>
            <a:ext cx="1498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Des Moines</a:t>
            </a:r>
          </a:p>
        </p:txBody>
      </p:sp>
    </p:spTree>
    <p:extLst>
      <p:ext uri="{BB962C8B-B14F-4D97-AF65-F5344CB8AC3E}">
        <p14:creationId xmlns:p14="http://schemas.microsoft.com/office/powerpoint/2010/main" val="2683917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10884-40C3-4E9D-8E9E-BCEE6ECA9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70C0"/>
                </a:solidFill>
                <a:effectLst/>
              </a:rPr>
              <a:t>What’s the probability that a store would stay active? </a:t>
            </a:r>
            <a:r>
              <a:rPr lang="en-US" sz="3200" b="0" i="0" dirty="0">
                <a:solidFill>
                  <a:srgbClr val="0070C0"/>
                </a:solidFill>
                <a:effectLst/>
              </a:rPr>
              <a:t>(Customer Lifetime Value Prediction CLVP)</a:t>
            </a:r>
            <a:endParaRPr lang="en-US" b="0" i="0" dirty="0">
              <a:solidFill>
                <a:srgbClr val="0070C0"/>
              </a:solidFill>
              <a:effectLst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C30686-FC58-4AA4-B6AF-556E32A95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6326" y="1882938"/>
            <a:ext cx="9359348" cy="4609937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/>
              </a:rPr>
              <a:t>Beta Geometric/Negative Binomial Distribution (BG/NBD) is a probabilistic prediction model that fits the distribution of the customer transaction data and then predict the probability of the life of a customer, number of transactions and sales.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F</a:t>
            </a:r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/>
              </a:rPr>
              <a:t>requency : the number of repeat purchases</a:t>
            </a:r>
          </a:p>
          <a:p>
            <a:pPr lvl="1">
              <a:lnSpc>
                <a:spcPct val="110000"/>
              </a:lnSpc>
            </a:pP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R</a:t>
            </a:r>
            <a:r>
              <a:rPr lang="en-US" sz="20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/>
              </a:rPr>
              <a:t>ecency</a:t>
            </a:r>
            <a:r>
              <a:rPr lang="en-US" sz="2000" b="0" i="0" baseline="300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/>
              </a:rPr>
              <a:t>CLVP</a:t>
            </a:r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/>
              </a:rPr>
              <a:t> : the time between the first and the last transaction</a:t>
            </a:r>
          </a:p>
          <a:p>
            <a:pPr lvl="1">
              <a:lnSpc>
                <a:spcPct val="110000"/>
              </a:lnSpc>
            </a:pPr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/>
              </a:rPr>
              <a:t>T : the time between the first purchase and the end of the transaction period (last date of the time frame considered for the analysis)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M</a:t>
            </a:r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/>
              </a:rPr>
              <a:t>onetary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 </a:t>
            </a:r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/>
              </a:rPr>
              <a:t>value :  it is the mean of a given customers sales value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Train: Jan 2018 to Dec 2019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Validation: Jan 2020 to Feb 2021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603970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10884-40C3-4E9D-8E9E-BCEE6ECA9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70C0"/>
                </a:solidFill>
                <a:effectLst/>
              </a:rPr>
              <a:t>What’s the probability that a store would stay active?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(Train: Jan 2018 to Dec 2019)</a:t>
            </a:r>
            <a:endParaRPr lang="en-US" b="0" i="0" dirty="0">
              <a:solidFill>
                <a:srgbClr val="0070C0"/>
              </a:solidFill>
              <a:effectLst/>
            </a:endParaRP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6AF1A643-E582-464A-BA34-51EB87753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775" y="1820293"/>
            <a:ext cx="5286376" cy="4672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583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10884-40C3-4E9D-8E9E-BCEE6ECA9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70C0"/>
                </a:solidFill>
                <a:effectLst/>
              </a:rPr>
              <a:t>What’s the probability that a store would stay active?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(Validation: Jan 2020 to Feb 2021)</a:t>
            </a:r>
            <a:endParaRPr lang="en-US" b="0" i="0" dirty="0">
              <a:solidFill>
                <a:srgbClr val="0070C0"/>
              </a:solidFill>
              <a:effectLst/>
            </a:endParaRPr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A44014B8-B7E7-48D0-AB90-959100881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752" y="1790611"/>
            <a:ext cx="7456722" cy="3862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C4D788-EC91-4B9B-91FA-CF4E23176714}"/>
              </a:ext>
            </a:extLst>
          </p:cNvPr>
          <p:cNvSpPr txBox="1"/>
          <p:nvPr/>
        </p:nvSpPr>
        <p:spPr>
          <a:xfrm>
            <a:off x="3371512" y="5752921"/>
            <a:ext cx="54489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/>
              </a:rPr>
              <a:t>Mean Absolute Error: </a:t>
            </a:r>
            <a:r>
              <a:rPr lang="en-US" sz="2000" b="0" i="0" dirty="0">
                <a:solidFill>
                  <a:srgbClr val="00B050"/>
                </a:solidFill>
                <a:effectLst/>
                <a:latin typeface="Helvetica Neue"/>
              </a:rPr>
              <a:t>6.2</a:t>
            </a:r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/>
              </a:rPr>
              <a:t> transactions</a:t>
            </a:r>
            <a:endParaRPr lang="en-US" sz="2000" dirty="0">
              <a:solidFill>
                <a:srgbClr val="00B05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/>
              </a:rPr>
              <a:t>Average Transaction: </a:t>
            </a:r>
            <a:r>
              <a:rPr lang="en-US" sz="2000" b="0" i="0" dirty="0">
                <a:solidFill>
                  <a:srgbClr val="00B050"/>
                </a:solidFill>
                <a:effectLst/>
                <a:latin typeface="Helvetica Neue"/>
              </a:rPr>
              <a:t>21.42</a:t>
            </a:r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/>
              </a:rPr>
              <a:t> transactions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D1911C0-966B-439E-89A8-9DD3566B8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21.4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6551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10884-40C3-4E9D-8E9E-BCEE6ECA9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70C0"/>
                </a:solidFill>
                <a:effectLst/>
              </a:rPr>
              <a:t>What’s the probability that a store would stay active?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(Validation: Jan 2020 to Feb 2021)</a:t>
            </a:r>
            <a:endParaRPr lang="en-US" b="0" i="0" dirty="0">
              <a:solidFill>
                <a:srgbClr val="0070C0"/>
              </a:solidFill>
              <a:effectLst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D1911C0-966B-439E-89A8-9DD3566B8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21.4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5606" name="Picture 6">
            <a:extLst>
              <a:ext uri="{FF2B5EF4-FFF2-40B4-BE49-F238E27FC236}">
                <a16:creationId xmlns:a16="http://schemas.microsoft.com/office/drawing/2014/main" id="{6F084902-6F07-4579-A18E-8BAEE63F2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223" y="1852613"/>
            <a:ext cx="8545554" cy="464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5061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10884-40C3-4E9D-8E9E-BCEE6ECA9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70C0"/>
                </a:solidFill>
                <a:effectLst/>
              </a:rPr>
              <a:t>What’s the probability that a store would stay active?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(Validation: Jan 2020 to Feb 2021)</a:t>
            </a:r>
            <a:endParaRPr lang="en-US" b="0" i="0" dirty="0">
              <a:solidFill>
                <a:srgbClr val="0070C0"/>
              </a:solidFill>
              <a:effectLst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D1911C0-966B-439E-89A8-9DD3566B8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21.4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6626" name="Picture 2">
            <a:extLst>
              <a:ext uri="{FF2B5EF4-FFF2-40B4-BE49-F238E27FC236}">
                <a16:creationId xmlns:a16="http://schemas.microsoft.com/office/drawing/2014/main" id="{C1036D74-A628-4A69-919A-CB9724798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481" y="1804988"/>
            <a:ext cx="6777038" cy="4522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0391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10884-40C3-4E9D-8E9E-BCEE6ECA9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70C0"/>
                </a:solidFill>
                <a:effectLst/>
              </a:rPr>
              <a:t>What’s the probability that a store would stay active?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(Train + Validation)</a:t>
            </a:r>
            <a:endParaRPr lang="en-US" b="0" i="0" dirty="0">
              <a:solidFill>
                <a:srgbClr val="0070C0"/>
              </a:solidFill>
              <a:effectLst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D1911C0-966B-439E-89A8-9DD3566B8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21.4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7650" name="Picture 2">
            <a:extLst>
              <a:ext uri="{FF2B5EF4-FFF2-40B4-BE49-F238E27FC236}">
                <a16:creationId xmlns:a16="http://schemas.microsoft.com/office/drawing/2014/main" id="{C2871A97-85C8-48AD-87C4-AA25C905D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037" y="1690688"/>
            <a:ext cx="8543925" cy="464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5681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10884-40C3-4E9D-8E9E-BCEE6ECA9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70C0"/>
                </a:solidFill>
                <a:effectLst/>
              </a:rPr>
              <a:t>What’s the probability that a store would stay active?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(Train + Validation)</a:t>
            </a:r>
            <a:endParaRPr lang="en-US" b="0" i="0" dirty="0">
              <a:solidFill>
                <a:srgbClr val="0070C0"/>
              </a:solidFill>
              <a:effectLst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D1911C0-966B-439E-89A8-9DD3566B8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21.4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35F457-3471-4626-BA93-51BF78C2DD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000" t="51944" r="14688" b="24722"/>
          <a:stretch/>
        </p:blipFill>
        <p:spPr>
          <a:xfrm>
            <a:off x="1496773" y="2552700"/>
            <a:ext cx="9221549" cy="23907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0EDE8E4-3734-4A19-BA81-A5B51BB17F5B}"/>
              </a:ext>
            </a:extLst>
          </p:cNvPr>
          <p:cNvSpPr/>
          <p:nvPr/>
        </p:nvSpPr>
        <p:spPr>
          <a:xfrm>
            <a:off x="8686800" y="2352675"/>
            <a:ext cx="2152650" cy="2590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90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1B1C0-4DF3-4F0B-A6F5-B13BF4729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Dataset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82F078B-E7EC-4F14-B69A-2B8443C74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3378" y="1690688"/>
            <a:ext cx="9485243" cy="4351338"/>
          </a:xfrm>
        </p:spPr>
        <p:txBody>
          <a:bodyPr>
            <a:normAutofit fontScale="925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/>
              </a:rPr>
              <a:t>Data was collected from </a:t>
            </a:r>
            <a:r>
              <a:rPr lang="en-US" b="0" i="0" u="sng" dirty="0">
                <a:solidFill>
                  <a:srgbClr val="296EAA"/>
                </a:solidFill>
                <a:effectLst/>
                <a:latin typeface="Helvetica Neue"/>
                <a:hlinkClick r:id="rId2"/>
              </a:rPr>
              <a:t>https://data.iowa.gov/Sales-Distribution/Iowa-Liquor-Sales/m3tr-qhgy</a:t>
            </a:r>
            <a:r>
              <a:rPr lang="en-US" b="0" i="0" u="sng" dirty="0">
                <a:solidFill>
                  <a:srgbClr val="296EAA"/>
                </a:solidFill>
                <a:effectLst/>
                <a:latin typeface="Helvetica 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/>
              </a:rPr>
              <a:t>Data contains liquor transactions by stores in Iowa from 2012 until February 2021.</a:t>
            </a:r>
            <a:endParaRPr lang="en-US" b="0" i="0" u="sng" dirty="0">
              <a:solidFill>
                <a:srgbClr val="296EAA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/>
              </a:rPr>
              <a:t>Data contains </a:t>
            </a:r>
            <a:r>
              <a:rPr lang="en-US" b="0" i="0" dirty="0">
                <a:solidFill>
                  <a:srgbClr val="0070C0"/>
                </a:solidFill>
                <a:effectLst/>
                <a:latin typeface="Helvetica Neue"/>
              </a:rPr>
              <a:t>~21 million 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/>
              </a:rPr>
              <a:t>transactions, 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~9</a:t>
            </a:r>
            <a:r>
              <a:rPr lang="en-US" b="0" i="0" dirty="0">
                <a:solidFill>
                  <a:srgbClr val="0070C0"/>
                </a:solidFill>
                <a:effectLst/>
                <a:latin typeface="Helvetica Neue"/>
              </a:rPr>
              <a:t>000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/>
              </a:rPr>
              <a:t> liquor brands, 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~2</a:t>
            </a:r>
            <a:r>
              <a:rPr lang="en-US" b="0" i="0" dirty="0">
                <a:solidFill>
                  <a:srgbClr val="0070C0"/>
                </a:solidFill>
                <a:effectLst/>
                <a:latin typeface="Helvetica Neue"/>
              </a:rPr>
              <a:t>500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/>
              </a:rPr>
              <a:t> stores.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There were </a:t>
            </a:r>
            <a:r>
              <a:rPr lang="en-US" dirty="0">
                <a:solidFill>
                  <a:srgbClr val="C00000"/>
                </a:solidFill>
                <a:latin typeface="Helvetica Neue"/>
              </a:rPr>
              <a:t>111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 liquor categories, but coarse-grained into 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17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 categories.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/>
              </a:rPr>
              <a:t>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Data are broken into separate relational databases; products, product prices, stores, vendors and transactions.</a:t>
            </a:r>
            <a:endParaRPr lang="en-US" b="1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2571446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10884-40C3-4E9D-8E9E-BCEE6ECA9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70C0"/>
                </a:solidFill>
                <a:effectLst/>
              </a:rPr>
              <a:t>What’s the probability that a store would stay active?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(Train + Validation)</a:t>
            </a:r>
            <a:endParaRPr lang="en-US" b="0" i="0" dirty="0">
              <a:solidFill>
                <a:srgbClr val="0070C0"/>
              </a:solidFill>
              <a:effectLst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D1911C0-966B-439E-89A8-9DD3566B8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21.4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7993B5C-1F77-4E7D-A28A-ACA1897F7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2052" y="1781338"/>
            <a:ext cx="8507896" cy="4609937"/>
          </a:xfr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/>
              </a:rPr>
              <a:t>The </a:t>
            </a:r>
            <a:r>
              <a:rPr lang="en-US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/>
              </a:rPr>
              <a:t>predicted probabilities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/>
              </a:rPr>
              <a:t> along with the </a:t>
            </a:r>
            <a:r>
              <a:rPr lang="en-US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/>
              </a:rPr>
              <a:t>predicted segments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/>
              </a:rPr>
              <a:t> will be used:</a:t>
            </a:r>
          </a:p>
          <a:p>
            <a:pPr lvl="1">
              <a:lnSpc>
                <a:spcPct val="100000"/>
              </a:lnSpc>
            </a:pP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/>
              </a:rPr>
              <a:t>to identify the profitable, highly-profitable and non-profitable stores</a:t>
            </a:r>
          </a:p>
          <a:p>
            <a:pPr lvl="1">
              <a:lnSpc>
                <a:spcPct val="100000"/>
              </a:lnSpc>
            </a:pP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/>
              </a:rPr>
              <a:t>to optimize the acquisition spending (spend more on marketing campaigns at highly profitable stores and less on low profitable stores)</a:t>
            </a:r>
          </a:p>
          <a:p>
            <a:pPr lvl="1">
              <a:lnSpc>
                <a:spcPct val="100000"/>
              </a:lnSpc>
            </a:pP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/>
              </a:rPr>
              <a:t>to measure the impact of a marketing campaign (repeat the same strategies for highly profitable stores, or change the strategy for low profitable stores)</a:t>
            </a:r>
          </a:p>
        </p:txBody>
      </p:sp>
    </p:spTree>
    <p:extLst>
      <p:ext uri="{BB962C8B-B14F-4D97-AF65-F5344CB8AC3E}">
        <p14:creationId xmlns:p14="http://schemas.microsoft.com/office/powerpoint/2010/main" val="40224190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6B0C8-D241-490A-907F-9A41E31CE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Conclusions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D529027-2FE2-4BD4-BF9E-3D0D11204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2052" y="1628938"/>
            <a:ext cx="8507896" cy="4771861"/>
          </a:xfrm>
        </p:spPr>
        <p:txBody>
          <a:bodyPr>
            <a:normAutofit fontScale="7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US Vodka is the most sold liquor category; there is a lot of </a:t>
            </a:r>
            <a:r>
              <a:rPr lang="en-US" dirty="0">
                <a:solidFill>
                  <a:srgbClr val="C00000"/>
                </a:solidFill>
                <a:latin typeface="Helvetica Neue"/>
              </a:rPr>
              <a:t>competition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 and 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opportunity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/>
              </a:rPr>
              <a:t>US Vodka is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sold for a fairly cheap price as compared to other popular categories.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Marketing campaigns and promotions to be intensified in 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February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, 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May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 and 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October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.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Low value stores are out of the marketing analysis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; they are likely out of business.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Medium value stores are very competitive with Hawkeye Vodka.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Tito’s is winning in the high value stores (wholesale/club stores)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BG/NBD model predicts the alive probability with an accuracy of 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94.8%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and a risk of </a:t>
            </a:r>
            <a:r>
              <a:rPr lang="en-US" dirty="0">
                <a:solidFill>
                  <a:srgbClr val="C00000"/>
                </a:solidFill>
                <a:latin typeface="Helvetica Neue"/>
              </a:rPr>
              <a:t>5.2%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RFM segmentation and Customer Lifetime Value Prediction are together beneficial to plan and to evaluate marketing campaigns.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Helvetica Neue"/>
            </a:endParaRPr>
          </a:p>
          <a:p>
            <a:endParaRPr lang="en-US" sz="28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786695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10884-40C3-4E9D-8E9E-BCEE6ECA9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70C0"/>
                </a:solidFill>
                <a:effectLst/>
              </a:rPr>
              <a:t>What are the most popular liquor categories in Iowa?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C322081-3A75-4403-B178-5B0A55D73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287" y="1452769"/>
            <a:ext cx="7931425" cy="525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395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10884-40C3-4E9D-8E9E-BCEE6ECA9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70C0"/>
                </a:solidFill>
                <a:effectLst/>
              </a:rPr>
              <a:t>What are the most popular liquor categories in Iowa?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25037F5-E038-4D49-9104-BE9E77398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182" y="1531999"/>
            <a:ext cx="7849635" cy="5145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892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10884-40C3-4E9D-8E9E-BCEE6ECA9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70C0"/>
                </a:solidFill>
                <a:effectLst/>
              </a:rPr>
              <a:t>What are the most popular liquor categories in Iowa?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E0C3CFA-7A79-4E06-875F-67490A1B8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708" y="1495236"/>
            <a:ext cx="7742583" cy="5126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C35BC2-B308-43F7-AE1C-C9F0736A7F99}"/>
              </a:ext>
            </a:extLst>
          </p:cNvPr>
          <p:cNvSpPr txBox="1"/>
          <p:nvPr/>
        </p:nvSpPr>
        <p:spPr>
          <a:xfrm>
            <a:off x="4962523" y="2359134"/>
            <a:ext cx="2266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latin typeface="Helvetica Neue"/>
              </a:rPr>
              <a:t>Lots of opportunity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Helvetica Neue"/>
              </a:rPr>
              <a:t>High competition</a:t>
            </a: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for Tito’s</a:t>
            </a:r>
          </a:p>
        </p:txBody>
      </p:sp>
    </p:spTree>
    <p:extLst>
      <p:ext uri="{BB962C8B-B14F-4D97-AF65-F5344CB8AC3E}">
        <p14:creationId xmlns:p14="http://schemas.microsoft.com/office/powerpoint/2010/main" val="3569408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6B0C8-D241-490A-907F-9A41E31CE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What is the Product Life Cycle (PLC) for each of the most popular liquor brands?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4BE296A-C246-4779-8D56-81B6D675D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118" y="1690688"/>
            <a:ext cx="9131763" cy="5000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6569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6B0C8-D241-490A-907F-9A41E31CE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What is the Product Life Cycle (PLC) for each of the most popular liquor brands?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4BE296A-C246-4779-8D56-81B6D675D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62" y="2196546"/>
            <a:ext cx="6685809" cy="366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A108A7-F892-464F-A308-ED4113071F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962" t="35506" r="21332" b="19857"/>
          <a:stretch/>
        </p:blipFill>
        <p:spPr>
          <a:xfrm>
            <a:off x="7052686" y="2511472"/>
            <a:ext cx="5000166" cy="303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263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6B0C8-D241-490A-907F-9A41E31CE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What are the high demand cycles?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C0BA413-6F9B-483A-A5A7-388B5712C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19" y="1379647"/>
            <a:ext cx="4214286" cy="2240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4D74CBBB-5C2D-4D90-9310-0C114C1E2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158" y="2889071"/>
            <a:ext cx="7624742" cy="392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392C8B5-861D-4805-B442-4D1E9DE04AD1}"/>
              </a:ext>
            </a:extLst>
          </p:cNvPr>
          <p:cNvSpPr/>
          <p:nvPr/>
        </p:nvSpPr>
        <p:spPr>
          <a:xfrm>
            <a:off x="914401" y="1379647"/>
            <a:ext cx="1133059" cy="2240086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E4A1B81-97F8-4B47-A116-30067AE11C47}"/>
              </a:ext>
            </a:extLst>
          </p:cNvPr>
          <p:cNvCxnSpPr>
            <a:endCxn id="5124" idx="0"/>
          </p:cNvCxnSpPr>
          <p:nvPr/>
        </p:nvCxnSpPr>
        <p:spPr>
          <a:xfrm>
            <a:off x="2047460" y="1770200"/>
            <a:ext cx="6148069" cy="1118871"/>
          </a:xfrm>
          <a:prstGeom prst="bent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6B7D308-FF18-46E7-90F1-1DAF647F1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97" y="4045886"/>
            <a:ext cx="3475383" cy="233999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/>
              </a:rPr>
              <a:t>High Demand months are </a:t>
            </a:r>
            <a:r>
              <a:rPr lang="en-US" sz="2000" b="0" i="0" dirty="0">
                <a:solidFill>
                  <a:srgbClr val="00B050"/>
                </a:solidFill>
                <a:effectLst/>
                <a:latin typeface="Helvetica Neue"/>
              </a:rPr>
              <a:t>February,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Helvetica Neue"/>
              </a:rPr>
              <a:t>May</a:t>
            </a:r>
            <a:r>
              <a:rPr lang="en-US" sz="2000" b="0" i="0" dirty="0">
                <a:solidFill>
                  <a:srgbClr val="00B050"/>
                </a:solidFill>
                <a:effectLst/>
                <a:latin typeface="Helvetica Neue"/>
              </a:rPr>
              <a:t> </a:t>
            </a:r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/>
              </a:rPr>
              <a:t>and</a:t>
            </a:r>
            <a:r>
              <a:rPr lang="en-US" sz="2000" b="0" i="0" dirty="0">
                <a:solidFill>
                  <a:srgbClr val="00B050"/>
                </a:solidFill>
                <a:effectLst/>
                <a:latin typeface="Helvetica Neue"/>
              </a:rPr>
              <a:t> </a:t>
            </a:r>
            <a:r>
              <a:rPr lang="en-US" sz="2000" b="0" i="0" dirty="0">
                <a:effectLst/>
                <a:latin typeface="Helvetica Neue"/>
              </a:rPr>
              <a:t>October</a:t>
            </a:r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Helvetica Neue"/>
              </a:rPr>
              <a:t>Tito’s Marketing campaigns and promotions to be intensified prior to these dates</a:t>
            </a:r>
            <a:endParaRPr lang="en-US" sz="2000" b="0" i="0" dirty="0">
              <a:solidFill>
                <a:srgbClr val="0070C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18531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4227</TotalTime>
  <Words>997</Words>
  <Application>Microsoft Office PowerPoint</Application>
  <PresentationFormat>Widescreen</PresentationFormat>
  <Paragraphs>102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Helvetica Neue</vt:lpstr>
      <vt:lpstr>Office Theme</vt:lpstr>
      <vt:lpstr>Tito’s Vodka Market Analysis Iowa – February 2021</vt:lpstr>
      <vt:lpstr>Objectives</vt:lpstr>
      <vt:lpstr>Dataset</vt:lpstr>
      <vt:lpstr>What are the most popular liquor categories in Iowa?</vt:lpstr>
      <vt:lpstr>What are the most popular liquor categories in Iowa?</vt:lpstr>
      <vt:lpstr>What are the most popular liquor categories in Iowa?</vt:lpstr>
      <vt:lpstr>What is the Product Life Cycle (PLC) for each of the most popular liquor brands?</vt:lpstr>
      <vt:lpstr>What is the Product Life Cycle (PLC) for each of the most popular liquor brands?</vt:lpstr>
      <vt:lpstr>What are the high demand cycles?</vt:lpstr>
      <vt:lpstr>Tito’s Vodka</vt:lpstr>
      <vt:lpstr>What are the characteristics of Tito’s customers (stores in this case)?</vt:lpstr>
      <vt:lpstr>Low Segment</vt:lpstr>
      <vt:lpstr>Low Segment</vt:lpstr>
      <vt:lpstr>Low Segment</vt:lpstr>
      <vt:lpstr>Medium Segment</vt:lpstr>
      <vt:lpstr>Medium Segment</vt:lpstr>
      <vt:lpstr>Medium Segment (Market Basket Analysis)</vt:lpstr>
      <vt:lpstr>Medium Segment (Promotion Plan)</vt:lpstr>
      <vt:lpstr>High Segment</vt:lpstr>
      <vt:lpstr>High Segment</vt:lpstr>
      <vt:lpstr>High Segment</vt:lpstr>
      <vt:lpstr>High Segment (Example)</vt:lpstr>
      <vt:lpstr>What’s the probability that a store would stay active? (Customer Lifetime Value Prediction CLVP)</vt:lpstr>
      <vt:lpstr>What’s the probability that a store would stay active? (Train: Jan 2018 to Dec 2019)</vt:lpstr>
      <vt:lpstr>What’s the probability that a store would stay active? (Validation: Jan 2020 to Feb 2021)</vt:lpstr>
      <vt:lpstr>What’s the probability that a store would stay active? (Validation: Jan 2020 to Feb 2021)</vt:lpstr>
      <vt:lpstr>What’s the probability that a store would stay active? (Validation: Jan 2020 to Feb 2021)</vt:lpstr>
      <vt:lpstr>What’s the probability that a store would stay active? (Train + Validation)</vt:lpstr>
      <vt:lpstr>What’s the probability that a store would stay active? (Train + Validation)</vt:lpstr>
      <vt:lpstr>What’s the probability that a store would stay active? (Train + Validation)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Job Market during COVID</dc:title>
  <dc:creator>Ibrahim</dc:creator>
  <cp:lastModifiedBy>Ibrahim</cp:lastModifiedBy>
  <cp:revision>82</cp:revision>
  <dcterms:created xsi:type="dcterms:W3CDTF">2021-02-21T16:45:35Z</dcterms:created>
  <dcterms:modified xsi:type="dcterms:W3CDTF">2021-04-09T20:13:31Z</dcterms:modified>
</cp:coreProperties>
</file>