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59" r:id="rId4"/>
    <p:sldId id="262" r:id="rId5"/>
    <p:sldId id="261" r:id="rId6"/>
    <p:sldId id="277" r:id="rId7"/>
    <p:sldId id="263" r:id="rId8"/>
    <p:sldId id="264" r:id="rId9"/>
    <p:sldId id="278" r:id="rId10"/>
    <p:sldId id="265" r:id="rId11"/>
    <p:sldId id="279" r:id="rId12"/>
    <p:sldId id="267" r:id="rId13"/>
    <p:sldId id="268" r:id="rId14"/>
    <p:sldId id="269" r:id="rId15"/>
    <p:sldId id="273" r:id="rId16"/>
    <p:sldId id="274" r:id="rId17"/>
    <p:sldId id="271" r:id="rId18"/>
    <p:sldId id="270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099E6EA8-1DEB-4444-B77F-34B268A663F3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F1EF89C7-F601-4514-9C81-F7F012AE47F7}" type="pres">
      <dgm:prSet presAssocID="{AA86C8F0-3FF1-48E9-A68E-FA24CCA72B05}" presName="compNode" presStyleCnt="0"/>
      <dgm:spPr/>
    </dgm:pt>
    <dgm:pt modelId="{6304FE46-575E-4510-B68D-CC9605C85CDA}" type="pres">
      <dgm:prSet presAssocID="{AA86C8F0-3FF1-48E9-A68E-FA24CCA72B05}" presName="iconBgRect" presStyleLbl="bgShp" presStyleIdx="0" presStyleCnt="2"/>
      <dgm:spPr/>
    </dgm:pt>
    <dgm:pt modelId="{8E3B913A-4F3F-41ED-B804-1CFC9C34819B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9A2C80-B70A-4D60-A19A-B4B07C8585FB}" type="pres">
      <dgm:prSet presAssocID="{AA86C8F0-3FF1-48E9-A68E-FA24CCA72B05}" presName="spaceRect" presStyleCnt="0"/>
      <dgm:spPr/>
    </dgm:pt>
    <dgm:pt modelId="{D300714D-F620-4A0D-820A-C66F27FCDB3D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B6F70BCF-8E5B-4701-AA7A-70E4FEBD3304}" type="pres">
      <dgm:prSet presAssocID="{9B9CECDA-1001-4B81-9294-2A3B83BEF99D}" presName="sibTrans" presStyleCnt="0"/>
      <dgm:spPr/>
    </dgm:pt>
    <dgm:pt modelId="{D9BA5DAF-FA32-4E18-AD18-53E356CDF3A2}" type="pres">
      <dgm:prSet presAssocID="{4A2C6FFD-4B83-4AB8-BD77-56C13C8895EF}" presName="compNode" presStyleCnt="0"/>
      <dgm:spPr/>
    </dgm:pt>
    <dgm:pt modelId="{BD1819D8-EB9D-4B3C-A575-6A4040AAD687}" type="pres">
      <dgm:prSet presAssocID="{4A2C6FFD-4B83-4AB8-BD77-56C13C8895EF}" presName="iconBgRect" presStyleLbl="bgShp" presStyleIdx="1" presStyleCnt="2"/>
      <dgm:spPr/>
    </dgm:pt>
    <dgm:pt modelId="{7EFC50D9-4E20-454D-B7FB-0D6BBECB7F74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DC5804-10B0-4316-BDE2-A40847797EA2}" type="pres">
      <dgm:prSet presAssocID="{4A2C6FFD-4B83-4AB8-BD77-56C13C8895EF}" presName="spaceRect" presStyleCnt="0"/>
      <dgm:spPr/>
    </dgm:pt>
    <dgm:pt modelId="{6077388E-D04A-416E-82FA-61ECEE1AF531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E1D0EA3F-0D1B-4B66-BFF7-F3117EB07DA1}" type="presOf" srcId="{4A2C6FFD-4B83-4AB8-BD77-56C13C8895EF}" destId="{6077388E-D04A-416E-82FA-61ECEE1AF531}" srcOrd="0" destOrd="0" presId="urn:microsoft.com/office/officeart/2018/5/layout/IconCircleLabelList"/>
    <dgm:cxn modelId="{E4E06487-5C37-4A9E-9A2C-F00A38971567}" type="presOf" srcId="{AA86C8F0-3FF1-48E9-A68E-FA24CCA72B05}" destId="{D300714D-F620-4A0D-820A-C66F27FCDB3D}" srcOrd="0" destOrd="0" presId="urn:microsoft.com/office/officeart/2018/5/layout/IconCircleLabelList"/>
    <dgm:cxn modelId="{F2FD3FF9-32AD-4501-A63B-6552E460A507}" type="presOf" srcId="{4DC19B4E-F076-4360-A947-EA61797572F7}" destId="{099E6EA8-1DEB-4444-B77F-34B268A663F3}" srcOrd="0" destOrd="0" presId="urn:microsoft.com/office/officeart/2018/5/layout/IconCircleLabelList"/>
    <dgm:cxn modelId="{1F3372A1-5593-418D-B14C-6E3EDE30381D}" type="presParOf" srcId="{099E6EA8-1DEB-4444-B77F-34B268A663F3}" destId="{F1EF89C7-F601-4514-9C81-F7F012AE47F7}" srcOrd="0" destOrd="0" presId="urn:microsoft.com/office/officeart/2018/5/layout/IconCircleLabelList"/>
    <dgm:cxn modelId="{31081AB5-49EA-46BC-950D-A70A2FA97685}" type="presParOf" srcId="{F1EF89C7-F601-4514-9C81-F7F012AE47F7}" destId="{6304FE46-575E-4510-B68D-CC9605C85CDA}" srcOrd="0" destOrd="0" presId="urn:microsoft.com/office/officeart/2018/5/layout/IconCircleLabelList"/>
    <dgm:cxn modelId="{4B63FE2A-DE72-48A3-BCA9-BC6E2551AAF9}" type="presParOf" srcId="{F1EF89C7-F601-4514-9C81-F7F012AE47F7}" destId="{8E3B913A-4F3F-41ED-B804-1CFC9C34819B}" srcOrd="1" destOrd="0" presId="urn:microsoft.com/office/officeart/2018/5/layout/IconCircleLabelList"/>
    <dgm:cxn modelId="{E0324456-C231-4354-9F0B-7B257FA974F6}" type="presParOf" srcId="{F1EF89C7-F601-4514-9C81-F7F012AE47F7}" destId="{839A2C80-B70A-4D60-A19A-B4B07C8585FB}" srcOrd="2" destOrd="0" presId="urn:microsoft.com/office/officeart/2018/5/layout/IconCircleLabelList"/>
    <dgm:cxn modelId="{F3816FDD-C7F8-440C-BA38-7C8035A32589}" type="presParOf" srcId="{F1EF89C7-F601-4514-9C81-F7F012AE47F7}" destId="{D300714D-F620-4A0D-820A-C66F27FCDB3D}" srcOrd="3" destOrd="0" presId="urn:microsoft.com/office/officeart/2018/5/layout/IconCircleLabelList"/>
    <dgm:cxn modelId="{5F8276BE-3868-466C-AEEF-3DE35549AF6F}" type="presParOf" srcId="{099E6EA8-1DEB-4444-B77F-34B268A663F3}" destId="{B6F70BCF-8E5B-4701-AA7A-70E4FEBD3304}" srcOrd="1" destOrd="0" presId="urn:microsoft.com/office/officeart/2018/5/layout/IconCircleLabelList"/>
    <dgm:cxn modelId="{363E2D3C-6E20-4807-A8F0-3DA9263DF191}" type="presParOf" srcId="{099E6EA8-1DEB-4444-B77F-34B268A663F3}" destId="{D9BA5DAF-FA32-4E18-AD18-53E356CDF3A2}" srcOrd="2" destOrd="0" presId="urn:microsoft.com/office/officeart/2018/5/layout/IconCircleLabelList"/>
    <dgm:cxn modelId="{A820653D-B5F7-42B0-AA7A-F98FBF5D2EC8}" type="presParOf" srcId="{D9BA5DAF-FA32-4E18-AD18-53E356CDF3A2}" destId="{BD1819D8-EB9D-4B3C-A575-6A4040AAD687}" srcOrd="0" destOrd="0" presId="urn:microsoft.com/office/officeart/2018/5/layout/IconCircleLabelList"/>
    <dgm:cxn modelId="{F8F83236-746D-4ADF-81FD-C88A8285AF87}" type="presParOf" srcId="{D9BA5DAF-FA32-4E18-AD18-53E356CDF3A2}" destId="{7EFC50D9-4E20-454D-B7FB-0D6BBECB7F74}" srcOrd="1" destOrd="0" presId="urn:microsoft.com/office/officeart/2018/5/layout/IconCircleLabelList"/>
    <dgm:cxn modelId="{897A2B12-689E-4E05-898B-B0119D1F0652}" type="presParOf" srcId="{D9BA5DAF-FA32-4E18-AD18-53E356CDF3A2}" destId="{D3DC5804-10B0-4316-BDE2-A40847797EA2}" srcOrd="2" destOrd="0" presId="urn:microsoft.com/office/officeart/2018/5/layout/IconCircleLabelList"/>
    <dgm:cxn modelId="{2D48C636-0877-440A-9682-59A26DA298E2}" type="presParOf" srcId="{D9BA5DAF-FA32-4E18-AD18-53E356CDF3A2}" destId="{6077388E-D04A-416E-82FA-61ECEE1AF5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Co to znamená?</a:t>
          </a:r>
          <a:endParaRPr lang="en-US" b="1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b="1" dirty="0"/>
            <a:t>Jaký je jeho hlavní účel?</a:t>
          </a:r>
          <a:endParaRPr lang="en-US" b="1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AAE25B68-5B1D-4712-AC02-75B0741AC742}" type="pres">
      <dgm:prSet presAssocID="{4DC19B4E-F076-4360-A947-EA61797572F7}" presName="root" presStyleCnt="0">
        <dgm:presLayoutVars>
          <dgm:dir/>
          <dgm:resizeHandles val="exact"/>
        </dgm:presLayoutVars>
      </dgm:prSet>
      <dgm:spPr/>
    </dgm:pt>
    <dgm:pt modelId="{8BACD8CA-73A1-43C3-A978-A52AC0167A31}" type="pres">
      <dgm:prSet presAssocID="{AA86C8F0-3FF1-48E9-A68E-FA24CCA72B05}" presName="compNode" presStyleCnt="0"/>
      <dgm:spPr/>
    </dgm:pt>
    <dgm:pt modelId="{8F32867F-31F5-48AD-AEC6-53C54662ABA0}" type="pres">
      <dgm:prSet presAssocID="{AA86C8F0-3FF1-48E9-A68E-FA24CCA72B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D976482-C1BA-47F5-8463-198DA9C91764}" type="pres">
      <dgm:prSet presAssocID="{AA86C8F0-3FF1-48E9-A68E-FA24CCA72B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0A15C7E-E008-4906-A666-2EF950B69AB1}" type="pres">
      <dgm:prSet presAssocID="{AA86C8F0-3FF1-48E9-A68E-FA24CCA72B05}" presName="spaceRect" presStyleCnt="0"/>
      <dgm:spPr/>
    </dgm:pt>
    <dgm:pt modelId="{796BEB5D-0BC3-433B-AD3B-36C5668FE4A4}" type="pres">
      <dgm:prSet presAssocID="{AA86C8F0-3FF1-48E9-A68E-FA24CCA72B05}" presName="textRect" presStyleLbl="revTx" presStyleIdx="0" presStyleCnt="2">
        <dgm:presLayoutVars>
          <dgm:chMax val="1"/>
          <dgm:chPref val="1"/>
        </dgm:presLayoutVars>
      </dgm:prSet>
      <dgm:spPr/>
    </dgm:pt>
    <dgm:pt modelId="{CC946563-A021-468D-ADF6-DE6722F3185E}" type="pres">
      <dgm:prSet presAssocID="{9B9CECDA-1001-4B81-9294-2A3B83BEF99D}" presName="sibTrans" presStyleCnt="0"/>
      <dgm:spPr/>
    </dgm:pt>
    <dgm:pt modelId="{2B331086-07A5-4D80-BCD2-CF023DC96769}" type="pres">
      <dgm:prSet presAssocID="{4A2C6FFD-4B83-4AB8-BD77-56C13C8895EF}" presName="compNode" presStyleCnt="0"/>
      <dgm:spPr/>
    </dgm:pt>
    <dgm:pt modelId="{493FAF0D-ADB5-402C-8C19-7A17897A910C}" type="pres">
      <dgm:prSet presAssocID="{4A2C6FFD-4B83-4AB8-BD77-56C13C8895E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4611070-F6D1-4EBC-BD8C-E1FD564385C9}" type="pres">
      <dgm:prSet presAssocID="{4A2C6FFD-4B83-4AB8-BD77-56C13C889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B4BE876-43B2-4634-B674-1756FB8D325D}" type="pres">
      <dgm:prSet presAssocID="{4A2C6FFD-4B83-4AB8-BD77-56C13C8895EF}" presName="spaceRect" presStyleCnt="0"/>
      <dgm:spPr/>
    </dgm:pt>
    <dgm:pt modelId="{647EF3FC-1452-4B58-AB06-A54A98531BCF}" type="pres">
      <dgm:prSet presAssocID="{4A2C6FFD-4B83-4AB8-BD77-56C13C889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CD267711-46F8-4F14-B9C0-4EB4888BAA56}" type="presOf" srcId="{4A2C6FFD-4B83-4AB8-BD77-56C13C8895EF}" destId="{647EF3FC-1452-4B58-AB06-A54A98531BCF}" srcOrd="0" destOrd="0" presId="urn:microsoft.com/office/officeart/2018/5/layout/IconLeafLabel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3092B44-C61D-448E-AECC-732272D74074}" type="presOf" srcId="{4DC19B4E-F076-4360-A947-EA61797572F7}" destId="{AAE25B68-5B1D-4712-AC02-75B0741AC742}" srcOrd="0" destOrd="0" presId="urn:microsoft.com/office/officeart/2018/5/layout/IconLeafLabelList"/>
    <dgm:cxn modelId="{0D9B9FB7-57D1-488B-85DE-920A60D15A3E}" type="presOf" srcId="{AA86C8F0-3FF1-48E9-A68E-FA24CCA72B05}" destId="{796BEB5D-0BC3-433B-AD3B-36C5668FE4A4}" srcOrd="0" destOrd="0" presId="urn:microsoft.com/office/officeart/2018/5/layout/IconLeafLabelList"/>
    <dgm:cxn modelId="{F85F846B-9BAA-43C7-9C73-2F8B3065CA4D}" type="presParOf" srcId="{AAE25B68-5B1D-4712-AC02-75B0741AC742}" destId="{8BACD8CA-73A1-43C3-A978-A52AC0167A31}" srcOrd="0" destOrd="0" presId="urn:microsoft.com/office/officeart/2018/5/layout/IconLeafLabelList"/>
    <dgm:cxn modelId="{4479D1D5-5E4F-4218-8D35-09F2D2216520}" type="presParOf" srcId="{8BACD8CA-73A1-43C3-A978-A52AC0167A31}" destId="{8F32867F-31F5-48AD-AEC6-53C54662ABA0}" srcOrd="0" destOrd="0" presId="urn:microsoft.com/office/officeart/2018/5/layout/IconLeafLabelList"/>
    <dgm:cxn modelId="{F19F854B-B71B-4A09-A4C6-ABC41A7E046F}" type="presParOf" srcId="{8BACD8CA-73A1-43C3-A978-A52AC0167A31}" destId="{0D976482-C1BA-47F5-8463-198DA9C91764}" srcOrd="1" destOrd="0" presId="urn:microsoft.com/office/officeart/2018/5/layout/IconLeafLabelList"/>
    <dgm:cxn modelId="{48B2D88E-B2D2-4BA4-B891-455A2551526C}" type="presParOf" srcId="{8BACD8CA-73A1-43C3-A978-A52AC0167A31}" destId="{20A15C7E-E008-4906-A666-2EF950B69AB1}" srcOrd="2" destOrd="0" presId="urn:microsoft.com/office/officeart/2018/5/layout/IconLeafLabelList"/>
    <dgm:cxn modelId="{42068B89-FA57-4956-87EB-DD462D91122C}" type="presParOf" srcId="{8BACD8CA-73A1-43C3-A978-A52AC0167A31}" destId="{796BEB5D-0BC3-433B-AD3B-36C5668FE4A4}" srcOrd="3" destOrd="0" presId="urn:microsoft.com/office/officeart/2018/5/layout/IconLeafLabelList"/>
    <dgm:cxn modelId="{46655E21-44CD-4D2D-B8A3-F7EB269AA909}" type="presParOf" srcId="{AAE25B68-5B1D-4712-AC02-75B0741AC742}" destId="{CC946563-A021-468D-ADF6-DE6722F3185E}" srcOrd="1" destOrd="0" presId="urn:microsoft.com/office/officeart/2018/5/layout/IconLeafLabelList"/>
    <dgm:cxn modelId="{B9C37BB4-5BED-478B-86D7-57A37A79573D}" type="presParOf" srcId="{AAE25B68-5B1D-4712-AC02-75B0741AC742}" destId="{2B331086-07A5-4D80-BCD2-CF023DC96769}" srcOrd="2" destOrd="0" presId="urn:microsoft.com/office/officeart/2018/5/layout/IconLeafLabelList"/>
    <dgm:cxn modelId="{693FB99D-693C-4F6A-9FCA-A46B9C0C7403}" type="presParOf" srcId="{2B331086-07A5-4D80-BCD2-CF023DC96769}" destId="{493FAF0D-ADB5-402C-8C19-7A17897A910C}" srcOrd="0" destOrd="0" presId="urn:microsoft.com/office/officeart/2018/5/layout/IconLeafLabelList"/>
    <dgm:cxn modelId="{AADE4336-1A0E-46A6-BE01-87C3172B9D12}" type="presParOf" srcId="{2B331086-07A5-4D80-BCD2-CF023DC96769}" destId="{B4611070-F6D1-4EBC-BD8C-E1FD564385C9}" srcOrd="1" destOrd="0" presId="urn:microsoft.com/office/officeart/2018/5/layout/IconLeafLabelList"/>
    <dgm:cxn modelId="{081EBA04-5D12-4494-AF26-DFE08CBF65AB}" type="presParOf" srcId="{2B331086-07A5-4D80-BCD2-CF023DC96769}" destId="{8B4BE876-43B2-4634-B674-1756FB8D325D}" srcOrd="2" destOrd="0" presId="urn:microsoft.com/office/officeart/2018/5/layout/IconLeafLabelList"/>
    <dgm:cxn modelId="{1B573138-0E9B-41B1-BB93-ECE0F3633DEF}" type="presParOf" srcId="{2B331086-07A5-4D80-BCD2-CF023DC96769}" destId="{647EF3FC-1452-4B58-AB06-A54A98531BC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/>
            <a:t>Cyan, Magenta, Yellow, Key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 err="1"/>
            <a:t>Jedná</a:t>
          </a:r>
          <a:r>
            <a:rPr lang="en-US" sz="1800" b="1" dirty="0"/>
            <a:t> se o </a:t>
          </a:r>
          <a:r>
            <a:rPr lang="en-US" sz="1800" b="1" dirty="0" err="1"/>
            <a:t>subtraktivní</a:t>
          </a:r>
          <a:r>
            <a:rPr lang="en-US" sz="1800" b="1" dirty="0"/>
            <a:t> </a:t>
          </a:r>
          <a:r>
            <a:rPr lang="en-US" sz="1800" b="1" dirty="0" err="1"/>
            <a:t>barevný</a:t>
          </a:r>
          <a:r>
            <a:rPr lang="en-US" sz="1800" b="1" dirty="0"/>
            <a:t> model </a:t>
          </a:r>
          <a:r>
            <a:rPr lang="en-US" sz="1800" b="1" dirty="0" err="1"/>
            <a:t>používaný</a:t>
          </a:r>
          <a:r>
            <a:rPr lang="en-US" sz="1800" b="1" dirty="0"/>
            <a:t> v </a:t>
          </a:r>
          <a:r>
            <a:rPr lang="en-US" sz="1800" b="1" dirty="0" err="1"/>
            <a:t>tisku</a:t>
          </a:r>
          <a:r>
            <a:rPr lang="en-US" sz="1800" b="1" dirty="0"/>
            <a:t>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>
        <a:solidFill>
          <a:srgbClr val="C00000"/>
        </a:solidFill>
      </dgm:spPr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>
        <a:solidFill>
          <a:srgbClr val="00B0F0"/>
        </a:solidFill>
      </dgm:spPr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3D8F678-05EB-4311-8D63-286AD02B189B}">
      <dgm:prSet custT="1"/>
      <dgm:spPr/>
      <dgm:t>
        <a:bodyPr/>
        <a:lstStyle/>
        <a:p>
          <a:r>
            <a:rPr lang="cs-CZ" sz="2400" b="1" dirty="0"/>
            <a:t>Někdy HSB</a:t>
          </a:r>
          <a:endParaRPr lang="en-US" sz="2400" b="1" dirty="0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 custT="1"/>
      <dgm:spPr/>
      <dgm:t>
        <a:bodyPr/>
        <a:lstStyle/>
        <a:p>
          <a:r>
            <a:rPr lang="cs-CZ" sz="2400" b="1" dirty="0"/>
            <a:t>Hue (odstín), </a:t>
          </a:r>
          <a:r>
            <a:rPr lang="en-US" sz="2400" b="1" dirty="0"/>
            <a:t>S</a:t>
          </a:r>
          <a:r>
            <a:rPr lang="cs-CZ" sz="2400" b="1" dirty="0"/>
            <a:t>aturation(sytost), </a:t>
          </a:r>
          <a:r>
            <a:rPr lang="en-US" sz="2400" b="1" dirty="0"/>
            <a:t>V</a:t>
          </a:r>
          <a:r>
            <a:rPr lang="cs-CZ" sz="2400" b="1" dirty="0"/>
            <a:t>alue (hodnota)</a:t>
          </a:r>
          <a:endParaRPr lang="en-US" sz="2400" b="1" dirty="0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 custT="1"/>
      <dgm:spPr/>
      <dgm:t>
        <a:bodyPr/>
        <a:lstStyle/>
        <a:p>
          <a:r>
            <a:rPr lang="cs-CZ" sz="2400" b="1" dirty="0"/>
            <a:t>J</a:t>
          </a:r>
          <a:r>
            <a:rPr lang="en-US" sz="2400" b="1" dirty="0"/>
            <a:t>e </a:t>
          </a:r>
          <a:r>
            <a:rPr lang="en-US" sz="2400" b="1" dirty="0" err="1"/>
            <a:t>cylindrický</a:t>
          </a:r>
          <a:r>
            <a:rPr lang="en-US" sz="2400" b="1" dirty="0"/>
            <a:t> </a:t>
          </a:r>
          <a:r>
            <a:rPr lang="en-US" sz="2400" b="1" dirty="0" err="1"/>
            <a:t>barevný</a:t>
          </a:r>
          <a:r>
            <a:rPr lang="en-US" sz="2400" b="1" dirty="0"/>
            <a:t> model, </a:t>
          </a:r>
          <a:r>
            <a:rPr lang="en-US" sz="2400" b="1" dirty="0" err="1"/>
            <a:t>který</a:t>
          </a:r>
          <a:r>
            <a:rPr lang="en-US" sz="2400" b="1" dirty="0"/>
            <a:t> </a:t>
          </a:r>
          <a:r>
            <a:rPr lang="en-US" sz="2400" b="1" dirty="0" err="1"/>
            <a:t>představuje</a:t>
          </a:r>
          <a:r>
            <a:rPr lang="en-US" sz="2400" b="1" dirty="0"/>
            <a:t> </a:t>
          </a:r>
          <a:r>
            <a:rPr lang="en-US" sz="2400" b="1" dirty="0" err="1"/>
            <a:t>odstíny</a:t>
          </a:r>
          <a:r>
            <a:rPr lang="en-US" sz="2400" b="1" dirty="0"/>
            <a:t>, </a:t>
          </a:r>
          <a:r>
            <a:rPr lang="en-US" sz="2400" b="1" dirty="0" err="1"/>
            <a:t>sytost</a:t>
          </a:r>
          <a:r>
            <a:rPr lang="en-US" sz="2400" b="1" dirty="0"/>
            <a:t> a </a:t>
          </a:r>
          <a:r>
            <a:rPr lang="en-US" sz="2400" b="1" dirty="0" err="1"/>
            <a:t>hodnoty</a:t>
          </a:r>
          <a:r>
            <a:rPr lang="en-US" sz="2400" b="1" dirty="0"/>
            <a:t> (</a:t>
          </a:r>
          <a:r>
            <a:rPr lang="en-US" sz="2400" b="1" dirty="0" err="1"/>
            <a:t>nebo</a:t>
          </a:r>
          <a:r>
            <a:rPr lang="en-US" sz="2400" b="1" dirty="0"/>
            <a:t> </a:t>
          </a:r>
          <a:r>
            <a:rPr lang="en-US" sz="2400" b="1" dirty="0" err="1"/>
            <a:t>jas</a:t>
          </a:r>
          <a:r>
            <a:rPr lang="en-US" sz="2400" b="1" dirty="0"/>
            <a:t>) </a:t>
          </a:r>
          <a:r>
            <a:rPr lang="en-US" sz="2400" b="1" dirty="0" err="1"/>
            <a:t>barev</a:t>
          </a:r>
          <a:r>
            <a:rPr lang="cs-CZ" sz="2400" b="1" dirty="0"/>
            <a:t>.</a:t>
          </a:r>
          <a:endParaRPr lang="en-US" sz="2400" b="1" dirty="0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/>
            <a:t>Jaký je jeho hlavní účel?</a:t>
          </a:r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 dirty="0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D63EF876-262D-43DE-90DD-0DE2269B7728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C6EF64C9-CCAD-472B-AC1F-5031F36407B9}" type="pres">
      <dgm:prSet presAssocID="{AA86C8F0-3FF1-48E9-A68E-FA24CCA72B05}" presName="thickLine" presStyleLbl="alignNode1" presStyleIdx="0" presStyleCnt="2"/>
      <dgm:spPr/>
    </dgm:pt>
    <dgm:pt modelId="{D1F91CAF-F607-43B4-8A59-F4D2EAD240E0}" type="pres">
      <dgm:prSet presAssocID="{AA86C8F0-3FF1-48E9-A68E-FA24CCA72B05}" presName="horz1" presStyleCnt="0"/>
      <dgm:spPr/>
    </dgm:pt>
    <dgm:pt modelId="{28F28932-BCE9-449F-83B7-8760F40D9571}" type="pres">
      <dgm:prSet presAssocID="{AA86C8F0-3FF1-48E9-A68E-FA24CCA72B05}" presName="tx1" presStyleLbl="revTx" presStyleIdx="0" presStyleCnt="2"/>
      <dgm:spPr/>
    </dgm:pt>
    <dgm:pt modelId="{C20896EC-E756-4F2D-8F6E-031F70FA3A45}" type="pres">
      <dgm:prSet presAssocID="{AA86C8F0-3FF1-48E9-A68E-FA24CCA72B05}" presName="vert1" presStyleCnt="0"/>
      <dgm:spPr/>
    </dgm:pt>
    <dgm:pt modelId="{6173F741-EF73-4542-ACB5-305F02A75744}" type="pres">
      <dgm:prSet presAssocID="{4A2C6FFD-4B83-4AB8-BD77-56C13C8895EF}" presName="thickLine" presStyleLbl="alignNode1" presStyleIdx="1" presStyleCnt="2"/>
      <dgm:spPr/>
    </dgm:pt>
    <dgm:pt modelId="{50E99262-B82F-4330-9CD1-566C82A98AF9}" type="pres">
      <dgm:prSet presAssocID="{4A2C6FFD-4B83-4AB8-BD77-56C13C8895EF}" presName="horz1" presStyleCnt="0"/>
      <dgm:spPr/>
    </dgm:pt>
    <dgm:pt modelId="{59DADBC9-A921-4873-8BA6-2A7F72F34760}" type="pres">
      <dgm:prSet presAssocID="{4A2C6FFD-4B83-4AB8-BD77-56C13C8895EF}" presName="tx1" presStyleLbl="revTx" presStyleIdx="1" presStyleCnt="2"/>
      <dgm:spPr/>
    </dgm:pt>
    <dgm:pt modelId="{2ED74355-48FA-46D7-B22B-10D07D72E8DB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DE081941-873F-4161-935A-5F6BA5A57B18}" type="presOf" srcId="{4A2C6FFD-4B83-4AB8-BD77-56C13C8895EF}" destId="{59DADBC9-A921-4873-8BA6-2A7F72F34760}" srcOrd="0" destOrd="0" presId="urn:microsoft.com/office/officeart/2008/layout/LinedList"/>
    <dgm:cxn modelId="{4C6735A3-92EB-4690-BD39-03DD23A22E15}" type="presOf" srcId="{4DC19B4E-F076-4360-A947-EA61797572F7}" destId="{D63EF876-262D-43DE-90DD-0DE2269B7728}" srcOrd="0" destOrd="0" presId="urn:microsoft.com/office/officeart/2008/layout/LinedList"/>
    <dgm:cxn modelId="{2C86C5AD-2F5C-495A-ABFB-E5AD056DD47D}" type="presOf" srcId="{AA86C8F0-3FF1-48E9-A68E-FA24CCA72B05}" destId="{28F28932-BCE9-449F-83B7-8760F40D9571}" srcOrd="0" destOrd="0" presId="urn:microsoft.com/office/officeart/2008/layout/LinedList"/>
    <dgm:cxn modelId="{47CF44ED-AF23-4FA3-B313-3FBB1C97C2ED}" type="presParOf" srcId="{D63EF876-262D-43DE-90DD-0DE2269B7728}" destId="{C6EF64C9-CCAD-472B-AC1F-5031F36407B9}" srcOrd="0" destOrd="0" presId="urn:microsoft.com/office/officeart/2008/layout/LinedList"/>
    <dgm:cxn modelId="{AE76E567-7B70-41D4-B4CC-E6A270755890}" type="presParOf" srcId="{D63EF876-262D-43DE-90DD-0DE2269B7728}" destId="{D1F91CAF-F607-43B4-8A59-F4D2EAD240E0}" srcOrd="1" destOrd="0" presId="urn:microsoft.com/office/officeart/2008/layout/LinedList"/>
    <dgm:cxn modelId="{6EB671B1-460C-4C09-851F-FE327496B302}" type="presParOf" srcId="{D1F91CAF-F607-43B4-8A59-F4D2EAD240E0}" destId="{28F28932-BCE9-449F-83B7-8760F40D9571}" srcOrd="0" destOrd="0" presId="urn:microsoft.com/office/officeart/2008/layout/LinedList"/>
    <dgm:cxn modelId="{922ECA97-7022-493B-8E5F-83E85FCF061C}" type="presParOf" srcId="{D1F91CAF-F607-43B4-8A59-F4D2EAD240E0}" destId="{C20896EC-E756-4F2D-8F6E-031F70FA3A45}" srcOrd="1" destOrd="0" presId="urn:microsoft.com/office/officeart/2008/layout/LinedList"/>
    <dgm:cxn modelId="{D67049B1-49D8-46F5-BDF1-C90A66069BD6}" type="presParOf" srcId="{D63EF876-262D-43DE-90DD-0DE2269B7728}" destId="{6173F741-EF73-4542-ACB5-305F02A75744}" srcOrd="2" destOrd="0" presId="urn:microsoft.com/office/officeart/2008/layout/LinedList"/>
    <dgm:cxn modelId="{920595B5-6EBA-465F-8BE0-789207E18F4F}" type="presParOf" srcId="{D63EF876-262D-43DE-90DD-0DE2269B7728}" destId="{50E99262-B82F-4330-9CD1-566C82A98AF9}" srcOrd="3" destOrd="0" presId="urn:microsoft.com/office/officeart/2008/layout/LinedList"/>
    <dgm:cxn modelId="{B9472745-4940-4A8F-8027-C3906766CA29}" type="presParOf" srcId="{50E99262-B82F-4330-9CD1-566C82A98AF9}" destId="{59DADBC9-A921-4873-8BA6-2A7F72F34760}" srcOrd="0" destOrd="0" presId="urn:microsoft.com/office/officeart/2008/layout/LinedList"/>
    <dgm:cxn modelId="{40B86B3C-FDE1-4779-A393-C665A610F7D9}" type="presParOf" srcId="{50E99262-B82F-4330-9CD1-566C82A98AF9}" destId="{2ED74355-48FA-46D7-B22B-10D07D72E8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 dirty="0"/>
            <a:t>Co to znamená?</a:t>
          </a:r>
          <a:endParaRPr lang="en-US" dirty="0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B28CD6-E869-4774-8398-46362D295E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F10E51-44AC-4A14-A1C3-2DA264D77342}">
      <dgm:prSet/>
      <dgm:spPr/>
      <dgm:t>
        <a:bodyPr/>
        <a:lstStyle/>
        <a:p>
          <a:r>
            <a:rPr lang="en-US" dirty="0" err="1"/>
            <a:t>Proč</a:t>
          </a:r>
          <a:r>
            <a:rPr lang="en-US" dirty="0"/>
            <a:t>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navržen</a:t>
          </a:r>
          <a:r>
            <a:rPr lang="en-US" dirty="0"/>
            <a:t>?</a:t>
          </a:r>
        </a:p>
      </dgm:t>
    </dgm:pt>
    <dgm:pt modelId="{0AEEDD36-A738-4D76-8F20-C2DC998C7C3C}" type="parTrans" cxnId="{C1CC6CB5-DB6A-4B02-B57A-02DA1BFF2E36}">
      <dgm:prSet/>
      <dgm:spPr/>
      <dgm:t>
        <a:bodyPr/>
        <a:lstStyle/>
        <a:p>
          <a:endParaRPr lang="en-US"/>
        </a:p>
      </dgm:t>
    </dgm:pt>
    <dgm:pt modelId="{EFAC44B7-4C89-4138-8F18-30F36AC972A0}" type="sibTrans" cxnId="{C1CC6CB5-DB6A-4B02-B57A-02DA1BFF2E36}">
      <dgm:prSet/>
      <dgm:spPr/>
      <dgm:t>
        <a:bodyPr/>
        <a:lstStyle/>
        <a:p>
          <a:endParaRPr lang="en-US"/>
        </a:p>
      </dgm:t>
    </dgm:pt>
    <dgm:pt modelId="{3EA8F894-0E9A-4C9A-896C-2B11F8B5D52E}">
      <dgm:prSet/>
      <dgm:spPr/>
      <dgm:t>
        <a:bodyPr/>
        <a:lstStyle/>
        <a:p>
          <a:r>
            <a:rPr lang="cs-CZ" dirty="0"/>
            <a:t>Jaký je jeho hlavní účel?</a:t>
          </a:r>
          <a:endParaRPr lang="en-US" dirty="0"/>
        </a:p>
      </dgm:t>
    </dgm:pt>
    <dgm:pt modelId="{D5107BB0-0D23-42D3-BF6E-8B0EA239B4B4}" type="parTrans" cxnId="{99DE13E3-FE1E-4187-80BD-A2D897E319DE}">
      <dgm:prSet/>
      <dgm:spPr/>
      <dgm:t>
        <a:bodyPr/>
        <a:lstStyle/>
        <a:p>
          <a:endParaRPr lang="en-US"/>
        </a:p>
      </dgm:t>
    </dgm:pt>
    <dgm:pt modelId="{8A134CEA-2D5D-4350-86A7-D89B8EEC3872}" type="sibTrans" cxnId="{99DE13E3-FE1E-4187-80BD-A2D897E319DE}">
      <dgm:prSet/>
      <dgm:spPr/>
      <dgm:t>
        <a:bodyPr/>
        <a:lstStyle/>
        <a:p>
          <a:endParaRPr lang="en-US"/>
        </a:p>
      </dgm:t>
    </dgm:pt>
    <dgm:pt modelId="{99DF05CB-51B4-49EE-A891-B909E606A3A0}" type="pres">
      <dgm:prSet presAssocID="{56B28CD6-E869-4774-8398-46362D295EB4}" presName="outerComposite" presStyleCnt="0">
        <dgm:presLayoutVars>
          <dgm:chMax val="5"/>
          <dgm:dir/>
          <dgm:resizeHandles val="exact"/>
        </dgm:presLayoutVars>
      </dgm:prSet>
      <dgm:spPr/>
    </dgm:pt>
    <dgm:pt modelId="{1D388B6B-24B4-41D5-B045-3ECF9A0DF0CD}" type="pres">
      <dgm:prSet presAssocID="{56B28CD6-E869-4774-8398-46362D295EB4}" presName="dummyMaxCanvas" presStyleCnt="0">
        <dgm:presLayoutVars/>
      </dgm:prSet>
      <dgm:spPr/>
    </dgm:pt>
    <dgm:pt modelId="{960E1E0C-9D9D-474F-A8BA-DCC39E1CDCBD}" type="pres">
      <dgm:prSet presAssocID="{56B28CD6-E869-4774-8398-46362D295EB4}" presName="TwoNodes_1" presStyleLbl="node1" presStyleIdx="0" presStyleCnt="2">
        <dgm:presLayoutVars>
          <dgm:bulletEnabled val="1"/>
        </dgm:presLayoutVars>
      </dgm:prSet>
      <dgm:spPr/>
    </dgm:pt>
    <dgm:pt modelId="{785FDFDD-EEDB-4DFA-AA28-5E7BC36BB8F5}" type="pres">
      <dgm:prSet presAssocID="{56B28CD6-E869-4774-8398-46362D295EB4}" presName="TwoNodes_2" presStyleLbl="node1" presStyleIdx="1" presStyleCnt="2">
        <dgm:presLayoutVars>
          <dgm:bulletEnabled val="1"/>
        </dgm:presLayoutVars>
      </dgm:prSet>
      <dgm:spPr/>
    </dgm:pt>
    <dgm:pt modelId="{42B85825-ADDA-4068-A893-70F3AABECB22}" type="pres">
      <dgm:prSet presAssocID="{56B28CD6-E869-4774-8398-46362D295EB4}" presName="TwoConn_1-2" presStyleLbl="fgAccFollowNode1" presStyleIdx="0" presStyleCnt="1">
        <dgm:presLayoutVars>
          <dgm:bulletEnabled val="1"/>
        </dgm:presLayoutVars>
      </dgm:prSet>
      <dgm:spPr/>
    </dgm:pt>
    <dgm:pt modelId="{6CACC9DB-0E53-46FB-8FF9-633815ECA2CF}" type="pres">
      <dgm:prSet presAssocID="{56B28CD6-E869-4774-8398-46362D295EB4}" presName="TwoNodes_1_text" presStyleLbl="node1" presStyleIdx="1" presStyleCnt="2">
        <dgm:presLayoutVars>
          <dgm:bulletEnabled val="1"/>
        </dgm:presLayoutVars>
      </dgm:prSet>
      <dgm:spPr/>
    </dgm:pt>
    <dgm:pt modelId="{9D4B6D3D-8D7B-46A8-B9E5-02604433B8D8}" type="pres">
      <dgm:prSet presAssocID="{56B28CD6-E869-4774-8398-46362D295E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E854130-5B6B-4C2F-999D-5D7861045606}" type="presOf" srcId="{C5F10E51-44AC-4A14-A1C3-2DA264D77342}" destId="{960E1E0C-9D9D-474F-A8BA-DCC39E1CDCBD}" srcOrd="0" destOrd="0" presId="urn:microsoft.com/office/officeart/2005/8/layout/vProcess5"/>
    <dgm:cxn modelId="{80829B6C-CB38-460C-BF99-021D78A28302}" type="presOf" srcId="{C5F10E51-44AC-4A14-A1C3-2DA264D77342}" destId="{6CACC9DB-0E53-46FB-8FF9-633815ECA2CF}" srcOrd="1" destOrd="0" presId="urn:microsoft.com/office/officeart/2005/8/layout/vProcess5"/>
    <dgm:cxn modelId="{E5E03A8C-3A1B-4A5E-85C8-FE98E2CD1450}" type="presOf" srcId="{3EA8F894-0E9A-4C9A-896C-2B11F8B5D52E}" destId="{785FDFDD-EEDB-4DFA-AA28-5E7BC36BB8F5}" srcOrd="0" destOrd="0" presId="urn:microsoft.com/office/officeart/2005/8/layout/vProcess5"/>
    <dgm:cxn modelId="{2155269A-BDC1-456E-A5D2-252E1ECD14E4}" type="presOf" srcId="{3EA8F894-0E9A-4C9A-896C-2B11F8B5D52E}" destId="{9D4B6D3D-8D7B-46A8-B9E5-02604433B8D8}" srcOrd="1" destOrd="0" presId="urn:microsoft.com/office/officeart/2005/8/layout/vProcess5"/>
    <dgm:cxn modelId="{C1CC6CB5-DB6A-4B02-B57A-02DA1BFF2E36}" srcId="{56B28CD6-E869-4774-8398-46362D295EB4}" destId="{C5F10E51-44AC-4A14-A1C3-2DA264D77342}" srcOrd="0" destOrd="0" parTransId="{0AEEDD36-A738-4D76-8F20-C2DC998C7C3C}" sibTransId="{EFAC44B7-4C89-4138-8F18-30F36AC972A0}"/>
    <dgm:cxn modelId="{F227D2DB-BB75-40C3-85B1-755173C76701}" type="presOf" srcId="{EFAC44B7-4C89-4138-8F18-30F36AC972A0}" destId="{42B85825-ADDA-4068-A893-70F3AABECB22}" srcOrd="0" destOrd="0" presId="urn:microsoft.com/office/officeart/2005/8/layout/vProcess5"/>
    <dgm:cxn modelId="{99DE13E3-FE1E-4187-80BD-A2D897E319DE}" srcId="{56B28CD6-E869-4774-8398-46362D295EB4}" destId="{3EA8F894-0E9A-4C9A-896C-2B11F8B5D52E}" srcOrd="1" destOrd="0" parTransId="{D5107BB0-0D23-42D3-BF6E-8B0EA239B4B4}" sibTransId="{8A134CEA-2D5D-4350-86A7-D89B8EEC3872}"/>
    <dgm:cxn modelId="{B5724BF5-4BE2-4054-8F50-7DF12C5F93B5}" type="presOf" srcId="{56B28CD6-E869-4774-8398-46362D295EB4}" destId="{99DF05CB-51B4-49EE-A891-B909E606A3A0}" srcOrd="0" destOrd="0" presId="urn:microsoft.com/office/officeart/2005/8/layout/vProcess5"/>
    <dgm:cxn modelId="{CFA584A8-0D56-4025-80BF-8A6587DBC4A4}" type="presParOf" srcId="{99DF05CB-51B4-49EE-A891-B909E606A3A0}" destId="{1D388B6B-24B4-41D5-B045-3ECF9A0DF0CD}" srcOrd="0" destOrd="0" presId="urn:microsoft.com/office/officeart/2005/8/layout/vProcess5"/>
    <dgm:cxn modelId="{93A68AA8-FA55-4D93-9BBB-65FE10C6A257}" type="presParOf" srcId="{99DF05CB-51B4-49EE-A891-B909E606A3A0}" destId="{960E1E0C-9D9D-474F-A8BA-DCC39E1CDCBD}" srcOrd="1" destOrd="0" presId="urn:microsoft.com/office/officeart/2005/8/layout/vProcess5"/>
    <dgm:cxn modelId="{35AD0FC9-30D6-4F51-9097-80465FAFA60D}" type="presParOf" srcId="{99DF05CB-51B4-49EE-A891-B909E606A3A0}" destId="{785FDFDD-EEDB-4DFA-AA28-5E7BC36BB8F5}" srcOrd="2" destOrd="0" presId="urn:microsoft.com/office/officeart/2005/8/layout/vProcess5"/>
    <dgm:cxn modelId="{E1288E7E-0DFE-48E0-B7D9-C908DBF3DC60}" type="presParOf" srcId="{99DF05CB-51B4-49EE-A891-B909E606A3A0}" destId="{42B85825-ADDA-4068-A893-70F3AABECB22}" srcOrd="3" destOrd="0" presId="urn:microsoft.com/office/officeart/2005/8/layout/vProcess5"/>
    <dgm:cxn modelId="{58F96E5F-7927-46CF-B1AD-A26D9D52AFA2}" type="presParOf" srcId="{99DF05CB-51B4-49EE-A891-B909E606A3A0}" destId="{6CACC9DB-0E53-46FB-8FF9-633815ECA2CF}" srcOrd="4" destOrd="0" presId="urn:microsoft.com/office/officeart/2005/8/layout/vProcess5"/>
    <dgm:cxn modelId="{023D8893-0F0F-45CD-836A-D082D5E561FD}" type="presParOf" srcId="{99DF05CB-51B4-49EE-A891-B909E606A3A0}" destId="{9D4B6D3D-8D7B-46A8-B9E5-02604433B8D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4FE46-575E-4510-B68D-CC9605C85CDA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B913A-4F3F-41ED-B804-1CFC9C34819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714D-F620-4A0D-820A-C66F27FCDB3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BD1819D8-EB9D-4B3C-A575-6A4040AAD687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C50D9-4E20-454D-B7FB-0D6BBECB7F7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388E-D04A-416E-82FA-61ECEE1AF531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867F-31F5-48AD-AEC6-53C54662ABA0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6482-C1BA-47F5-8463-198DA9C91764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EB5D-0BC3-433B-AD3B-36C5668FE4A4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Co to znamená?</a:t>
          </a:r>
          <a:endParaRPr lang="en-US" sz="2400" b="1" kern="1200" dirty="0"/>
        </a:p>
      </dsp:txBody>
      <dsp:txXfrm>
        <a:off x="1548914" y="3176402"/>
        <a:ext cx="3600000" cy="720000"/>
      </dsp:txXfrm>
    </dsp:sp>
    <dsp:sp modelId="{493FAF0D-ADB5-402C-8C19-7A17897A910C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1070-F6D1-4EBC-BD8C-E1FD564385C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EF3FC-1452-4B58-AB06-A54A98531BCF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400" b="1" kern="1200" dirty="0"/>
            <a:t>Jaký je jeho hlavní účel?</a:t>
          </a:r>
          <a:endParaRPr lang="en-US" sz="2400" b="1" kern="1200" dirty="0"/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17085"/>
          <a:ext cx="1852875" cy="1852875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Cyan, Magenta, Yellow, Key</a:t>
          </a:r>
        </a:p>
      </dsp:txBody>
      <dsp:txXfrm>
        <a:off x="53494" y="2847086"/>
        <a:ext cx="3037500" cy="855000"/>
      </dsp:txXfrm>
    </dsp:sp>
    <dsp:sp modelId="{532ABB1E-DC88-476E-B56C-35565B7E72AF}">
      <dsp:nvSpPr>
        <dsp:cNvPr id="0" name=""/>
        <dsp:cNvSpPr/>
      </dsp:nvSpPr>
      <dsp:spPr>
        <a:xfrm>
          <a:off x="4214869" y="417085"/>
          <a:ext cx="1852875" cy="1852875"/>
        </a:xfrm>
        <a:prstGeom prst="ellipse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119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847086"/>
          <a:ext cx="30375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 err="1"/>
            <a:t>Jedná</a:t>
          </a:r>
          <a:r>
            <a:rPr lang="en-US" sz="1800" b="1" kern="1200" dirty="0"/>
            <a:t> se o </a:t>
          </a:r>
          <a:r>
            <a:rPr lang="en-US" sz="1800" b="1" kern="1200" dirty="0" err="1"/>
            <a:t>subtraktivní</a:t>
          </a:r>
          <a:r>
            <a:rPr lang="en-US" sz="1800" b="1" kern="1200" dirty="0"/>
            <a:t> </a:t>
          </a:r>
          <a:r>
            <a:rPr lang="en-US" sz="1800" b="1" kern="1200" dirty="0" err="1"/>
            <a:t>barevný</a:t>
          </a:r>
          <a:r>
            <a:rPr lang="en-US" sz="1800" b="1" kern="1200" dirty="0"/>
            <a:t> model </a:t>
          </a:r>
          <a:r>
            <a:rPr lang="en-US" sz="1800" b="1" kern="1200" dirty="0" err="1"/>
            <a:t>používaný</a:t>
          </a:r>
          <a:r>
            <a:rPr lang="en-US" sz="1800" b="1" kern="1200" dirty="0"/>
            <a:t> v </a:t>
          </a:r>
          <a:r>
            <a:rPr lang="en-US" sz="1800" b="1" kern="1200" dirty="0" err="1"/>
            <a:t>tisku</a:t>
          </a:r>
          <a:r>
            <a:rPr lang="en-US" sz="1800" b="1" kern="1200" dirty="0"/>
            <a:t>.</a:t>
          </a:r>
        </a:p>
      </dsp:txBody>
      <dsp:txXfrm>
        <a:off x="3622557" y="2847086"/>
        <a:ext cx="3037500" cy="85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291714" cy="2765367"/>
      </dsp:txXfrm>
    </dsp:sp>
    <dsp:sp modelId="{6173F741-EF73-4542-ACB5-305F02A7574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Jaký je jeho hlavní účel?</a:t>
          </a:r>
          <a:endParaRPr lang="en-US" sz="6500" kern="1200"/>
        </a:p>
      </dsp:txBody>
      <dsp:txXfrm>
        <a:off x="0" y="2765367"/>
        <a:ext cx="6291714" cy="2765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420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420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Někdy HSB</a:t>
          </a:r>
          <a:endParaRPr lang="en-US" sz="2400" b="1" kern="1200" dirty="0"/>
        </a:p>
      </dsp:txBody>
      <dsp:txXfrm>
        <a:off x="0" y="1420"/>
        <a:ext cx="4291149" cy="968598"/>
      </dsp:txXfrm>
    </dsp:sp>
    <dsp:sp modelId="{2480933B-B62B-4A6C-99BE-0BA17B6C238F}">
      <dsp:nvSpPr>
        <dsp:cNvPr id="0" name=""/>
        <dsp:cNvSpPr/>
      </dsp:nvSpPr>
      <dsp:spPr>
        <a:xfrm>
          <a:off x="0" y="970018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970018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Hue (odstín), </a:t>
          </a:r>
          <a:r>
            <a:rPr lang="en-US" sz="2400" b="1" kern="1200" dirty="0"/>
            <a:t>S</a:t>
          </a:r>
          <a:r>
            <a:rPr lang="cs-CZ" sz="2400" b="1" kern="1200" dirty="0"/>
            <a:t>aturation(sytost), </a:t>
          </a:r>
          <a:r>
            <a:rPr lang="en-US" sz="2400" b="1" kern="1200" dirty="0"/>
            <a:t>V</a:t>
          </a:r>
          <a:r>
            <a:rPr lang="cs-CZ" sz="2400" b="1" kern="1200" dirty="0"/>
            <a:t>alue (hodnota)</a:t>
          </a:r>
          <a:endParaRPr lang="en-US" sz="2400" b="1" kern="1200" dirty="0"/>
        </a:p>
      </dsp:txBody>
      <dsp:txXfrm>
        <a:off x="0" y="970018"/>
        <a:ext cx="4291149" cy="968598"/>
      </dsp:txXfrm>
    </dsp:sp>
    <dsp:sp modelId="{EE6AB3C7-B7BF-4541-B429-8E09FFB9C544}">
      <dsp:nvSpPr>
        <dsp:cNvPr id="0" name=""/>
        <dsp:cNvSpPr/>
      </dsp:nvSpPr>
      <dsp:spPr>
        <a:xfrm>
          <a:off x="0" y="1938617"/>
          <a:ext cx="429114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1938617"/>
          <a:ext cx="4291149" cy="968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 dirty="0"/>
            <a:t>J</a:t>
          </a:r>
          <a:r>
            <a:rPr lang="en-US" sz="2400" b="1" kern="1200" dirty="0"/>
            <a:t>e </a:t>
          </a:r>
          <a:r>
            <a:rPr lang="en-US" sz="2400" b="1" kern="1200" dirty="0" err="1"/>
            <a:t>cylindrický</a:t>
          </a:r>
          <a:r>
            <a:rPr lang="en-US" sz="2400" b="1" kern="1200" dirty="0"/>
            <a:t> </a:t>
          </a:r>
          <a:r>
            <a:rPr lang="en-US" sz="2400" b="1" kern="1200" dirty="0" err="1"/>
            <a:t>barevný</a:t>
          </a:r>
          <a:r>
            <a:rPr lang="en-US" sz="2400" b="1" kern="1200" dirty="0"/>
            <a:t> model, </a:t>
          </a:r>
          <a:r>
            <a:rPr lang="en-US" sz="2400" b="1" kern="1200" dirty="0" err="1"/>
            <a:t>který</a:t>
          </a:r>
          <a:r>
            <a:rPr lang="en-US" sz="2400" b="1" kern="1200" dirty="0"/>
            <a:t> </a:t>
          </a:r>
          <a:r>
            <a:rPr lang="en-US" sz="2400" b="1" kern="1200" dirty="0" err="1"/>
            <a:t>představuje</a:t>
          </a:r>
          <a:r>
            <a:rPr lang="en-US" sz="2400" b="1" kern="1200" dirty="0"/>
            <a:t> </a:t>
          </a:r>
          <a:r>
            <a:rPr lang="en-US" sz="2400" b="1" kern="1200" dirty="0" err="1"/>
            <a:t>odstíny</a:t>
          </a:r>
          <a:r>
            <a:rPr lang="en-US" sz="2400" b="1" kern="1200" dirty="0"/>
            <a:t>, </a:t>
          </a:r>
          <a:r>
            <a:rPr lang="en-US" sz="2400" b="1" kern="1200" dirty="0" err="1"/>
            <a:t>sytost</a:t>
          </a:r>
          <a:r>
            <a:rPr lang="en-US" sz="2400" b="1" kern="1200" dirty="0"/>
            <a:t> a </a:t>
          </a:r>
          <a:r>
            <a:rPr lang="en-US" sz="2400" b="1" kern="1200" dirty="0" err="1"/>
            <a:t>hodnoty</a:t>
          </a:r>
          <a:r>
            <a:rPr lang="en-US" sz="2400" b="1" kern="1200" dirty="0"/>
            <a:t> (</a:t>
          </a:r>
          <a:r>
            <a:rPr lang="en-US" sz="2400" b="1" kern="1200" dirty="0" err="1"/>
            <a:t>nebo</a:t>
          </a:r>
          <a:r>
            <a:rPr lang="en-US" sz="2400" b="1" kern="1200" dirty="0"/>
            <a:t> </a:t>
          </a:r>
          <a:r>
            <a:rPr lang="en-US" sz="2400" b="1" kern="1200" dirty="0" err="1"/>
            <a:t>jas</a:t>
          </a:r>
          <a:r>
            <a:rPr lang="en-US" sz="2400" b="1" kern="1200" dirty="0"/>
            <a:t>) </a:t>
          </a:r>
          <a:r>
            <a:rPr lang="en-US" sz="2400" b="1" kern="1200" dirty="0" err="1"/>
            <a:t>barev</a:t>
          </a:r>
          <a:r>
            <a:rPr lang="cs-CZ" sz="2400" b="1" kern="1200" dirty="0"/>
            <a:t>.</a:t>
          </a:r>
          <a:endParaRPr lang="en-US" sz="2400" b="1" kern="1200" dirty="0"/>
        </a:p>
      </dsp:txBody>
      <dsp:txXfrm>
        <a:off x="0" y="1938617"/>
        <a:ext cx="4291149" cy="9685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F64C9-CCAD-472B-AC1F-5031F36407B9}">
      <dsp:nvSpPr>
        <dsp:cNvPr id="0" name=""/>
        <dsp:cNvSpPr/>
      </dsp:nvSpPr>
      <dsp:spPr>
        <a:xfrm>
          <a:off x="0" y="0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8932-BCE9-449F-83B7-8760F40D9571}">
      <dsp:nvSpPr>
        <dsp:cNvPr id="0" name=""/>
        <dsp:cNvSpPr/>
      </dsp:nvSpPr>
      <dsp:spPr>
        <a:xfrm>
          <a:off x="0" y="0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Co to znamená?</a:t>
          </a:r>
          <a:endParaRPr lang="en-US" sz="5200" kern="1200" dirty="0"/>
        </a:p>
      </dsp:txBody>
      <dsp:txXfrm>
        <a:off x="0" y="0"/>
        <a:ext cx="6188165" cy="1863634"/>
      </dsp:txXfrm>
    </dsp:sp>
    <dsp:sp modelId="{6173F741-EF73-4542-ACB5-305F02A75744}">
      <dsp:nvSpPr>
        <dsp:cNvPr id="0" name=""/>
        <dsp:cNvSpPr/>
      </dsp:nvSpPr>
      <dsp:spPr>
        <a:xfrm>
          <a:off x="0" y="1863634"/>
          <a:ext cx="61881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ADBC9-A921-4873-8BA6-2A7F72F34760}">
      <dsp:nvSpPr>
        <dsp:cNvPr id="0" name=""/>
        <dsp:cNvSpPr/>
      </dsp:nvSpPr>
      <dsp:spPr>
        <a:xfrm>
          <a:off x="0" y="1863634"/>
          <a:ext cx="6188165" cy="1863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5200" kern="1200"/>
            <a:t>Jaký je jeho hlavní účel?</a:t>
          </a:r>
          <a:endParaRPr lang="en-US" sz="5200" kern="1200"/>
        </a:p>
      </dsp:txBody>
      <dsp:txXfrm>
        <a:off x="0" y="1863634"/>
        <a:ext cx="6188165" cy="18636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Co to znamená?</a:t>
          </a:r>
          <a:endParaRPr lang="en-US" sz="6500" kern="1200" dirty="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1E0C-9D9D-474F-A8BA-DCC39E1CDCBD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Proč</a:t>
          </a:r>
          <a:r>
            <a:rPr lang="en-US" sz="4900" kern="1200" dirty="0"/>
            <a:t> </a:t>
          </a:r>
          <a:r>
            <a:rPr lang="en-US" sz="4900" kern="1200" dirty="0" err="1"/>
            <a:t>byl</a:t>
          </a:r>
          <a:r>
            <a:rPr lang="en-US" sz="4900" kern="1200" dirty="0"/>
            <a:t> </a:t>
          </a:r>
          <a:r>
            <a:rPr lang="en-US" sz="4900" kern="1200" dirty="0" err="1"/>
            <a:t>navržen</a:t>
          </a:r>
          <a:r>
            <a:rPr lang="en-US" sz="4900" kern="1200" dirty="0"/>
            <a:t>?</a:t>
          </a:r>
        </a:p>
      </dsp:txBody>
      <dsp:txXfrm>
        <a:off x="48627" y="48627"/>
        <a:ext cx="7572674" cy="1562978"/>
      </dsp:txXfrm>
    </dsp:sp>
    <dsp:sp modelId="{785FDFDD-EEDB-4DFA-AA28-5E7BC36BB8F5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900" kern="1200" dirty="0"/>
            <a:t>Jaký je jeho hlavní účel?</a:t>
          </a:r>
          <a:endParaRPr lang="en-US" sz="4900" kern="1200" dirty="0"/>
        </a:p>
      </dsp:txBody>
      <dsp:txXfrm>
        <a:off x="1687801" y="2077799"/>
        <a:ext cx="6473075" cy="1562978"/>
      </dsp:txXfrm>
    </dsp:sp>
    <dsp:sp modelId="{42B85825-ADDA-4068-A893-70F3AABECB22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50-ABC7-4925-B05D-AC0ABC4936E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F149-D9FA-4932-BD99-DB4E84988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  </a:t>
            </a:r>
            <a:r>
              <a:rPr lang="en-US" dirty="0" err="1"/>
              <a:t>dámy</a:t>
            </a:r>
            <a:r>
              <a:rPr lang="en-US" dirty="0"/>
              <a:t> a </a:t>
            </a:r>
            <a:r>
              <a:rPr lang="en-US" dirty="0" err="1"/>
              <a:t>pánové</a:t>
            </a:r>
            <a:r>
              <a:rPr lang="en-US" dirty="0"/>
              <a:t>. Ja </a:t>
            </a:r>
            <a:r>
              <a:rPr lang="en-US" dirty="0" err="1"/>
              <a:t>jsem</a:t>
            </a:r>
            <a:r>
              <a:rPr lang="en-US" dirty="0"/>
              <a:t> Babayev Imamaddin. V </a:t>
            </a:r>
            <a:r>
              <a:rPr lang="en-US" dirty="0" err="1"/>
              <a:t>této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prezentovat</a:t>
            </a:r>
            <a:r>
              <a:rPr lang="en-US" dirty="0"/>
              <a:t> o </a:t>
            </a:r>
            <a:r>
              <a:rPr lang="en-US" dirty="0" err="1"/>
              <a:t>kalibraci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, </a:t>
            </a:r>
            <a:r>
              <a:rPr lang="en-US" dirty="0" err="1"/>
              <a:t>hloubce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modelech</a:t>
            </a:r>
            <a:r>
              <a:rPr lang="en-US" dirty="0"/>
              <a:t>. </a:t>
            </a:r>
            <a:r>
              <a:rPr lang="en-US" dirty="0" err="1"/>
              <a:t>Doufam</a:t>
            </a:r>
            <a:r>
              <a:rPr lang="en-US" dirty="0"/>
              <a:t> </a:t>
            </a:r>
            <a:r>
              <a:rPr lang="cs-CZ" dirty="0"/>
              <a:t>že budete rozumět . Doufám, že mě pochopíte. Pokud mi nerozumíte, můžete mi to říct a vysvětlím vám to znovu. Pokud budete mít otázky, můžete se zeptat.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cs-CZ" dirty="0"/>
              <a:t>H znamena Hue odstin , S znamena sytost a posledni pismena V je znamena value a je to hodnota. Je to clyndricke barevne model, ktery predstavuje odstiny , sytost a hodnoty barev. Ale ja tady ve slidu psal jsem jas. Proc? No protoze na źacatku rikal jsem ze je i nekdy HSB a tady B znamena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ightness a je to cesky jas. Barevný model HSV může být užitečný pro úkoly, jako je výběr barev, korekce barev a přizpůsobení barev, protože umožňuje efektivní změnu jasu, sytosti a odstínů obrazu. Příklady tohoto modelu zahrnují obory jako grafický design, úpravy videa a obrázků a používají se také v některých vědeckých oborech.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Tedka</a:t>
            </a:r>
            <a:r>
              <a:rPr lang="en-US" dirty="0"/>
              <a:t>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bavit</a:t>
            </a:r>
            <a:r>
              <a:rPr lang="en-US" dirty="0"/>
              <a:t> o  </a:t>
            </a:r>
            <a:r>
              <a:rPr lang="en-US" dirty="0" err="1"/>
              <a:t>dalsi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A to je CIE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5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vyvinut</a:t>
            </a:r>
            <a:r>
              <a:rPr lang="en-US" dirty="0"/>
              <a:t> </a:t>
            </a:r>
            <a:r>
              <a:rPr lang="en-US" dirty="0" err="1"/>
              <a:t>Mezinárodní</a:t>
            </a:r>
            <a:r>
              <a:rPr lang="en-US" dirty="0"/>
              <a:t> </a:t>
            </a:r>
            <a:r>
              <a:rPr lang="en-US" dirty="0" err="1"/>
              <a:t>komisí</a:t>
            </a:r>
            <a:r>
              <a:rPr lang="en-US" dirty="0"/>
              <a:t> pro </a:t>
            </a:r>
            <a:r>
              <a:rPr lang="en-US" dirty="0" err="1"/>
              <a:t>osvětlení</a:t>
            </a:r>
            <a:r>
              <a:rPr lang="en-US" dirty="0"/>
              <a:t> (CIE) v </a:t>
            </a:r>
            <a:r>
              <a:rPr lang="en-US" dirty="0" err="1"/>
              <a:t>roce</a:t>
            </a:r>
            <a:r>
              <a:rPr lang="en-US" dirty="0"/>
              <a:t> 1930 . </a:t>
            </a:r>
            <a:r>
              <a:rPr lang="en-US" dirty="0" err="1"/>
              <a:t>Barevný</a:t>
            </a:r>
            <a:r>
              <a:rPr lang="en-US" dirty="0"/>
              <a:t> model CIE </a:t>
            </a:r>
            <a:r>
              <a:rPr lang="en-US" dirty="0" err="1"/>
              <a:t>používá</a:t>
            </a:r>
            <a:r>
              <a:rPr lang="en-US" dirty="0"/>
              <a:t> </a:t>
            </a:r>
            <a:r>
              <a:rPr lang="en-US" dirty="0" err="1"/>
              <a:t>souřadnice</a:t>
            </a:r>
            <a:r>
              <a:rPr lang="en-US" dirty="0"/>
              <a:t> X, Y a Z.  Co je </a:t>
            </a:r>
            <a:r>
              <a:rPr lang="en-US" dirty="0" err="1"/>
              <a:t>souradnice</a:t>
            </a:r>
            <a:r>
              <a:rPr lang="en-US" dirty="0"/>
              <a:t> x y z?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zacatku</a:t>
            </a:r>
            <a:r>
              <a:rPr lang="en-US" dirty="0"/>
              <a:t> taky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RGB je </a:t>
            </a:r>
            <a:r>
              <a:rPr lang="en-US" dirty="0" err="1"/>
              <a:t>nejdulezitejsi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model. Proc </a:t>
            </a:r>
            <a:r>
              <a:rPr lang="en-US" dirty="0" err="1"/>
              <a:t>rgb</a:t>
            </a:r>
            <a:r>
              <a:rPr lang="en-US" dirty="0"/>
              <a:t>? </a:t>
            </a:r>
            <a:r>
              <a:rPr lang="en-US" dirty="0" err="1"/>
              <a:t>Rgb</a:t>
            </a:r>
            <a:r>
              <a:rPr lang="en-US" dirty="0"/>
              <a:t> je red green blue ze jo.  </a:t>
            </a:r>
            <a:r>
              <a:rPr lang="en-US" dirty="0" err="1"/>
              <a:t>Souradnice</a:t>
            </a:r>
            <a:r>
              <a:rPr lang="en-US" dirty="0"/>
              <a:t> x y z </a:t>
            </a:r>
            <a:r>
              <a:rPr lang="en-US" dirty="0" err="1"/>
              <a:t>znamena</a:t>
            </a:r>
            <a:r>
              <a:rPr lang="en-US" dirty="0"/>
              <a:t> </a:t>
            </a:r>
            <a:r>
              <a:rPr lang="en-US" dirty="0" err="1"/>
              <a:t>cervena</a:t>
            </a:r>
            <a:r>
              <a:rPr lang="en-US" dirty="0"/>
              <a:t> je x , y je </a:t>
            </a:r>
            <a:r>
              <a:rPr lang="en-US" dirty="0" err="1"/>
              <a:t>zelena</a:t>
            </a:r>
            <a:r>
              <a:rPr lang="en-US" dirty="0"/>
              <a:t> z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dirty="0" err="1"/>
              <a:t>díky</a:t>
            </a:r>
            <a:r>
              <a:rPr lang="en-US" dirty="0"/>
              <a:t> </a:t>
            </a:r>
            <a:r>
              <a:rPr lang="en-US" dirty="0" err="1"/>
              <a:t>těmto</a:t>
            </a:r>
            <a:r>
              <a:rPr lang="en-US" dirty="0"/>
              <a:t> </a:t>
            </a:r>
            <a:r>
              <a:rPr lang="en-US" dirty="0" err="1"/>
              <a:t>souřadnicím</a:t>
            </a:r>
            <a:r>
              <a:rPr lang="en-US" dirty="0"/>
              <a:t> je </a:t>
            </a:r>
            <a:r>
              <a:rPr lang="en-US" dirty="0" err="1"/>
              <a:t>snazší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jakoukoli</a:t>
            </a:r>
            <a:r>
              <a:rPr lang="en-US" dirty="0"/>
              <a:t> </a:t>
            </a:r>
            <a:r>
              <a:rPr lang="en-US" dirty="0" err="1"/>
              <a:t>barvu</a:t>
            </a:r>
            <a:r>
              <a:rPr lang="en-US" dirty="0"/>
              <a:t>,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vidí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6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ted </a:t>
            </a:r>
            <a:r>
              <a:rPr lang="en-US" dirty="0" err="1"/>
              <a:t>zacinam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 o CIE 1931. 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Vznikl</a:t>
            </a:r>
            <a:r>
              <a:rPr lang="en-US" dirty="0"/>
              <a:t> v </a:t>
            </a:r>
            <a:r>
              <a:rPr lang="en-US" dirty="0" err="1"/>
              <a:t>roce</a:t>
            </a:r>
            <a:r>
              <a:rPr lang="en-US" dirty="0"/>
              <a:t> 1931.  </a:t>
            </a:r>
            <a:r>
              <a:rPr lang="en-US" dirty="0" err="1"/>
              <a:t>tady</a:t>
            </a:r>
            <a:r>
              <a:rPr lang="en-US" dirty="0"/>
              <a:t> taky </a:t>
            </a:r>
            <a:r>
              <a:rPr lang="en-US" dirty="0" err="1"/>
              <a:t>duezitejsi</a:t>
            </a:r>
            <a:r>
              <a:rPr lang="en-US" dirty="0"/>
              <a:t> je XYZ.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ukazat</a:t>
            </a:r>
            <a:r>
              <a:rPr lang="en-US" dirty="0"/>
              <a:t>. </a:t>
            </a:r>
            <a:r>
              <a:rPr lang="en-US" dirty="0" err="1"/>
              <a:t>Nahore</a:t>
            </a:r>
            <a:r>
              <a:rPr lang="en-US" dirty="0"/>
              <a:t> </a:t>
            </a:r>
            <a:r>
              <a:rPr lang="en-US" dirty="0" err="1"/>
              <a:t>vidite</a:t>
            </a:r>
            <a:r>
              <a:rPr lang="en-US" dirty="0"/>
              <a:t> Y a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je to </a:t>
            </a:r>
            <a:r>
              <a:rPr lang="en-US" dirty="0" err="1"/>
              <a:t>zelena</a:t>
            </a:r>
            <a:r>
              <a:rPr lang="en-US" dirty="0"/>
              <a:t> . Dole je x , a </a:t>
            </a:r>
            <a:r>
              <a:rPr lang="en-US" dirty="0" err="1"/>
              <a:t>vidite</a:t>
            </a:r>
            <a:r>
              <a:rPr lang="en-US" dirty="0"/>
              <a:t> je to </a:t>
            </a:r>
            <a:r>
              <a:rPr lang="en-US" dirty="0" err="1"/>
              <a:t>cervene</a:t>
            </a:r>
            <a:r>
              <a:rPr lang="en-US" dirty="0"/>
              <a:t> . A Z je to </a:t>
            </a:r>
            <a:r>
              <a:rPr lang="en-US" dirty="0" err="1"/>
              <a:t>modra</a:t>
            </a:r>
            <a:r>
              <a:rPr lang="en-US" dirty="0"/>
              <a:t> </a:t>
            </a:r>
            <a:r>
              <a:rPr lang="en-US" dirty="0" err="1"/>
              <a:t>takze</a:t>
            </a:r>
            <a:r>
              <a:rPr lang="en-US" dirty="0"/>
              <a:t> </a:t>
            </a:r>
            <a:r>
              <a:rPr lang="en-US" dirty="0" err="1"/>
              <a:t>tady</a:t>
            </a:r>
            <a:r>
              <a:rPr lang="en-US" dirty="0"/>
              <a:t> je </a:t>
            </a:r>
            <a:r>
              <a:rPr lang="en-US" dirty="0" err="1"/>
              <a:t>modra</a:t>
            </a:r>
            <a:r>
              <a:rPr lang="en-US" dirty="0"/>
              <a:t>. </a:t>
            </a:r>
            <a:r>
              <a:rPr lang="en-US" sz="1200" dirty="0"/>
              <a:t>Na </a:t>
            </a:r>
            <a:r>
              <a:rPr lang="en-US" sz="1200" dirty="0" err="1"/>
              <a:t>rozdíl</a:t>
            </a:r>
            <a:r>
              <a:rPr lang="en-US" sz="1200" dirty="0"/>
              <a:t> od </a:t>
            </a:r>
            <a:r>
              <a:rPr lang="en-US" sz="1200" dirty="0" err="1"/>
              <a:t>barevného</a:t>
            </a:r>
            <a:r>
              <a:rPr lang="en-US" sz="1200" dirty="0"/>
              <a:t> </a:t>
            </a:r>
            <a:r>
              <a:rPr lang="en-US" sz="1200" dirty="0" err="1"/>
              <a:t>modelu</a:t>
            </a:r>
            <a:r>
              <a:rPr lang="en-US" sz="1200" dirty="0"/>
              <a:t> RGB </a:t>
            </a:r>
            <a:r>
              <a:rPr lang="en-US" sz="1200" dirty="0" err="1"/>
              <a:t>přesněji</a:t>
            </a:r>
            <a:r>
              <a:rPr lang="en-US" sz="1200" dirty="0"/>
              <a:t> </a:t>
            </a:r>
            <a:r>
              <a:rPr lang="en-US" sz="1200" dirty="0" err="1"/>
              <a:t>reprezentuje</a:t>
            </a:r>
            <a:r>
              <a:rPr lang="en-US" sz="1200" dirty="0"/>
              <a:t> </a:t>
            </a:r>
            <a:r>
              <a:rPr lang="en-US" sz="1200" dirty="0" err="1"/>
              <a:t>vnímání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</a:t>
            </a:r>
            <a:r>
              <a:rPr lang="en-US" sz="1200" dirty="0" err="1"/>
              <a:t>lidským</a:t>
            </a:r>
            <a:r>
              <a:rPr lang="en-US" sz="1200" dirty="0"/>
              <a:t> </a:t>
            </a:r>
            <a:r>
              <a:rPr lang="en-US" sz="1200" dirty="0" err="1"/>
              <a:t>okem</a:t>
            </a:r>
            <a:r>
              <a:rPr lang="en-US" sz="1200" dirty="0"/>
              <a:t>. </a:t>
            </a:r>
            <a:r>
              <a:rPr lang="en-US" sz="1200" dirty="0" err="1"/>
              <a:t>Často</a:t>
            </a:r>
            <a:r>
              <a:rPr lang="en-US" sz="1200" dirty="0"/>
              <a:t> se </a:t>
            </a:r>
            <a:r>
              <a:rPr lang="en-US" sz="1200" dirty="0" err="1"/>
              <a:t>používá</a:t>
            </a:r>
            <a:r>
              <a:rPr lang="en-US" sz="1200" dirty="0"/>
              <a:t> v </a:t>
            </a:r>
            <a:r>
              <a:rPr lang="en-US" sz="1200" dirty="0" err="1"/>
              <a:t>systémech</a:t>
            </a:r>
            <a:r>
              <a:rPr lang="en-US" sz="1200" dirty="0"/>
              <a:t> </a:t>
            </a:r>
            <a:r>
              <a:rPr lang="en-US" sz="1200" dirty="0" err="1"/>
              <a:t>správy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 a </a:t>
            </a:r>
            <a:r>
              <a:rPr lang="en-US" sz="1200" dirty="0" err="1"/>
              <a:t>dalších</a:t>
            </a:r>
            <a:r>
              <a:rPr lang="en-US" sz="1200" dirty="0"/>
              <a:t> </a:t>
            </a:r>
            <a:r>
              <a:rPr lang="en-US" sz="1200" dirty="0" err="1"/>
              <a:t>aplikacích</a:t>
            </a:r>
            <a:r>
              <a:rPr lang="en-US" sz="1200" dirty="0"/>
              <a:t>, </a:t>
            </a:r>
            <a:r>
              <a:rPr lang="en-US" sz="1200" dirty="0" err="1"/>
              <a:t>kde</a:t>
            </a:r>
            <a:r>
              <a:rPr lang="en-US" sz="1200" dirty="0"/>
              <a:t> je </a:t>
            </a:r>
            <a:r>
              <a:rPr lang="en-US" sz="1200" dirty="0" err="1"/>
              <a:t>důležitá</a:t>
            </a:r>
            <a:r>
              <a:rPr lang="en-US" sz="1200" dirty="0"/>
              <a:t> </a:t>
            </a:r>
            <a:r>
              <a:rPr lang="en-US" sz="1200" dirty="0" err="1"/>
              <a:t>přesná</a:t>
            </a:r>
            <a:r>
              <a:rPr lang="en-US" sz="1200" dirty="0"/>
              <a:t> </a:t>
            </a:r>
            <a:r>
              <a:rPr lang="en-US" sz="1200" dirty="0" err="1"/>
              <a:t>reprezentace</a:t>
            </a:r>
            <a:r>
              <a:rPr lang="en-US" sz="1200" dirty="0"/>
              <a:t> </a:t>
            </a:r>
            <a:r>
              <a:rPr lang="en-US" sz="1200" dirty="0" err="1"/>
              <a:t>barev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 XYZ . O tom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mluvil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ale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taky </a:t>
            </a:r>
            <a:r>
              <a:rPr lang="en-US" dirty="0" err="1"/>
              <a:t>prezentovat</a:t>
            </a:r>
            <a:r>
              <a:rPr lang="en-US" dirty="0"/>
              <a:t> , </a:t>
            </a:r>
            <a:r>
              <a:rPr lang="en-US" dirty="0" err="1"/>
              <a:t>myslel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to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lepsi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co je XYZ .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vedeli</a:t>
            </a:r>
            <a:r>
              <a:rPr lang="en-US" dirty="0"/>
              <a:t> </a:t>
            </a:r>
            <a:r>
              <a:rPr lang="en-US" dirty="0" err="1"/>
              <a:t>jste</a:t>
            </a:r>
            <a:r>
              <a:rPr lang="en-US" dirty="0"/>
              <a:t> proc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navrzen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 err="1"/>
              <a:t>Navržený</a:t>
            </a:r>
            <a:r>
              <a:rPr lang="en-US" i="1" dirty="0"/>
              <a:t> </a:t>
            </a:r>
            <a:r>
              <a:rPr lang="en-US" i="1" dirty="0" err="1"/>
              <a:t>tak</a:t>
            </a:r>
            <a:r>
              <a:rPr lang="en-US" i="1" dirty="0"/>
              <a:t>, aby </a:t>
            </a:r>
            <a:r>
              <a:rPr lang="en-US" i="1" dirty="0" err="1"/>
              <a:t>popisoval</a:t>
            </a:r>
            <a:r>
              <a:rPr lang="en-US" i="1" dirty="0"/>
              <a:t>, jak se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mění</a:t>
            </a:r>
            <a:r>
              <a:rPr lang="en-US" i="1" dirty="0"/>
              <a:t>, </a:t>
            </a:r>
            <a:r>
              <a:rPr lang="en-US" i="1" dirty="0" err="1"/>
              <a:t>když</a:t>
            </a:r>
            <a:r>
              <a:rPr lang="en-US" i="1" dirty="0"/>
              <a:t> </a:t>
            </a:r>
            <a:r>
              <a:rPr lang="en-US" i="1" dirty="0" err="1"/>
              <a:t>jsou</a:t>
            </a:r>
            <a:r>
              <a:rPr lang="en-US" i="1" dirty="0"/>
              <a:t> </a:t>
            </a:r>
            <a:r>
              <a:rPr lang="en-US" i="1" dirty="0" err="1"/>
              <a:t>vytvářeny</a:t>
            </a:r>
            <a:r>
              <a:rPr lang="en-US" i="1" dirty="0"/>
              <a:t> </a:t>
            </a:r>
            <a:r>
              <a:rPr lang="en-US" i="1" dirty="0" err="1"/>
              <a:t>světelnými</a:t>
            </a:r>
            <a:r>
              <a:rPr lang="en-US" i="1" dirty="0"/>
              <a:t> </a:t>
            </a:r>
            <a:r>
              <a:rPr lang="en-US" i="1" dirty="0" err="1"/>
              <a:t>zdroji</a:t>
            </a:r>
            <a:r>
              <a:rPr lang="en-US" i="1" dirty="0"/>
              <a:t>. (</a:t>
            </a:r>
            <a:r>
              <a:rPr lang="en-US" i="1" dirty="0" err="1"/>
              <a:t>souradnice</a:t>
            </a:r>
            <a:r>
              <a:rPr lang="en-US" i="1" dirty="0"/>
              <a:t>).  O </a:t>
            </a:r>
            <a:r>
              <a:rPr lang="en-US" i="1" dirty="0" err="1"/>
              <a:t>jeho</a:t>
            </a:r>
            <a:r>
              <a:rPr lang="en-US" i="1" dirty="0"/>
              <a:t> </a:t>
            </a:r>
            <a:r>
              <a:rPr lang="en-US" i="1" dirty="0" err="1"/>
              <a:t>hlavni</a:t>
            </a:r>
            <a:r>
              <a:rPr lang="en-US" i="1" dirty="0"/>
              <a:t> </a:t>
            </a:r>
            <a:r>
              <a:rPr lang="en-US" i="1" dirty="0" err="1"/>
              <a:t>ucel</a:t>
            </a:r>
            <a:r>
              <a:rPr lang="en-US" i="1" dirty="0"/>
              <a:t> taky </a:t>
            </a:r>
            <a:r>
              <a:rPr lang="en-US" i="1" dirty="0" err="1"/>
              <a:t>mluvil</a:t>
            </a:r>
            <a:r>
              <a:rPr lang="en-US" i="1" dirty="0"/>
              <a:t> </a:t>
            </a:r>
            <a:r>
              <a:rPr lang="en-US" i="1" dirty="0" err="1"/>
              <a:t>jsem</a:t>
            </a:r>
            <a:r>
              <a:rPr lang="en-US" i="1" dirty="0"/>
              <a:t>. </a:t>
            </a:r>
            <a:r>
              <a:rPr lang="en-US" i="1" dirty="0" err="1"/>
              <a:t>Slouží</a:t>
            </a:r>
            <a:r>
              <a:rPr lang="en-US" i="1" dirty="0"/>
              <a:t> k </a:t>
            </a:r>
            <a:r>
              <a:rPr lang="en-US" i="1" dirty="0" err="1"/>
              <a:t>předpovědi</a:t>
            </a:r>
            <a:r>
              <a:rPr lang="en-US" i="1" dirty="0"/>
              <a:t>, jak se </a:t>
            </a:r>
            <a:r>
              <a:rPr lang="en-US" i="1" dirty="0" err="1"/>
              <a:t>budou</a:t>
            </a:r>
            <a:r>
              <a:rPr lang="en-US" i="1" dirty="0"/>
              <a:t> </a:t>
            </a:r>
            <a:r>
              <a:rPr lang="en-US" i="1" dirty="0" err="1"/>
              <a:t>barvy</a:t>
            </a:r>
            <a:r>
              <a:rPr lang="en-US" i="1" dirty="0"/>
              <a:t> </a:t>
            </a:r>
            <a:r>
              <a:rPr lang="en-US" i="1" dirty="0" err="1"/>
              <a:t>obrázků</a:t>
            </a:r>
            <a:r>
              <a:rPr lang="en-US" i="1" dirty="0"/>
              <a:t> </a:t>
            </a:r>
            <a:r>
              <a:rPr lang="en-US" i="1" dirty="0" err="1"/>
              <a:t>měnit</a:t>
            </a:r>
            <a:r>
              <a:rPr lang="en-US" i="1" dirty="0"/>
              <a:t> za </a:t>
            </a:r>
            <a:r>
              <a:rPr lang="en-US" i="1" dirty="0" err="1"/>
              <a:t>různých</a:t>
            </a:r>
            <a:r>
              <a:rPr lang="en-US" i="1" dirty="0"/>
              <a:t> </a:t>
            </a:r>
            <a:r>
              <a:rPr lang="en-US" i="1" dirty="0" err="1"/>
              <a:t>světelných</a:t>
            </a:r>
            <a:r>
              <a:rPr lang="en-US" i="1" dirty="0"/>
              <a:t> </a:t>
            </a:r>
            <a:r>
              <a:rPr lang="en-US" i="1" dirty="0" err="1"/>
              <a:t>podmínek</a:t>
            </a:r>
            <a:r>
              <a:rPr lang="en-US" i="1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5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mluvit</a:t>
            </a:r>
            <a:r>
              <a:rPr lang="en-US" dirty="0"/>
              <a:t> o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O tom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co to </a:t>
            </a:r>
            <a:r>
              <a:rPr lang="en-US" dirty="0" err="1"/>
              <a:t>znamena</a:t>
            </a:r>
            <a:r>
              <a:rPr lang="en-US" dirty="0"/>
              <a:t>  a </a:t>
            </a:r>
            <a:r>
              <a:rPr lang="en-US" dirty="0" err="1"/>
              <a:t>hlavni</a:t>
            </a:r>
            <a:r>
              <a:rPr lang="en-US" dirty="0"/>
              <a:t> </a:t>
            </a:r>
            <a:r>
              <a:rPr lang="en-US" dirty="0" err="1"/>
              <a:t>ucel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</a:t>
            </a:r>
            <a:r>
              <a:rPr lang="en-US" dirty="0" err="1"/>
              <a:t>proste</a:t>
            </a:r>
            <a:r>
              <a:rPr lang="en-US" dirty="0"/>
              <a:t> pro monitor a projector. </a:t>
            </a:r>
            <a:r>
              <a:rPr lang="en-US" sz="1200" dirty="0" err="1"/>
              <a:t>Ověření</a:t>
            </a:r>
            <a:r>
              <a:rPr lang="en-US" sz="1200" dirty="0"/>
              <a:t> </a:t>
            </a:r>
            <a:r>
              <a:rPr lang="en-US" sz="1200" dirty="0" err="1"/>
              <a:t>světla</a:t>
            </a:r>
            <a:r>
              <a:rPr lang="en-US" sz="1200" dirty="0"/>
              <a:t> a </a:t>
            </a:r>
            <a:r>
              <a:rPr lang="en-US" sz="1200" dirty="0" err="1"/>
              <a:t>barev</a:t>
            </a:r>
            <a:r>
              <a:rPr lang="en-US" sz="1200" dirty="0"/>
              <a:t>, </a:t>
            </a:r>
            <a:r>
              <a:rPr lang="en-US" sz="1200" dirty="0" err="1"/>
              <a:t>vyvinuté</a:t>
            </a:r>
            <a:r>
              <a:rPr lang="en-US" sz="1200" dirty="0"/>
              <a:t> pro monitor a </a:t>
            </a:r>
            <a:r>
              <a:rPr lang="en-US" sz="1200" dirty="0" err="1"/>
              <a:t>projektor</a:t>
            </a:r>
            <a:r>
              <a:rPr lang="en-US" sz="1200" dirty="0"/>
              <a:t>, se </a:t>
            </a:r>
            <a:r>
              <a:rPr lang="en-US" sz="1200" dirty="0" err="1"/>
              <a:t>nazývá</a:t>
            </a:r>
            <a:r>
              <a:rPr lang="en-US" sz="1200" dirty="0"/>
              <a:t> </a:t>
            </a:r>
            <a:r>
              <a:rPr lang="en-US" sz="1200" dirty="0" err="1"/>
              <a:t>kalibrace</a:t>
            </a:r>
            <a:endParaRPr lang="en-US" sz="1200" dirty="0"/>
          </a:p>
          <a:p>
            <a:r>
              <a:rPr lang="en-US" dirty="0" err="1"/>
              <a:t>Lidske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ma </a:t>
            </a:r>
            <a:r>
              <a:rPr lang="en-US" dirty="0" err="1"/>
              <a:t>schopnost</a:t>
            </a:r>
            <a:r>
              <a:rPr lang="en-US" dirty="0"/>
              <a:t> </a:t>
            </a:r>
            <a:r>
              <a:rPr lang="en-US" dirty="0" err="1"/>
              <a:t>videt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, </a:t>
            </a:r>
            <a:r>
              <a:rPr lang="en-US" dirty="0" err="1"/>
              <a:t>kalibrace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je aby nasi </a:t>
            </a:r>
            <a:r>
              <a:rPr lang="en-US" dirty="0" err="1"/>
              <a:t>oci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barvy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 a projector. Jak to </a:t>
            </a:r>
            <a:r>
              <a:rPr lang="en-US" dirty="0" err="1"/>
              <a:t>funguje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to </a:t>
            </a:r>
            <a:r>
              <a:rPr lang="en-US" dirty="0" err="1"/>
              <a:t>potrebujeme</a:t>
            </a:r>
            <a:r>
              <a:rPr lang="en-US" dirty="0"/>
              <a:t> </a:t>
            </a:r>
            <a:r>
              <a:rPr lang="en-US" dirty="0" err="1"/>
              <a:t>kolorimetr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</a:t>
            </a:r>
            <a:r>
              <a:rPr lang="en-US" dirty="0"/>
              <a:t>. Na </a:t>
            </a:r>
            <a:r>
              <a:rPr lang="en-US" dirty="0" err="1"/>
              <a:t>fotce</a:t>
            </a:r>
            <a:r>
              <a:rPr lang="en-US" dirty="0"/>
              <a:t> ja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jak to </a:t>
            </a:r>
            <a:r>
              <a:rPr lang="en-US" dirty="0" err="1"/>
              <a:t>vypada</a:t>
            </a:r>
            <a:r>
              <a:rPr lang="en-US" dirty="0"/>
              <a:t>. </a:t>
            </a:r>
            <a:r>
              <a:rPr lang="en-US" dirty="0" err="1"/>
              <a:t>Prvním</a:t>
            </a:r>
            <a:r>
              <a:rPr lang="en-US" dirty="0"/>
              <a:t> </a:t>
            </a:r>
            <a:r>
              <a:rPr lang="en-US" dirty="0" err="1"/>
              <a:t>krokem</a:t>
            </a:r>
            <a:r>
              <a:rPr lang="en-US" dirty="0"/>
              <a:t> je </a:t>
            </a:r>
            <a:r>
              <a:rPr lang="en-US" dirty="0" err="1"/>
              <a:t>změření</a:t>
            </a:r>
            <a:r>
              <a:rPr lang="en-US" dirty="0"/>
              <a:t> </a:t>
            </a:r>
            <a:r>
              <a:rPr lang="en-US" dirty="0" err="1"/>
              <a:t>aktuálního</a:t>
            </a:r>
            <a:r>
              <a:rPr lang="en-US" dirty="0"/>
              <a:t> </a:t>
            </a:r>
            <a:r>
              <a:rPr lang="en-US" dirty="0" err="1"/>
              <a:t>barevného</a:t>
            </a:r>
            <a:r>
              <a:rPr lang="en-US" dirty="0"/>
              <a:t> </a:t>
            </a:r>
            <a:r>
              <a:rPr lang="en-US" dirty="0" err="1"/>
              <a:t>výstupu</a:t>
            </a:r>
            <a:r>
              <a:rPr lang="en-US" dirty="0"/>
              <a:t> </a:t>
            </a:r>
            <a:r>
              <a:rPr lang="en-US" dirty="0" err="1"/>
              <a:t>zařízení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kolorimetru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spektrofotometru</a:t>
            </a:r>
            <a:r>
              <a:rPr lang="en-US" dirty="0"/>
              <a:t>, </a:t>
            </a:r>
            <a:r>
              <a:rPr lang="en-US" dirty="0" err="1"/>
              <a:t>poté</a:t>
            </a:r>
            <a:r>
              <a:rPr lang="en-US" dirty="0"/>
              <a:t> se </a:t>
            </a:r>
            <a:r>
              <a:rPr lang="en-US" dirty="0" err="1"/>
              <a:t>barevný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nahraje</a:t>
            </a:r>
            <a:r>
              <a:rPr lang="en-US" dirty="0"/>
              <a:t> do </a:t>
            </a:r>
            <a:r>
              <a:rPr lang="en-US" dirty="0" err="1"/>
              <a:t>zařízení</a:t>
            </a:r>
            <a:r>
              <a:rPr lang="en-US" dirty="0"/>
              <a:t>.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monitor. A </a:t>
            </a:r>
            <a:r>
              <a:rPr lang="en-US" dirty="0" err="1"/>
              <a:t>takhle</a:t>
            </a:r>
            <a:r>
              <a:rPr lang="en-US" dirty="0"/>
              <a:t> to </a:t>
            </a:r>
            <a:r>
              <a:rPr lang="en-US" dirty="0" err="1"/>
              <a:t>funguje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Začinam prezentovat </a:t>
            </a:r>
            <a:r>
              <a:rPr lang="en-US" dirty="0"/>
              <a:t>“ co je </a:t>
            </a:r>
            <a:r>
              <a:rPr lang="cs-CZ" dirty="0"/>
              <a:t>Barevná hloubka</a:t>
            </a:r>
            <a:r>
              <a:rPr lang="en-US" dirty="0"/>
              <a:t>”? </a:t>
            </a:r>
            <a:r>
              <a:rPr lang="en-US" dirty="0" err="1"/>
              <a:t>Barevna</a:t>
            </a:r>
            <a:r>
              <a:rPr lang="en-US" dirty="0"/>
              <a:t> </a:t>
            </a:r>
            <a:r>
              <a:rPr lang="en-US" dirty="0" err="1"/>
              <a:t>hloubka</a:t>
            </a:r>
            <a:r>
              <a:rPr lang="en-US" dirty="0"/>
              <a:t> je </a:t>
            </a:r>
            <a:r>
              <a:rPr lang="cs-CZ" dirty="0"/>
              <a:t>počet barva , ktery jde vybrat pixel. </a:t>
            </a:r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Pokud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má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barevnou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hloubku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bity,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může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být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tento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pixel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reprezentován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pouze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barvami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velikosti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bitů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Je to znamena že 4 barev.</a:t>
            </a:r>
            <a:endParaRPr lang="cs-CZ" dirty="0"/>
          </a:p>
          <a:p>
            <a:r>
              <a:rPr lang="cs-CZ" dirty="0"/>
              <a:t>Pokud nevite, co je pixel , mužu vysvetlit. Pixel je nejmenší zobrazovací jednotka používaná k vytvoření obrazového souboru. Tady na fotce ja mužu ukazat.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51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Existuje hodně barevne modely . Tady jsou nejduležitejši. Ja vam budu prezentovat model RGB a RGBA , CMY a CMYK , HSV, CIE.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RGB a CMY.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Barevne model RGB. Co to znamena? </a:t>
            </a:r>
            <a:r>
              <a:rPr lang="en-US" dirty="0"/>
              <a:t> Je to </a:t>
            </a:r>
            <a:r>
              <a:rPr lang="en-US" dirty="0" err="1"/>
              <a:t>nejb</a:t>
            </a:r>
            <a:r>
              <a:rPr lang="cs-CZ" dirty="0"/>
              <a:t>ěžnejši barev model. R </a:t>
            </a:r>
            <a:r>
              <a:rPr lang="en-US" dirty="0"/>
              <a:t>( red) G (green) B (blue) .</a:t>
            </a:r>
            <a:r>
              <a:rPr lang="cs-CZ" dirty="0"/>
              <a:t> Jeho hlavni učel je RGB modelu je určit barvy všech bodů v obraze při vykreslování obrazu. určeno jako množství červené, zelené a modré barvy. Je to mezi 0-255. tak , když je to 255 , tak to znamena že je to 8 bitovy. Takže RGB je 3 bytove. </a:t>
            </a:r>
            <a:r>
              <a:rPr lang="en-US" dirty="0"/>
              <a:t> Nebo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kazdy</a:t>
            </a:r>
            <a:r>
              <a:rPr lang="en-US" dirty="0"/>
              <a:t> </a:t>
            </a:r>
            <a:r>
              <a:rPr lang="en-US" dirty="0" err="1"/>
              <a:t>barva</a:t>
            </a:r>
            <a:r>
              <a:rPr lang="en-US" dirty="0"/>
              <a:t> ma 8 bit . 2^8 je to 256. </a:t>
            </a:r>
            <a:r>
              <a:rPr lang="en-US" dirty="0" err="1"/>
              <a:t>treba</a:t>
            </a:r>
            <a:r>
              <a:rPr lang="en-US" dirty="0"/>
              <a:t> R je 256 G taky a B taky. 256x256x256= 16,777,216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budu ukazat tabulky. Jestli potřebuje cerna barva takže množstvi je 0 . Protože jestli nebude svitit , tak nebudeme mit žadnou barev. Logicky . Jestli potřebuje barva bila tak musi svitit každy. Protože tady v obrazce taky vidite R G B  dohromady je BILA.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Druhy</a:t>
            </a:r>
            <a:r>
              <a:rPr lang="en-US" dirty="0"/>
              <a:t>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modely</a:t>
            </a:r>
            <a:r>
              <a:rPr lang="en-US" dirty="0"/>
              <a:t> CMY a CMYK. Je to </a:t>
            </a:r>
            <a:r>
              <a:rPr lang="en-US" dirty="0" err="1"/>
              <a:t>barevne</a:t>
            </a:r>
            <a:r>
              <a:rPr lang="en-US" dirty="0"/>
              <a:t> model . </a:t>
            </a:r>
            <a:r>
              <a:rPr lang="en-US" dirty="0" err="1"/>
              <a:t>Znamena</a:t>
            </a:r>
            <a:r>
              <a:rPr lang="en-US" dirty="0"/>
              <a:t> ze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Cyan, Magenta, Yellow, Key. Je to taky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dulezitejsi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jako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pomuze</a:t>
            </a:r>
            <a:r>
              <a:rPr lang="en-US" dirty="0"/>
              <a:t>? </a:t>
            </a:r>
            <a:r>
              <a:rPr lang="en-US" dirty="0" err="1"/>
              <a:t>Barevne</a:t>
            </a:r>
            <a:r>
              <a:rPr lang="en-US" dirty="0"/>
              <a:t> model CMY </a:t>
            </a:r>
            <a:r>
              <a:rPr lang="en-US" dirty="0" err="1"/>
              <a:t>nebo</a:t>
            </a:r>
            <a:r>
              <a:rPr lang="en-US" dirty="0"/>
              <a:t> CMYK je pro </a:t>
            </a:r>
            <a:r>
              <a:rPr lang="en-US" dirty="0" err="1"/>
              <a:t>tiskaren</a:t>
            </a:r>
            <a:r>
              <a:rPr lang="en-US" dirty="0"/>
              <a:t>. 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</a:t>
            </a:r>
            <a:r>
              <a:rPr lang="en-US" dirty="0" err="1"/>
              <a:t>ukazu</a:t>
            </a:r>
            <a:r>
              <a:rPr lang="en-US" dirty="0"/>
              <a:t> . Oba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fotce</a:t>
            </a:r>
            <a:r>
              <a:rPr lang="en-US" dirty="0"/>
              <a:t> ukase ze C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M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Y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K je </a:t>
            </a:r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slidu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vysvetlit</a:t>
            </a:r>
            <a:r>
              <a:rPr lang="en-US" dirty="0"/>
              <a:t> </a:t>
            </a:r>
            <a:r>
              <a:rPr lang="en-US" dirty="0" err="1"/>
              <a:t>jaky</a:t>
            </a:r>
            <a:r>
              <a:rPr lang="en-US" dirty="0"/>
              <a:t> je </a:t>
            </a:r>
            <a:r>
              <a:rPr lang="en-US" dirty="0" err="1"/>
              <a:t>rozdil</a:t>
            </a:r>
            <a:r>
              <a:rPr lang="en-US" dirty="0"/>
              <a:t> </a:t>
            </a:r>
            <a:r>
              <a:rPr lang="en-US" dirty="0" err="1"/>
              <a:t>mezu</a:t>
            </a:r>
            <a:r>
              <a:rPr lang="en-US" dirty="0"/>
              <a:t> RGB a CMYK. RGB red green blue </a:t>
            </a:r>
            <a:r>
              <a:rPr lang="en-US" dirty="0" err="1"/>
              <a:t>takze</a:t>
            </a:r>
            <a:r>
              <a:rPr lang="en-US" dirty="0"/>
              <a:t> 3 </a:t>
            </a:r>
            <a:r>
              <a:rPr lang="en-US" dirty="0" err="1"/>
              <a:t>barev</a:t>
            </a:r>
            <a:r>
              <a:rPr lang="en-US" dirty="0"/>
              <a:t> . CMYK cyan magenta yellow a black. </a:t>
            </a:r>
            <a:r>
              <a:rPr lang="en-US" dirty="0" err="1"/>
              <a:t>Barevne</a:t>
            </a:r>
            <a:r>
              <a:rPr lang="en-US" dirty="0"/>
              <a:t> </a:t>
            </a:r>
            <a:r>
              <a:rPr lang="en-US" dirty="0" err="1"/>
              <a:t>moznosti</a:t>
            </a:r>
            <a:r>
              <a:rPr lang="en-US" dirty="0"/>
              <a:t> proc ma </a:t>
            </a:r>
            <a:r>
              <a:rPr lang="en-US" dirty="0" err="1"/>
              <a:t>rgb</a:t>
            </a:r>
            <a:r>
              <a:rPr lang="en-US" dirty="0"/>
              <a:t> 16.7 mil, </a:t>
            </a:r>
            <a:r>
              <a:rPr lang="en-US" dirty="0" err="1"/>
              <a:t>rikal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ze 3 </a:t>
            </a:r>
            <a:r>
              <a:rPr lang="en-US" dirty="0" err="1"/>
              <a:t>bytove</a:t>
            </a:r>
            <a:r>
              <a:rPr lang="en-US" dirty="0"/>
              <a:t> a je to 24 bit , 2 </a:t>
            </a:r>
            <a:r>
              <a:rPr lang="en-US" dirty="0" err="1"/>
              <a:t>na</a:t>
            </a:r>
            <a:r>
              <a:rPr lang="en-US" dirty="0"/>
              <a:t> 24 je </a:t>
            </a:r>
            <a:r>
              <a:rPr lang="en-US" dirty="0" err="1"/>
              <a:t>rovnace</a:t>
            </a:r>
            <a:r>
              <a:rPr lang="en-US" dirty="0"/>
              <a:t> 16.7 mil. Proc ma </a:t>
            </a:r>
            <a:r>
              <a:rPr lang="en-US" dirty="0" err="1"/>
              <a:t>cmyk</a:t>
            </a:r>
            <a:r>
              <a:rPr lang="en-US" dirty="0"/>
              <a:t> 16000? </a:t>
            </a:r>
            <a:r>
              <a:rPr lang="en-US" dirty="0" err="1"/>
              <a:t>lidské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nižší</a:t>
            </a:r>
            <a:r>
              <a:rPr lang="en-US" dirty="0"/>
              <a:t> </a:t>
            </a:r>
            <a:r>
              <a:rPr lang="en-US" dirty="0" err="1"/>
              <a:t>úroveň</a:t>
            </a:r>
            <a:r>
              <a:rPr lang="en-US" dirty="0"/>
              <a:t> </a:t>
            </a:r>
            <a:r>
              <a:rPr lang="en-US" dirty="0" err="1"/>
              <a:t>schopnosti</a:t>
            </a:r>
            <a:r>
              <a:rPr lang="en-US" dirty="0"/>
              <a:t> </a:t>
            </a:r>
            <a:r>
              <a:rPr lang="en-US" dirty="0" err="1"/>
              <a:t>rozlišovat</a:t>
            </a:r>
            <a:r>
              <a:rPr lang="en-US" dirty="0"/>
              <a:t> </a:t>
            </a:r>
            <a:r>
              <a:rPr lang="en-US" dirty="0" err="1"/>
              <a:t>většinu</a:t>
            </a:r>
            <a:r>
              <a:rPr lang="en-US" dirty="0"/>
              <a:t> </a:t>
            </a:r>
            <a:r>
              <a:rPr lang="en-US" dirty="0" err="1"/>
              <a:t>barev</a:t>
            </a:r>
            <a:r>
              <a:rPr lang="en-US" dirty="0"/>
              <a:t>. </a:t>
            </a:r>
            <a:r>
              <a:rPr lang="en-US" dirty="0" err="1"/>
              <a:t>Kvuli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CMYK </a:t>
            </a:r>
            <a:r>
              <a:rPr lang="en-US" dirty="0" err="1"/>
              <a:t>pouzivany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tiskaren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Dal</a:t>
            </a:r>
            <a:r>
              <a:rPr lang="cs-CZ" dirty="0"/>
              <a:t>ši barevne modely je HSV.  Někdy   potkame jaho HSB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7F149-D9FA-4932-BD99-DB4E84988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4000">
        <p:split orient="vert"/>
      </p:transition>
    </mc:Choice>
    <mc:Fallback xmlns="">
      <p:transition advClick="0" advTm="4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CIE_XYZ" TargetMode="External"/><Relationship Id="rId3" Type="http://schemas.openxmlformats.org/officeDocument/2006/relationships/hyperlink" Target="https://cs.wikipedia.org/wiki/Pixel" TargetMode="External"/><Relationship Id="rId7" Type="http://schemas.openxmlformats.org/officeDocument/2006/relationships/hyperlink" Target="https://cs.wikipedia.org/wiki/CMYK" TargetMode="External"/><Relationship Id="rId2" Type="http://schemas.openxmlformats.org/officeDocument/2006/relationships/hyperlink" Target="https://cs.wikipedia.org/wiki/Barevn%C3%A1_hloub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HSV" TargetMode="External"/><Relationship Id="rId11" Type="http://schemas.openxmlformats.org/officeDocument/2006/relationships/hyperlink" Target="https://youtu.be/0eYw8XTae7Q" TargetMode="External"/><Relationship Id="rId5" Type="http://schemas.openxmlformats.org/officeDocument/2006/relationships/hyperlink" Target="https://cs.wikipedia.org/wiki/Barevn%C3%BD_model" TargetMode="External"/><Relationship Id="rId10" Type="http://schemas.openxmlformats.org/officeDocument/2006/relationships/hyperlink" Target="https://youtu.be/-WdIRBZJdao" TargetMode="External"/><Relationship Id="rId4" Type="http://schemas.openxmlformats.org/officeDocument/2006/relationships/hyperlink" Target="https://cs.wikipedia.org/wiki/RGB" TargetMode="External"/><Relationship Id="rId9" Type="http://schemas.openxmlformats.org/officeDocument/2006/relationships/hyperlink" Target="https://en.wikipedia.org/wiki/CIE_1931_color_spac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bayev7/bar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i="1" dirty="0">
                <a:ea typeface="Meiryo"/>
              </a:rPr>
              <a:t>Prezentace: </a:t>
            </a:r>
            <a:r>
              <a:rPr lang="cs-CZ" i="1" dirty="0" err="1">
                <a:ea typeface="Meiryo"/>
              </a:rPr>
              <a:t>B.Imamaddin</a:t>
            </a:r>
            <a:endParaRPr lang="cs-CZ" i="1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 advTm="25000">
        <p15:prstTrans prst="drape"/>
      </p:transition>
    </mc:Choice>
    <mc:Fallback xmlns="">
      <p:transition spd="slow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AA3AE655-37D4-CEA3-FEF5-9B4BB46F8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9711"/>
              </p:ext>
            </p:extLst>
          </p:nvPr>
        </p:nvGraphicFramePr>
        <p:xfrm>
          <a:off x="640080" y="2965801"/>
          <a:ext cx="4291149" cy="290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600000">
        <p14:pan dir="u"/>
      </p:transition>
    </mc:Choice>
    <mc:Fallback xmlns="">
      <p:transition spd="slow" advTm="36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CIE</a:t>
            </a:r>
            <a:endParaRPr lang="cs-CZ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Podnadpis 2">
            <a:extLst>
              <a:ext uri="{FF2B5EF4-FFF2-40B4-BE49-F238E27FC236}">
                <a16:creationId xmlns:a16="http://schemas.microsoft.com/office/drawing/2014/main" id="{D213889F-8956-EC53-9588-F75828D9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05912"/>
              </p:ext>
            </p:extLst>
          </p:nvPr>
        </p:nvGraphicFramePr>
        <p:xfrm>
          <a:off x="5629366" y="1349830"/>
          <a:ext cx="6188165" cy="372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5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CIE (Commission </a:t>
            </a:r>
            <a:r>
              <a:rPr lang="en-US" sz="2200" b="1" dirty="0" err="1"/>
              <a:t>Internationale</a:t>
            </a:r>
            <a:r>
              <a:rPr lang="en-US" sz="2200" b="1" dirty="0"/>
              <a:t> de </a:t>
            </a:r>
            <a:r>
              <a:rPr lang="en-US" sz="2200" b="1" dirty="0" err="1"/>
              <a:t>l'Eclairage</a:t>
            </a:r>
            <a:r>
              <a:rPr lang="en-US" sz="2200" b="1" dirty="0"/>
              <a:t>) je </a:t>
            </a:r>
            <a:r>
              <a:rPr lang="en-US" sz="2200" b="1" dirty="0" err="1"/>
              <a:t>mezinárodní</a:t>
            </a:r>
            <a:r>
              <a:rPr lang="en-US" sz="2200" b="1" dirty="0"/>
              <a:t> </a:t>
            </a:r>
            <a:r>
              <a:rPr lang="en-US" sz="2200" b="1" dirty="0" err="1"/>
              <a:t>organizace</a:t>
            </a:r>
            <a:r>
              <a:rPr lang="en-US" sz="2200" b="1" dirty="0"/>
              <a:t> </a:t>
            </a:r>
            <a:r>
              <a:rPr lang="en-US" sz="2200" b="1" dirty="0" err="1"/>
              <a:t>založená</a:t>
            </a:r>
            <a:r>
              <a:rPr lang="en-US" sz="2200" b="1" dirty="0"/>
              <a:t> v </a:t>
            </a:r>
            <a:r>
              <a:rPr lang="en-US" sz="2200" b="1" dirty="0" err="1"/>
              <a:t>roce</a:t>
            </a:r>
            <a:r>
              <a:rPr lang="en-US" sz="2200" b="1" dirty="0"/>
              <a:t> 1913.</a:t>
            </a:r>
          </a:p>
          <a:p>
            <a:r>
              <a:rPr lang="en-US" sz="2200" b="1" dirty="0"/>
              <a:t>K </a:t>
            </a:r>
            <a:r>
              <a:rPr lang="en-US" sz="2200" b="1" dirty="0" err="1"/>
              <a:t>dispozici</a:t>
            </a:r>
            <a:r>
              <a:rPr lang="en-US" sz="2200" b="1" dirty="0"/>
              <a:t> je </a:t>
            </a:r>
            <a:r>
              <a:rPr lang="en-US" sz="2200" b="1" dirty="0" err="1"/>
              <a:t>také</a:t>
            </a:r>
            <a:r>
              <a:rPr lang="en-US" sz="2200" b="1" dirty="0"/>
              <a:t> </a:t>
            </a:r>
            <a:r>
              <a:rPr lang="en-US" sz="2200" b="1" dirty="0" err="1"/>
              <a:t>barevný</a:t>
            </a:r>
            <a:r>
              <a:rPr lang="en-US" sz="2200" b="1" dirty="0"/>
              <a:t> </a:t>
            </a:r>
            <a:r>
              <a:rPr lang="en-US" sz="2200" b="1" dirty="0" err="1"/>
              <a:t>prostor</a:t>
            </a:r>
            <a:r>
              <a:rPr lang="en-US" sz="2200" b="1" dirty="0"/>
              <a:t> CIE 1931, </a:t>
            </a:r>
            <a:r>
              <a:rPr lang="en-US" sz="2200" b="1" dirty="0" err="1"/>
              <a:t>standardizovaný</a:t>
            </a:r>
            <a:r>
              <a:rPr lang="en-US" sz="2200" b="1" dirty="0"/>
              <a:t> model </a:t>
            </a:r>
            <a:r>
              <a:rPr lang="en-US" sz="2200" b="1" dirty="0" err="1"/>
              <a:t>používaný</a:t>
            </a:r>
            <a:r>
              <a:rPr lang="en-US" sz="2200" b="1" dirty="0"/>
              <a:t> k </a:t>
            </a:r>
            <a:r>
              <a:rPr lang="en-US" sz="2200" b="1" dirty="0" err="1"/>
              <a:t>reprezentaci</a:t>
            </a:r>
            <a:r>
              <a:rPr lang="en-US" sz="2200" b="1" dirty="0"/>
              <a:t> </a:t>
            </a:r>
            <a:r>
              <a:rPr lang="en-US" sz="2200" b="1" dirty="0" err="1"/>
              <a:t>barev</a:t>
            </a:r>
            <a:r>
              <a:rPr lang="en-US" sz="2200" b="1" dirty="0"/>
              <a:t> </a:t>
            </a:r>
            <a:r>
              <a:rPr lang="en-US" sz="2200" b="1" dirty="0" err="1"/>
              <a:t>viditelných</a:t>
            </a:r>
            <a:r>
              <a:rPr lang="en-US" sz="2200" b="1" dirty="0"/>
              <a:t> </a:t>
            </a:r>
            <a:r>
              <a:rPr lang="en-US" sz="2200" b="1" dirty="0" err="1"/>
              <a:t>lidským</a:t>
            </a:r>
            <a:r>
              <a:rPr lang="en-US" sz="2200" b="1" dirty="0"/>
              <a:t> </a:t>
            </a:r>
            <a:r>
              <a:rPr lang="en-US" sz="2200" b="1" dirty="0" err="1"/>
              <a:t>okem</a:t>
            </a:r>
            <a:r>
              <a:rPr lang="en-US" sz="2200" b="1" dirty="0"/>
              <a:t>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4000">
        <p14:pan dir="u"/>
      </p:transition>
    </mc:Choice>
    <mc:Fallback xmlns="">
      <p:transition spd="slow" advTm="4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10000">
        <p14:pan dir="u"/>
      </p:transition>
    </mc:Choice>
    <mc:Fallback xmlns="">
      <p:transition spd="slow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CIE 1931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Na </a:t>
            </a:r>
            <a:r>
              <a:rPr lang="en-US" sz="2400" b="1" dirty="0" err="1"/>
              <a:t>rozdíl</a:t>
            </a:r>
            <a:r>
              <a:rPr lang="en-US" sz="2400" b="1" dirty="0"/>
              <a:t> od </a:t>
            </a:r>
            <a:r>
              <a:rPr lang="en-US" sz="2400" b="1" dirty="0" err="1"/>
              <a:t>barevného</a:t>
            </a:r>
            <a:r>
              <a:rPr lang="en-US" sz="2400" b="1" dirty="0"/>
              <a:t> </a:t>
            </a:r>
            <a:r>
              <a:rPr lang="en-US" sz="2400" b="1" dirty="0" err="1"/>
              <a:t>modelu</a:t>
            </a:r>
            <a:r>
              <a:rPr lang="en-US" sz="2400" b="1" dirty="0"/>
              <a:t> RGB </a:t>
            </a:r>
            <a:r>
              <a:rPr lang="en-US" sz="2400" b="1" dirty="0" err="1"/>
              <a:t>přesněji</a:t>
            </a:r>
            <a:r>
              <a:rPr lang="en-US" sz="2400" b="1" dirty="0"/>
              <a:t> </a:t>
            </a:r>
            <a:r>
              <a:rPr lang="en-US" sz="2400" b="1" dirty="0" err="1"/>
              <a:t>reprezentuje</a:t>
            </a:r>
            <a:r>
              <a:rPr lang="en-US" sz="2400" b="1" dirty="0"/>
              <a:t> </a:t>
            </a:r>
            <a:r>
              <a:rPr lang="en-US" sz="2400" b="1" dirty="0" err="1"/>
              <a:t>vnímání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</a:t>
            </a:r>
            <a:r>
              <a:rPr lang="en-US" sz="2400" b="1" dirty="0" err="1"/>
              <a:t>lidským</a:t>
            </a:r>
            <a:r>
              <a:rPr lang="en-US" sz="2400" b="1" dirty="0"/>
              <a:t> </a:t>
            </a:r>
            <a:r>
              <a:rPr lang="en-US" sz="2400" b="1" dirty="0" err="1"/>
              <a:t>okem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Často</a:t>
            </a:r>
            <a:r>
              <a:rPr lang="en-US" sz="2400" b="1" dirty="0"/>
              <a:t> se </a:t>
            </a:r>
            <a:r>
              <a:rPr lang="en-US" sz="2400" b="1" dirty="0" err="1"/>
              <a:t>používá</a:t>
            </a:r>
            <a:r>
              <a:rPr lang="en-US" sz="2400" b="1" dirty="0"/>
              <a:t> v </a:t>
            </a:r>
            <a:r>
              <a:rPr lang="en-US" sz="2400" b="1" dirty="0" err="1"/>
              <a:t>systémech</a:t>
            </a:r>
            <a:r>
              <a:rPr lang="en-US" sz="2400" b="1" dirty="0"/>
              <a:t> </a:t>
            </a:r>
            <a:r>
              <a:rPr lang="en-US" sz="2400" b="1" dirty="0" err="1"/>
              <a:t>správy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400" b="1" dirty="0"/>
              <a:t> a </a:t>
            </a:r>
            <a:r>
              <a:rPr lang="en-US" sz="2400" b="1" dirty="0" err="1"/>
              <a:t>dalších</a:t>
            </a:r>
            <a:r>
              <a:rPr lang="en-US" sz="2400" b="1" dirty="0"/>
              <a:t> </a:t>
            </a:r>
            <a:r>
              <a:rPr lang="en-US" sz="2400" b="1" dirty="0" err="1"/>
              <a:t>aplikacích</a:t>
            </a:r>
            <a:r>
              <a:rPr lang="en-US" sz="2400" b="1" dirty="0"/>
              <a:t>, </a:t>
            </a:r>
            <a:r>
              <a:rPr lang="en-US" sz="2400" b="1" dirty="0" err="1"/>
              <a:t>kde</a:t>
            </a:r>
            <a:r>
              <a:rPr lang="en-US" sz="2400" b="1" dirty="0"/>
              <a:t> je </a:t>
            </a:r>
            <a:r>
              <a:rPr lang="en-US" sz="2400" b="1" dirty="0" err="1"/>
              <a:t>důležitá</a:t>
            </a:r>
            <a:r>
              <a:rPr lang="en-US" sz="2400" b="1" dirty="0"/>
              <a:t> </a:t>
            </a:r>
            <a:r>
              <a:rPr lang="en-US" sz="2400" b="1" dirty="0" err="1"/>
              <a:t>přesná</a:t>
            </a:r>
            <a:r>
              <a:rPr lang="en-US" sz="2400" b="1" dirty="0"/>
              <a:t> </a:t>
            </a:r>
            <a:r>
              <a:rPr lang="en-US" sz="2400" b="1" dirty="0" err="1"/>
              <a:t>reprezentace</a:t>
            </a:r>
            <a:r>
              <a:rPr lang="en-US" sz="2400" b="1" dirty="0"/>
              <a:t> </a:t>
            </a:r>
            <a:r>
              <a:rPr lang="en-US" sz="2400" b="1" dirty="0" err="1"/>
              <a:t>barev</a:t>
            </a:r>
            <a:r>
              <a:rPr lang="en-US" sz="2000" dirty="0"/>
              <a:t>.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452FA36-00B7-F630-ABED-9775B0D0A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7000">
        <p14:pan dir="u"/>
      </p:transition>
    </mc:Choice>
    <mc:Fallback xmlns="">
      <p:transition spd="slow" advTm="4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952F-E498-98D1-DC24-4790BB63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Linux Libertine"/>
              </a:rPr>
              <a:t>CIE XYZ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3D4FF933-570B-636D-96F9-3365AC596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41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8000">
        <p14:pan dir="u"/>
      </p:transition>
    </mc:Choice>
    <mc:Fallback xmlns="">
      <p:transition spd="slow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FB9-7E04-437C-3A72-D89974E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Linux Libertine"/>
              </a:rPr>
              <a:t>CIE XYZ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Linux Libertine"/>
              </a:rPr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3FC-C7B1-E10C-89B8-BE2CB74753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Proč</a:t>
            </a:r>
            <a:r>
              <a:rPr lang="en-US" b="1" dirty="0"/>
              <a:t> </a:t>
            </a:r>
            <a:r>
              <a:rPr lang="en-US" b="1" dirty="0" err="1"/>
              <a:t>byl</a:t>
            </a:r>
            <a:r>
              <a:rPr lang="en-US" b="1" dirty="0"/>
              <a:t> </a:t>
            </a:r>
            <a:r>
              <a:rPr lang="en-US" b="1" dirty="0" err="1"/>
              <a:t>navržen</a:t>
            </a:r>
            <a:r>
              <a:rPr lang="en-US" b="1" dirty="0"/>
              <a:t>?</a:t>
            </a:r>
          </a:p>
          <a:p>
            <a:r>
              <a:rPr lang="en-US" sz="3200" i="1" dirty="0" err="1"/>
              <a:t>Navržený</a:t>
            </a:r>
            <a:r>
              <a:rPr lang="en-US" sz="3200" i="1" dirty="0"/>
              <a:t> </a:t>
            </a:r>
            <a:r>
              <a:rPr lang="en-US" sz="3200" i="1" dirty="0" err="1"/>
              <a:t>tak</a:t>
            </a:r>
            <a:r>
              <a:rPr lang="en-US" sz="3200" i="1" dirty="0"/>
              <a:t>, aby </a:t>
            </a:r>
            <a:r>
              <a:rPr lang="en-US" sz="3200" i="1" dirty="0" err="1"/>
              <a:t>popisoval</a:t>
            </a:r>
            <a:r>
              <a:rPr lang="en-US" sz="3200" i="1" dirty="0"/>
              <a:t>, jak se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mění</a:t>
            </a:r>
            <a:r>
              <a:rPr lang="en-US" sz="3200" i="1" dirty="0"/>
              <a:t>, </a:t>
            </a:r>
            <a:r>
              <a:rPr lang="en-US" sz="3200" i="1" dirty="0" err="1"/>
              <a:t>když</a:t>
            </a:r>
            <a:r>
              <a:rPr lang="en-US" sz="3200" i="1" dirty="0"/>
              <a:t> </a:t>
            </a:r>
            <a:r>
              <a:rPr lang="en-US" sz="3200" i="1" dirty="0" err="1"/>
              <a:t>jsou</a:t>
            </a:r>
            <a:r>
              <a:rPr lang="en-US" sz="3200" i="1" dirty="0"/>
              <a:t> </a:t>
            </a:r>
            <a:r>
              <a:rPr lang="en-US" sz="3200" i="1" dirty="0" err="1"/>
              <a:t>vytvářeny</a:t>
            </a:r>
            <a:r>
              <a:rPr lang="en-US" sz="3200" i="1" dirty="0"/>
              <a:t> </a:t>
            </a:r>
            <a:r>
              <a:rPr lang="en-US" sz="3200" i="1" dirty="0" err="1"/>
              <a:t>světelnými</a:t>
            </a:r>
            <a:r>
              <a:rPr lang="en-US" sz="3200" i="1" dirty="0"/>
              <a:t> </a:t>
            </a:r>
            <a:r>
              <a:rPr lang="en-US" sz="3200" i="1" dirty="0" err="1"/>
              <a:t>zdroji</a:t>
            </a:r>
            <a:endParaRPr lang="en-US" sz="3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1F4F-88AD-D3CB-6395-F07AFC7E9C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Jaký je jeho hlavní účel?</a:t>
            </a:r>
            <a:endParaRPr lang="en-US" b="1" dirty="0"/>
          </a:p>
          <a:p>
            <a:r>
              <a:rPr lang="en-US" sz="3200" i="1" dirty="0"/>
              <a:t> </a:t>
            </a:r>
            <a:r>
              <a:rPr lang="en-US" sz="3200" i="1" dirty="0" err="1"/>
              <a:t>Slouží</a:t>
            </a:r>
            <a:r>
              <a:rPr lang="en-US" sz="3200" i="1" dirty="0"/>
              <a:t> k </a:t>
            </a:r>
            <a:r>
              <a:rPr lang="en-US" sz="3200" i="1" dirty="0" err="1"/>
              <a:t>předpovědi</a:t>
            </a:r>
            <a:r>
              <a:rPr lang="en-US" sz="3200" i="1" dirty="0"/>
              <a:t>, jak se </a:t>
            </a:r>
            <a:r>
              <a:rPr lang="en-US" sz="3200" i="1" dirty="0" err="1"/>
              <a:t>budou</a:t>
            </a:r>
            <a:r>
              <a:rPr lang="en-US" sz="3200" i="1" dirty="0"/>
              <a:t> </a:t>
            </a:r>
            <a:r>
              <a:rPr lang="en-US" sz="3200" i="1" dirty="0" err="1"/>
              <a:t>barvy</a:t>
            </a:r>
            <a:r>
              <a:rPr lang="en-US" sz="3200" i="1" dirty="0"/>
              <a:t> </a:t>
            </a:r>
            <a:r>
              <a:rPr lang="en-US" sz="3200" i="1" dirty="0" err="1"/>
              <a:t>obrázků</a:t>
            </a:r>
            <a:r>
              <a:rPr lang="en-US" sz="3200" i="1" dirty="0"/>
              <a:t> </a:t>
            </a:r>
            <a:r>
              <a:rPr lang="en-US" sz="3200" i="1" dirty="0" err="1"/>
              <a:t>měnit</a:t>
            </a:r>
            <a:r>
              <a:rPr lang="en-US" sz="3200" i="1" dirty="0"/>
              <a:t> za </a:t>
            </a:r>
            <a:r>
              <a:rPr lang="en-US" sz="3200" i="1" dirty="0" err="1"/>
              <a:t>různých</a:t>
            </a:r>
            <a:r>
              <a:rPr lang="en-US" sz="3200" i="1" dirty="0"/>
              <a:t> </a:t>
            </a:r>
            <a:r>
              <a:rPr lang="en-US" sz="3200" i="1" dirty="0" err="1"/>
              <a:t>světelných</a:t>
            </a:r>
            <a:r>
              <a:rPr lang="en-US" sz="3200" i="1" dirty="0"/>
              <a:t> </a:t>
            </a:r>
            <a:r>
              <a:rPr lang="en-US" sz="3200" i="1" dirty="0" err="1"/>
              <a:t>podmínek</a:t>
            </a:r>
            <a:r>
              <a:rPr lang="en-US" sz="3200" i="1" dirty="0"/>
              <a:t>. </a:t>
            </a:r>
          </a:p>
          <a:p>
            <a:endParaRPr lang="en-US" i="1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09E4CE-70B4-5526-BAAD-DF46A641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92" y="4083097"/>
            <a:ext cx="2441016" cy="25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5000">
        <p14:pan dir="u"/>
      </p:transition>
    </mc:Choice>
    <mc:Fallback xmlns="">
      <p:transition spd="slow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9000">
        <p14:pan dir="u"/>
      </p:transition>
    </mc:Choice>
    <mc:Fallback xmlns="">
      <p:transition spd="slow" advTm="9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Kalibrace</a:t>
            </a:r>
            <a:r>
              <a:rPr lang="en-US" sz="4000" b="1" dirty="0"/>
              <a:t> </a:t>
            </a:r>
            <a:r>
              <a:rPr lang="en-US" sz="4000" b="1" dirty="0" err="1"/>
              <a:t>Barev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400" b="1" dirty="0"/>
              <a:t>J</a:t>
            </a:r>
            <a:r>
              <a:rPr lang="pl-PL" sz="2400" b="1" dirty="0"/>
              <a:t>e to pro monitor a projektor</a:t>
            </a:r>
            <a:endParaRPr lang="en-US" sz="2400" b="1" dirty="0"/>
          </a:p>
          <a:p>
            <a:r>
              <a:rPr lang="en-US" sz="2400" b="1" dirty="0" err="1"/>
              <a:t>Ověření</a:t>
            </a:r>
            <a:r>
              <a:rPr lang="en-US" sz="2400" b="1" dirty="0"/>
              <a:t> </a:t>
            </a:r>
            <a:r>
              <a:rPr lang="en-US" sz="2400" b="1" dirty="0" err="1"/>
              <a:t>světla</a:t>
            </a:r>
            <a:r>
              <a:rPr lang="en-US" sz="2400" b="1" dirty="0"/>
              <a:t> a </a:t>
            </a:r>
            <a:r>
              <a:rPr lang="en-US" sz="2400" b="1" dirty="0" err="1"/>
              <a:t>barev</a:t>
            </a:r>
            <a:r>
              <a:rPr lang="en-US" sz="2400" b="1" dirty="0"/>
              <a:t>, </a:t>
            </a:r>
            <a:r>
              <a:rPr lang="en-US" sz="2400" b="1" dirty="0" err="1"/>
              <a:t>vyvinuté</a:t>
            </a:r>
            <a:r>
              <a:rPr lang="en-US" sz="2400" b="1" dirty="0"/>
              <a:t> pro monitor a </a:t>
            </a:r>
            <a:r>
              <a:rPr lang="en-US" sz="2400" b="1" dirty="0" err="1"/>
              <a:t>projektor</a:t>
            </a:r>
            <a:r>
              <a:rPr lang="en-US" sz="2400" b="1" dirty="0"/>
              <a:t>, se </a:t>
            </a:r>
            <a:r>
              <a:rPr lang="en-US" sz="2400" b="1" dirty="0" err="1"/>
              <a:t>nazývá</a:t>
            </a:r>
            <a:r>
              <a:rPr lang="en-US" sz="2400" b="1" dirty="0"/>
              <a:t> </a:t>
            </a:r>
            <a:r>
              <a:rPr lang="en-US" sz="2400" b="1" dirty="0" err="1"/>
              <a:t>kalibrace</a:t>
            </a:r>
            <a:endParaRPr lang="en-US" sz="2400" b="1" dirty="0"/>
          </a:p>
          <a:p>
            <a:r>
              <a:rPr lang="en-US" sz="2400" b="1" dirty="0" err="1"/>
              <a:t>Umožňuje</a:t>
            </a:r>
            <a:r>
              <a:rPr lang="en-US" sz="2400" b="1" dirty="0"/>
              <a:t> </a:t>
            </a:r>
            <a:r>
              <a:rPr lang="en-US" sz="2400" b="1" dirty="0" err="1"/>
              <a:t>nám</a:t>
            </a:r>
            <a:r>
              <a:rPr lang="en-US" sz="2400" b="1" dirty="0"/>
              <a:t> </a:t>
            </a:r>
            <a:r>
              <a:rPr lang="en-US" sz="2400" b="1" dirty="0" err="1"/>
              <a:t>zachytit</a:t>
            </a:r>
            <a:r>
              <a:rPr lang="en-US" sz="2400" b="1" dirty="0"/>
              <a:t> </a:t>
            </a:r>
            <a:r>
              <a:rPr lang="en-US" sz="2400" b="1" dirty="0" err="1"/>
              <a:t>nejpřesnější</a:t>
            </a:r>
            <a:r>
              <a:rPr lang="en-US" sz="2400" b="1" dirty="0"/>
              <a:t> </a:t>
            </a:r>
            <a:r>
              <a:rPr lang="en-US" sz="2400" b="1" dirty="0" err="1"/>
              <a:t>barvy</a:t>
            </a:r>
            <a:r>
              <a:rPr lang="en-US" sz="2400" b="1" dirty="0"/>
              <a:t> </a:t>
            </a:r>
            <a:r>
              <a:rPr lang="en-US" sz="2400" b="1" dirty="0" err="1"/>
              <a:t>při</a:t>
            </a:r>
            <a:r>
              <a:rPr lang="en-US" sz="2400" b="1" dirty="0"/>
              <a:t> </a:t>
            </a:r>
            <a:r>
              <a:rPr lang="en-US" sz="2400" b="1" dirty="0" err="1"/>
              <a:t>zobrazování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0">
        <p14:pan dir="u"/>
      </p:transition>
    </mc:Choice>
    <mc:Fallback xmlns="">
      <p:transition spd="slow"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dirty="0"/>
              <a:t>Jak </a:t>
            </a:r>
            <a:r>
              <a:rPr lang="en-US" sz="2500" b="1" dirty="0" err="1"/>
              <a:t>nám</a:t>
            </a:r>
            <a:r>
              <a:rPr lang="en-US" sz="2500" b="1" dirty="0"/>
              <a:t> </a:t>
            </a:r>
            <a:r>
              <a:rPr lang="en-US" sz="2500" b="1" dirty="0" err="1"/>
              <a:t>kalibrace</a:t>
            </a:r>
            <a:r>
              <a:rPr lang="en-US" sz="2500" b="1" dirty="0"/>
              <a:t> </a:t>
            </a:r>
            <a:r>
              <a:rPr lang="en-US" sz="2500" b="1" dirty="0" err="1"/>
              <a:t>barev</a:t>
            </a:r>
            <a:r>
              <a:rPr lang="en-US" sz="2500" b="1" dirty="0"/>
              <a:t> </a:t>
            </a:r>
            <a:r>
              <a:rPr lang="en-US" sz="2500" b="1" dirty="0" err="1"/>
              <a:t>umožňuje</a:t>
            </a:r>
            <a:r>
              <a:rPr lang="en-US" sz="2500" b="1" dirty="0"/>
              <a:t> </a:t>
            </a:r>
            <a:r>
              <a:rPr lang="en-US" sz="2500" b="1" dirty="0" err="1"/>
              <a:t>zachytit</a:t>
            </a:r>
            <a:r>
              <a:rPr lang="en-US" sz="2500" b="1" dirty="0"/>
              <a:t> </a:t>
            </a:r>
            <a:r>
              <a:rPr lang="en-US" sz="2500" b="1" dirty="0" err="1"/>
              <a:t>nejpřesnější</a:t>
            </a:r>
            <a:r>
              <a:rPr lang="en-US" sz="2500" b="1" dirty="0"/>
              <a:t> </a:t>
            </a:r>
            <a:r>
              <a:rPr lang="en-US" sz="2500" b="1" dirty="0" err="1"/>
              <a:t>barvy</a:t>
            </a:r>
            <a:r>
              <a:rPr lang="en-US" sz="2500" b="1" dirty="0"/>
              <a:t> </a:t>
            </a:r>
            <a:r>
              <a:rPr lang="en-US" sz="2500" b="1" dirty="0" err="1"/>
              <a:t>při</a:t>
            </a:r>
            <a:r>
              <a:rPr lang="en-US" sz="2500" b="1" dirty="0"/>
              <a:t> </a:t>
            </a:r>
            <a:r>
              <a:rPr lang="en-US" sz="2500" b="1" dirty="0" err="1"/>
              <a:t>zobrazování</a:t>
            </a:r>
            <a:r>
              <a:rPr lang="en-US" sz="2500" b="1" dirty="0"/>
              <a:t>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Tím</a:t>
            </a:r>
            <a:r>
              <a:rPr lang="en-US" sz="2000" b="1" dirty="0"/>
              <a:t> se </a:t>
            </a:r>
            <a:r>
              <a:rPr lang="en-US" sz="2000" b="1" dirty="0" err="1"/>
              <a:t>opraví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různými</a:t>
            </a:r>
            <a:r>
              <a:rPr lang="en-US" sz="2000" b="1" dirty="0"/>
              <a:t> </a:t>
            </a:r>
            <a:r>
              <a:rPr lang="en-US" sz="2000" b="1" dirty="0" err="1"/>
              <a:t>barevnými</a:t>
            </a:r>
            <a:r>
              <a:rPr lang="en-US" sz="2000" b="1" dirty="0"/>
              <a:t> </a:t>
            </a:r>
            <a:r>
              <a:rPr lang="en-US" sz="2000" b="1" dirty="0" err="1"/>
              <a:t>prostory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 </a:t>
            </a:r>
            <a:r>
              <a:rPr lang="en-US" sz="2000" b="1" dirty="0" err="1"/>
              <a:t>vytvářejícím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Toto </a:t>
            </a:r>
            <a:r>
              <a:rPr lang="en-US" sz="2000" b="1" dirty="0" err="1"/>
              <a:t>zařízení</a:t>
            </a:r>
            <a:r>
              <a:rPr lang="en-US" sz="2000" b="1" dirty="0"/>
              <a:t> </a:t>
            </a:r>
            <a:r>
              <a:rPr lang="en-US" sz="2000" b="1" dirty="0" err="1"/>
              <a:t>měří</a:t>
            </a:r>
            <a:r>
              <a:rPr lang="en-US" sz="2000" b="1" dirty="0"/>
              <a:t> a </a:t>
            </a:r>
            <a:r>
              <a:rPr lang="en-US" sz="2000" b="1" dirty="0" err="1"/>
              <a:t>koriguje</a:t>
            </a:r>
            <a:r>
              <a:rPr lang="en-US" sz="2000" b="1" dirty="0"/>
              <a:t> </a:t>
            </a:r>
            <a:r>
              <a:rPr lang="en-US" sz="2000" b="1" dirty="0" err="1"/>
              <a:t>rozdíly</a:t>
            </a:r>
            <a:r>
              <a:rPr lang="en-US" sz="2000" b="1" dirty="0"/>
              <a:t> v </a:t>
            </a:r>
            <a:r>
              <a:rPr lang="en-US" sz="2000" b="1" dirty="0" err="1"/>
              <a:t>barevném</a:t>
            </a:r>
            <a:r>
              <a:rPr lang="en-US" sz="2000" b="1" dirty="0"/>
              <a:t> </a:t>
            </a:r>
            <a:r>
              <a:rPr lang="en-US" sz="2000" b="1" dirty="0" err="1"/>
              <a:t>prostoru</a:t>
            </a:r>
            <a:r>
              <a:rPr lang="en-US" sz="2000" b="1" dirty="0"/>
              <a:t> </a:t>
            </a:r>
            <a:r>
              <a:rPr lang="en-US" sz="2000" b="1" dirty="0" err="1"/>
              <a:t>mezi</a:t>
            </a:r>
            <a:r>
              <a:rPr lang="en-US" sz="2000" b="1" dirty="0"/>
              <a:t>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vytváří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, a </a:t>
            </a:r>
            <a:r>
              <a:rPr lang="en-US" sz="2000" b="1" dirty="0" err="1"/>
              <a:t>zařízením</a:t>
            </a:r>
            <a:r>
              <a:rPr lang="en-US" sz="2000" b="1" dirty="0"/>
              <a:t>, </a:t>
            </a:r>
            <a:r>
              <a:rPr lang="en-US" sz="2000" b="1" dirty="0" err="1"/>
              <a:t>které</a:t>
            </a:r>
            <a:r>
              <a:rPr lang="en-US" sz="2000" b="1" dirty="0"/>
              <a:t> </a:t>
            </a:r>
            <a:r>
              <a:rPr lang="en-US" sz="2000" b="1" dirty="0" err="1"/>
              <a:t>obrázek</a:t>
            </a:r>
            <a:r>
              <a:rPr lang="en-US" sz="2000" b="1" dirty="0"/>
              <a:t> </a:t>
            </a:r>
            <a:r>
              <a:rPr lang="en-US" sz="2000" b="1" dirty="0" err="1"/>
              <a:t>zobrazuje</a:t>
            </a:r>
            <a:r>
              <a:rPr lang="en-US" sz="2000" b="1" dirty="0"/>
              <a:t>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2000">
        <p14:pan dir="u"/>
      </p:transition>
    </mc:Choice>
    <mc:Fallback xmlns="">
      <p:transition spd="slow" advTm="5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3" r="-1" b="11278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cs-CZ" sz="2600" b="1" dirty="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600" b="1" dirty="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600" b="1" dirty="0">
              <a:solidFill>
                <a:schemeClr val="bg1"/>
              </a:solidFill>
              <a:ea typeface="Meiryo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solidFill>
                  <a:schemeClr val="bg1"/>
                </a:solidFill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 advTm="60000">
        <p14:pan dir="u"/>
      </p:transition>
    </mc:Choice>
    <mc:Fallback>
      <p:transition spd="slow" advTm="6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7436-959E-9773-40FE-6DA8A29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-apple-system"/>
              </a:rPr>
              <a:t> </a:t>
            </a:r>
            <a:r>
              <a:rPr lang="en-US" sz="5400" dirty="0" err="1">
                <a:latin typeface="-apple-system"/>
              </a:rPr>
              <a:t>P</a:t>
            </a:r>
            <a:r>
              <a:rPr lang="en-US" sz="5400" b="0" i="0" dirty="0" err="1">
                <a:effectLst/>
                <a:latin typeface="-apple-system"/>
              </a:rPr>
              <a:t>oužité</a:t>
            </a:r>
            <a:r>
              <a:rPr lang="en-US" sz="5400" b="0" i="0" dirty="0">
                <a:effectLst/>
                <a:latin typeface="-apple-system"/>
              </a:rPr>
              <a:t> </a:t>
            </a:r>
            <a:r>
              <a:rPr lang="en-US" sz="5400" dirty="0" err="1">
                <a:latin typeface="-apple-system"/>
              </a:rPr>
              <a:t>L</a:t>
            </a:r>
            <a:r>
              <a:rPr lang="en-US" sz="5400" b="0" i="0" dirty="0" err="1">
                <a:effectLst/>
                <a:latin typeface="-apple-system"/>
              </a:rPr>
              <a:t>iteratury</a:t>
            </a:r>
            <a:endParaRPr lang="en-US" sz="54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322F9-62D5-000E-F7B6-036E817F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 err="1">
                <a:effectLst/>
                <a:latin typeface="Open Sans" panose="020B0604020202020204" pitchFamily="34" charset="0"/>
              </a:rPr>
              <a:t>Barevná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hloubka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. In: </a:t>
            </a:r>
            <a:r>
              <a:rPr lang="en-US" sz="1400" b="1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 [online]. San Francisco (CA): Wikimedia Foundation, 2001- 2022, 11. 4. 2022 [cit. 2023-01-14]. </a:t>
            </a:r>
            <a:r>
              <a:rPr lang="en-US" sz="1400" b="1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4020202020204" pitchFamily="34" charset="0"/>
                <a:hlinkClick r:id="rId2"/>
              </a:rPr>
              <a:t>https://cs.wikipedia.org/wiki/Barevn%C3%A1_hloubka</a:t>
            </a:r>
            <a:endParaRPr lang="en-US" sz="1400" b="1" i="0" dirty="0">
              <a:effectLst/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Pixel.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2. 6.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3"/>
              </a:rPr>
              <a:t>https://cs.wikipedia.org/wiki/Pixel</a:t>
            </a:r>
            <a:endParaRPr lang="en-US" sz="1400" b="1" dirty="0">
              <a:latin typeface="Open Sans" panose="020B0604020202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RGB.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17. 10.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4"/>
              </a:rPr>
              <a:t>https://cs.wikipedia.org/wiki/RGB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 err="1">
                <a:effectLst/>
                <a:latin typeface="Open Sans" panose="020B0606030504020204" pitchFamily="34" charset="0"/>
              </a:rPr>
              <a:t>Barevný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model.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2001- 2021, 5. 8. 2021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5"/>
              </a:rPr>
              <a:t>https://cs.wikipedia.org/wiki/Barevn%C3%BD_model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HSV.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6"/>
              </a:rPr>
              <a:t>https://cs.wikipedia.org/wiki/HSV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CMYK.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2001- 2022, 3. 1.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7"/>
              </a:rPr>
              <a:t>https://cs.wikipedia.org/wiki/CMYK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XYZ.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2022, 20. 8. 2022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8"/>
              </a:rPr>
              <a:t>https://cs.wikipedia.org/wiki/CIE_XYZ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400" b="1" i="0" dirty="0">
                <a:effectLst/>
                <a:latin typeface="Open Sans" panose="020B0606030504020204" pitchFamily="34" charset="0"/>
              </a:rPr>
              <a:t>CIE 1931 color space. In: </a:t>
            </a:r>
            <a:r>
              <a:rPr lang="en-US" sz="1400" b="1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 [online]. San Francisco (CA): Wikimedia Foundation, 2023, 7 January 2023 [cit. 2023-01-14]. </a:t>
            </a:r>
            <a:r>
              <a:rPr lang="en-US" sz="1400" b="1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400" b="1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400" b="1" i="0" dirty="0">
                <a:effectLst/>
                <a:latin typeface="Open Sans" panose="020B0606030504020204" pitchFamily="34" charset="0"/>
                <a:hlinkClick r:id="rId9"/>
              </a:rPr>
              <a:t>https://en.wikipedia.org/wiki/CIE_1931_color_space</a:t>
            </a:r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Dijital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Grafiklere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600" b="1" i="0" dirty="0" err="1">
                <a:solidFill>
                  <a:srgbClr val="0F0F0F"/>
                </a:solidFill>
                <a:effectLst/>
                <a:latin typeface="YouTube Sans"/>
              </a:rPr>
              <a:t>Giriş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</a:rPr>
              <a:t> - </a:t>
            </a:r>
            <a:r>
              <a:rPr lang="en-US" sz="1600" b="1" i="0" dirty="0">
                <a:solidFill>
                  <a:srgbClr val="0F0F0F"/>
                </a:solidFill>
                <a:effectLst/>
                <a:latin typeface="YouTube Sans"/>
                <a:hlinkClick r:id="rId10"/>
              </a:rPr>
              <a:t>https://youtu.be/-WdIRBZJdao</a:t>
            </a:r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Renk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US" sz="1700" b="1" i="0" dirty="0" err="1">
                <a:solidFill>
                  <a:srgbClr val="0F0F0F"/>
                </a:solidFill>
                <a:effectLst/>
                <a:latin typeface="YouTube Sans"/>
              </a:rPr>
              <a:t>Uzayları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</a:rPr>
              <a:t> (RGB,HSI,CMY) - </a:t>
            </a:r>
            <a:r>
              <a:rPr lang="en-US" sz="1700" b="1" i="0" dirty="0">
                <a:solidFill>
                  <a:srgbClr val="0F0F0F"/>
                </a:solidFill>
                <a:effectLst/>
                <a:latin typeface="YouTube Sans"/>
                <a:hlinkClick r:id="rId11"/>
              </a:rPr>
              <a:t>https://youtu.be/0eYw8XTae7Q</a:t>
            </a:r>
            <a:endParaRPr lang="en-US" sz="17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600" b="1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1400" b="1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b="0" i="0" dirty="0">
              <a:effectLst/>
              <a:latin typeface="Open Sans" panose="020B0606030504020204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000">
        <p14:pan dir="u"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94C76-DEFF-8BD4-8486-EA90698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GitHub repositor</a:t>
            </a:r>
            <a:br>
              <a:rPr lang="en-US" sz="5400" b="1" i="0" dirty="0">
                <a:effectLst/>
                <a:latin typeface="-apple-system"/>
              </a:rPr>
            </a:b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D8B-0D54-54DC-1CFA-9028C6AE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https://github.com/ibabayev7/barva.git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>
        <p:split orient="vert"/>
      </p:transition>
    </mc:Choice>
    <mc:Fallback xmlns="">
      <p:transition advTm="4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" r="550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400" b="1" dirty="0">
                <a:ea typeface="Meiryo"/>
              </a:rPr>
              <a:t>CIE</a:t>
            </a: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0000">
        <p14:pan dir="u"/>
      </p:transition>
    </mc:Choice>
    <mc:Fallback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10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45000">
        <p14:pan dir="u"/>
      </p:transition>
    </mc:Choice>
    <mc:Fallback>
      <p:transition spd="slow" advTm="4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RGB nebo RGBA</a:t>
            </a:r>
          </a:p>
        </p:txBody>
      </p: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0510" y="2181426"/>
            <a:ext cx="4536325" cy="3997637"/>
          </a:xfrm>
          <a:prstGeom prst="rect">
            <a:avLst/>
          </a:prstGeo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70000">
        <p14:pan dir="u"/>
      </p:transition>
    </mc:Choice>
    <mc:Fallback>
      <p:transition spd="slow" advTm="7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Meiryo"/>
              </a:rPr>
              <a:t>CMY a CMYK</a:t>
            </a:r>
            <a:endParaRPr lang="cs-CZ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879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91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2000">
        <p14:pan dir="u"/>
      </p:transition>
    </mc:Choice>
    <mc:Fallback xmlns="">
      <p:transition spd="slow" advTm="2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38811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3269122" cy="28813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738" y="2895186"/>
            <a:ext cx="3724275" cy="3724275"/>
          </a:xfrm>
          <a:prstGeom prst="rect">
            <a:avLst/>
          </a:prstGeom>
        </p:spPr>
      </p:pic>
      <p:pic>
        <p:nvPicPr>
          <p:cNvPr id="1026" name="Picture 2" descr="Difference Between CMY, CMYK, and CYMKK Ink Cartridges">
            <a:extLst>
              <a:ext uri="{FF2B5EF4-FFF2-40B4-BE49-F238E27FC236}">
                <a16:creationId xmlns:a16="http://schemas.microsoft.com/office/drawing/2014/main" id="{73511F88-F992-683C-1519-60799586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232" y="0"/>
            <a:ext cx="3724275" cy="27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35000">
        <p14:pan dir="u"/>
      </p:transition>
    </mc:Choice>
    <mc:Fallback xmlns="">
      <p:transition spd="slow" advTm="3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 Černá</a:t>
            </a:r>
            <a:endParaRPr lang="cs-CZ" sz="2400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2400" b="1" dirty="0">
                <a:ea typeface="+mn-lt"/>
                <a:cs typeface="+mn-lt"/>
              </a:rPr>
              <a:t>Barva získaná smícháním: Bílá</a:t>
            </a:r>
            <a:endParaRPr lang="cs-CZ" sz="2400" b="1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5000">
        <p14:pan dir="u"/>
      </p:transition>
    </mc:Choice>
    <mc:Fallback xmlns="">
      <p:transition spd="slow" advTm="5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Meiryo"/>
              </a:rPr>
              <a:t>HSV </a:t>
            </a:r>
            <a:endParaRPr lang="cs-CZ" b="1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100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000">
        <p14:pan dir="u"/>
      </p:transition>
    </mc:Choice>
    <mc:Fallback xmlns="">
      <p:transition spd="slow" advTm="6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1873</Words>
  <Application>Microsoft Office PowerPoint</Application>
  <PresentationFormat>Widescreen</PresentationFormat>
  <Paragraphs>128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-apple-system</vt:lpstr>
      <vt:lpstr>Arial</vt:lpstr>
      <vt:lpstr>Arial</vt:lpstr>
      <vt:lpstr>Calibri</vt:lpstr>
      <vt:lpstr>Calibri Light</vt:lpstr>
      <vt:lpstr>Constantia</vt:lpstr>
      <vt:lpstr>Linux Libertine</vt:lpstr>
      <vt:lpstr>Open Sans</vt:lpstr>
      <vt:lpstr>Söhne</vt:lpstr>
      <vt:lpstr>Times New Roman</vt:lpstr>
      <vt:lpstr>YouTube Sans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CMY a CMYK</vt:lpstr>
      <vt:lpstr>CMY nebo CMYK</vt:lpstr>
      <vt:lpstr>Jaký je rozdíl mezi RGB a CMYK?</vt:lpstr>
      <vt:lpstr>HSV </vt:lpstr>
      <vt:lpstr>HSV</vt:lpstr>
      <vt:lpstr>CIE</vt:lpstr>
      <vt:lpstr>CIE </vt:lpstr>
      <vt:lpstr>CIE 1931</vt:lpstr>
      <vt:lpstr>CIE 1931</vt:lpstr>
      <vt:lpstr>CIE XYZ</vt:lpstr>
      <vt:lpstr>CIE XYZXYZ</vt:lpstr>
      <vt:lpstr>Kalibrace barev </vt:lpstr>
      <vt:lpstr>Kalibrace Barev</vt:lpstr>
      <vt:lpstr>Jak nám kalibrace barev umožňuje zachytit nejpřesnější barvy při zobrazování?</vt:lpstr>
      <vt:lpstr> Použité Literatury</vt:lpstr>
      <vt:lpstr>GitHub repositor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22</cp:revision>
  <dcterms:created xsi:type="dcterms:W3CDTF">2022-12-27T16:01:55Z</dcterms:created>
  <dcterms:modified xsi:type="dcterms:W3CDTF">2023-01-18T19:15:39Z</dcterms:modified>
</cp:coreProperties>
</file>