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59" r:id="rId4"/>
    <p:sldId id="262" r:id="rId5"/>
    <p:sldId id="261" r:id="rId6"/>
    <p:sldId id="280" r:id="rId7"/>
    <p:sldId id="277" r:id="rId8"/>
    <p:sldId id="263" r:id="rId9"/>
    <p:sldId id="264" r:id="rId10"/>
    <p:sldId id="278" r:id="rId11"/>
    <p:sldId id="265" r:id="rId12"/>
    <p:sldId id="279" r:id="rId13"/>
    <p:sldId id="267" r:id="rId14"/>
    <p:sldId id="268" r:id="rId15"/>
    <p:sldId id="269" r:id="rId16"/>
    <p:sldId id="273" r:id="rId17"/>
    <p:sldId id="274" r:id="rId18"/>
    <p:sldId id="271" r:id="rId19"/>
    <p:sldId id="270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Cyan, Magenta, Yellow, Key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 err="1"/>
            <a:t>Jedná</a:t>
          </a:r>
          <a:r>
            <a:rPr lang="en-US" sz="1800" b="1" dirty="0"/>
            <a:t> se o </a:t>
          </a:r>
          <a:r>
            <a:rPr lang="en-US" sz="1800" b="1" dirty="0" err="1"/>
            <a:t>subtraktivní</a:t>
          </a:r>
          <a:r>
            <a:rPr lang="en-US" sz="1800" b="1" dirty="0"/>
            <a:t> </a:t>
          </a:r>
          <a:r>
            <a:rPr lang="en-US" sz="1800" b="1" dirty="0" err="1"/>
            <a:t>barevný</a:t>
          </a:r>
          <a:r>
            <a:rPr lang="en-US" sz="1800" b="1" dirty="0"/>
            <a:t> model </a:t>
          </a:r>
          <a:r>
            <a:rPr lang="en-US" sz="1800" b="1" dirty="0" err="1"/>
            <a:t>používaný</a:t>
          </a:r>
          <a:r>
            <a:rPr lang="en-US" sz="1800" b="1" dirty="0"/>
            <a:t> v </a:t>
          </a:r>
          <a:r>
            <a:rPr lang="en-US" sz="1800" b="1" dirty="0" err="1"/>
            <a:t>tisku</a:t>
          </a:r>
          <a:r>
            <a:rPr lang="en-US" sz="1800" b="1" dirty="0"/>
            <a:t>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>
        <a:solidFill>
          <a:srgbClr val="C00000"/>
        </a:solidFill>
      </dgm:spPr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>
        <a:solidFill>
          <a:srgbClr val="00B0F0"/>
        </a:solidFill>
      </dgm:spPr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 custT="1"/>
      <dgm:spPr/>
      <dgm:t>
        <a:bodyPr/>
        <a:lstStyle/>
        <a:p>
          <a:r>
            <a:rPr lang="cs-CZ" sz="2400" b="1" dirty="0"/>
            <a:t>Někdy HSB</a:t>
          </a:r>
          <a:endParaRPr lang="en-US" sz="2400" b="1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 custT="1"/>
      <dgm:spPr/>
      <dgm:t>
        <a:bodyPr/>
        <a:lstStyle/>
        <a:p>
          <a:r>
            <a:rPr lang="cs-CZ" sz="2400" b="1" dirty="0"/>
            <a:t>Hue (odstín), </a:t>
          </a:r>
          <a:r>
            <a:rPr lang="en-US" sz="2400" b="1" dirty="0"/>
            <a:t>S</a:t>
          </a:r>
          <a:r>
            <a:rPr lang="cs-CZ" sz="2400" b="1" dirty="0"/>
            <a:t>aturation(sytost), </a:t>
          </a:r>
          <a:r>
            <a:rPr lang="en-US" sz="2400" b="1" dirty="0"/>
            <a:t>V</a:t>
          </a:r>
          <a:r>
            <a:rPr lang="cs-CZ" sz="2400" b="1" dirty="0"/>
            <a:t>alue (hodnota)</a:t>
          </a:r>
          <a:endParaRPr lang="en-US" sz="2400" b="1" dirty="0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 custT="1"/>
      <dgm:spPr/>
      <dgm:t>
        <a:bodyPr/>
        <a:lstStyle/>
        <a:p>
          <a:r>
            <a:rPr lang="cs-CZ" sz="2400" b="1" dirty="0"/>
            <a:t>J</a:t>
          </a:r>
          <a:r>
            <a:rPr lang="en-US" sz="2400" b="1" dirty="0"/>
            <a:t>e </a:t>
          </a:r>
          <a:r>
            <a:rPr lang="en-US" sz="2400" b="1" dirty="0" err="1"/>
            <a:t>cylindrický</a:t>
          </a:r>
          <a:r>
            <a:rPr lang="en-US" sz="2400" b="1" dirty="0"/>
            <a:t> </a:t>
          </a:r>
          <a:r>
            <a:rPr lang="en-US" sz="2400" b="1" dirty="0" err="1"/>
            <a:t>barevný</a:t>
          </a:r>
          <a:r>
            <a:rPr lang="en-US" sz="2400" b="1" dirty="0"/>
            <a:t> model, </a:t>
          </a:r>
          <a:r>
            <a:rPr lang="en-US" sz="2400" b="1" dirty="0" err="1"/>
            <a:t>který</a:t>
          </a:r>
          <a:r>
            <a:rPr lang="en-US" sz="2400" b="1" dirty="0"/>
            <a:t> </a:t>
          </a:r>
          <a:r>
            <a:rPr lang="en-US" sz="2400" b="1" dirty="0" err="1"/>
            <a:t>představuje</a:t>
          </a:r>
          <a:r>
            <a:rPr lang="en-US" sz="2400" b="1" dirty="0"/>
            <a:t> </a:t>
          </a:r>
          <a:r>
            <a:rPr lang="en-US" sz="2400" b="1" dirty="0" err="1"/>
            <a:t>odstíny</a:t>
          </a:r>
          <a:r>
            <a:rPr lang="en-US" sz="2400" b="1" dirty="0"/>
            <a:t>, </a:t>
          </a:r>
          <a:r>
            <a:rPr lang="en-US" sz="2400" b="1" dirty="0" err="1"/>
            <a:t>sytost</a:t>
          </a:r>
          <a:r>
            <a:rPr lang="en-US" sz="2400" b="1" dirty="0"/>
            <a:t> a </a:t>
          </a:r>
          <a:r>
            <a:rPr lang="en-US" sz="2400" b="1" dirty="0" err="1"/>
            <a:t>hodnoty</a:t>
          </a:r>
          <a:r>
            <a:rPr lang="en-US" sz="2400" b="1" dirty="0"/>
            <a:t> (</a:t>
          </a:r>
          <a:r>
            <a:rPr lang="en-US" sz="2400" b="1" dirty="0" err="1"/>
            <a:t>nebo</a:t>
          </a:r>
          <a:r>
            <a:rPr lang="en-US" sz="2400" b="1" dirty="0"/>
            <a:t> </a:t>
          </a:r>
          <a:r>
            <a:rPr lang="en-US" sz="2400" b="1" dirty="0" err="1"/>
            <a:t>jas</a:t>
          </a:r>
          <a:r>
            <a:rPr lang="en-US" sz="2400" b="1" dirty="0"/>
            <a:t>) </a:t>
          </a:r>
          <a:r>
            <a:rPr lang="en-US" sz="2400" b="1" dirty="0" err="1"/>
            <a:t>barev</a:t>
          </a:r>
          <a:r>
            <a:rPr lang="cs-CZ" sz="2400" b="1" dirty="0"/>
            <a:t>.</a:t>
          </a:r>
          <a:endParaRPr lang="en-US" sz="2400" b="1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17085"/>
          <a:ext cx="1852875" cy="1852875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Cyan, Magenta, Yellow, Key</a:t>
          </a:r>
        </a:p>
      </dsp:txBody>
      <dsp:txXfrm>
        <a:off x="53494" y="2847086"/>
        <a:ext cx="3037500" cy="855000"/>
      </dsp:txXfrm>
    </dsp:sp>
    <dsp:sp modelId="{532ABB1E-DC88-476E-B56C-35565B7E72AF}">
      <dsp:nvSpPr>
        <dsp:cNvPr id="0" name=""/>
        <dsp:cNvSpPr/>
      </dsp:nvSpPr>
      <dsp:spPr>
        <a:xfrm>
          <a:off x="4214869" y="417085"/>
          <a:ext cx="1852875" cy="1852875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/>
            <a:t>Jedná</a:t>
          </a:r>
          <a:r>
            <a:rPr lang="en-US" sz="1800" b="1" kern="1200" dirty="0"/>
            <a:t> se o </a:t>
          </a:r>
          <a:r>
            <a:rPr lang="en-US" sz="1800" b="1" kern="1200" dirty="0" err="1"/>
            <a:t>subtraktivní</a:t>
          </a:r>
          <a:r>
            <a:rPr lang="en-US" sz="1800" b="1" kern="1200" dirty="0"/>
            <a:t> </a:t>
          </a:r>
          <a:r>
            <a:rPr lang="en-US" sz="1800" b="1" kern="1200" dirty="0" err="1"/>
            <a:t>barevný</a:t>
          </a:r>
          <a:r>
            <a:rPr lang="en-US" sz="1800" b="1" kern="1200" dirty="0"/>
            <a:t> model </a:t>
          </a:r>
          <a:r>
            <a:rPr lang="en-US" sz="1800" b="1" kern="1200" dirty="0" err="1"/>
            <a:t>používaný</a:t>
          </a:r>
          <a:r>
            <a:rPr lang="en-US" sz="1800" b="1" kern="1200" dirty="0"/>
            <a:t> v </a:t>
          </a:r>
          <a:r>
            <a:rPr lang="en-US" sz="1800" b="1" kern="1200" dirty="0" err="1"/>
            <a:t>tisku</a:t>
          </a:r>
          <a:r>
            <a:rPr lang="en-US" sz="1800" b="1" kern="1200" dirty="0"/>
            <a:t>.</a:t>
          </a:r>
        </a:p>
      </dsp:txBody>
      <dsp:txXfrm>
        <a:off x="3622557" y="2847086"/>
        <a:ext cx="3037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Někdy HSB</a:t>
          </a:r>
          <a:endParaRPr lang="en-US" sz="2400" b="1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Hue (odstín), </a:t>
          </a:r>
          <a:r>
            <a:rPr lang="en-US" sz="2400" b="1" kern="1200" dirty="0"/>
            <a:t>S</a:t>
          </a:r>
          <a:r>
            <a:rPr lang="cs-CZ" sz="2400" b="1" kern="1200" dirty="0"/>
            <a:t>aturation(sytost), </a:t>
          </a:r>
          <a:r>
            <a:rPr lang="en-US" sz="2400" b="1" kern="1200" dirty="0"/>
            <a:t>V</a:t>
          </a:r>
          <a:r>
            <a:rPr lang="cs-CZ" sz="2400" b="1" kern="1200" dirty="0"/>
            <a:t>alue (hodnota)</a:t>
          </a:r>
          <a:endParaRPr lang="en-US" sz="2400" b="1" kern="1200" dirty="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J</a:t>
          </a:r>
          <a:r>
            <a:rPr lang="en-US" sz="2400" b="1" kern="1200" dirty="0"/>
            <a:t>e </a:t>
          </a:r>
          <a:r>
            <a:rPr lang="en-US" sz="2400" b="1" kern="1200" dirty="0" err="1"/>
            <a:t>cylindrický</a:t>
          </a:r>
          <a:r>
            <a:rPr lang="en-US" sz="2400" b="1" kern="1200" dirty="0"/>
            <a:t> </a:t>
          </a:r>
          <a:r>
            <a:rPr lang="en-US" sz="2400" b="1" kern="1200" dirty="0" err="1"/>
            <a:t>barevný</a:t>
          </a:r>
          <a:r>
            <a:rPr lang="en-US" sz="2400" b="1" kern="1200" dirty="0"/>
            <a:t> model, </a:t>
          </a:r>
          <a:r>
            <a:rPr lang="en-US" sz="2400" b="1" kern="1200" dirty="0" err="1"/>
            <a:t>který</a:t>
          </a:r>
          <a:r>
            <a:rPr lang="en-US" sz="2400" b="1" kern="1200" dirty="0"/>
            <a:t> </a:t>
          </a:r>
          <a:r>
            <a:rPr lang="en-US" sz="2400" b="1" kern="1200" dirty="0" err="1"/>
            <a:t>představuje</a:t>
          </a:r>
          <a:r>
            <a:rPr lang="en-US" sz="2400" b="1" kern="1200" dirty="0"/>
            <a:t> </a:t>
          </a:r>
          <a:r>
            <a:rPr lang="en-US" sz="2400" b="1" kern="1200" dirty="0" err="1"/>
            <a:t>odstíny</a:t>
          </a:r>
          <a:r>
            <a:rPr lang="en-US" sz="2400" b="1" kern="1200" dirty="0"/>
            <a:t>, </a:t>
          </a:r>
          <a:r>
            <a:rPr lang="en-US" sz="2400" b="1" kern="1200" dirty="0" err="1"/>
            <a:t>sytost</a:t>
          </a:r>
          <a:r>
            <a:rPr lang="en-US" sz="2400" b="1" kern="1200" dirty="0"/>
            <a:t> a </a:t>
          </a:r>
          <a:r>
            <a:rPr lang="en-US" sz="2400" b="1" kern="1200" dirty="0" err="1"/>
            <a:t>hodnoty</a:t>
          </a:r>
          <a:r>
            <a:rPr lang="en-US" sz="2400" b="1" kern="1200" dirty="0"/>
            <a:t> (</a:t>
          </a:r>
          <a:r>
            <a:rPr lang="en-US" sz="2400" b="1" kern="1200" dirty="0" err="1"/>
            <a:t>nebo</a:t>
          </a:r>
          <a:r>
            <a:rPr lang="en-US" sz="2400" b="1" kern="1200" dirty="0"/>
            <a:t> </a:t>
          </a:r>
          <a:r>
            <a:rPr lang="en-US" sz="2400" b="1" kern="1200" dirty="0" err="1"/>
            <a:t>jas</a:t>
          </a:r>
          <a:r>
            <a:rPr lang="en-US" sz="2400" b="1" kern="1200" dirty="0"/>
            <a:t>) </a:t>
          </a:r>
          <a:r>
            <a:rPr lang="en-US" sz="2400" b="1" kern="1200" dirty="0" err="1"/>
            <a:t>barev</a:t>
          </a:r>
          <a:r>
            <a:rPr lang="cs-CZ" sz="2400" b="1" kern="1200" dirty="0"/>
            <a:t>.</a:t>
          </a:r>
          <a:endParaRPr lang="en-US" sz="2400" b="1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RGB a CMY.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  <a:r>
              <a:rPr lang="en-US" dirty="0"/>
              <a:t> Nebo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kazdy</a:t>
            </a:r>
            <a:r>
              <a:rPr lang="en-US" dirty="0"/>
              <a:t> </a:t>
            </a:r>
            <a:r>
              <a:rPr lang="en-US" dirty="0" err="1"/>
              <a:t>barva</a:t>
            </a:r>
            <a:r>
              <a:rPr lang="en-US" dirty="0"/>
              <a:t> ma 8 bit . 2^8 je to 256. </a:t>
            </a:r>
            <a:r>
              <a:rPr lang="en-US" dirty="0" err="1"/>
              <a:t>treba</a:t>
            </a:r>
            <a:r>
              <a:rPr lang="en-US" dirty="0"/>
              <a:t> R je 256 G taky a B taky. 256x256x256= 16,777,216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11" Type="http://schemas.openxmlformats.org/officeDocument/2006/relationships/hyperlink" Target="https://youtu.be/0eYw8XTae7Q" TargetMode="External"/><Relationship Id="rId5" Type="http://schemas.openxmlformats.org/officeDocument/2006/relationships/hyperlink" Target="https://cs.wikipedia.org/wiki/Barevn%C3%BD_model" TargetMode="External"/><Relationship Id="rId10" Type="http://schemas.openxmlformats.org/officeDocument/2006/relationships/hyperlink" Target="https://youtu.be/-WdIRBZJdao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i="1" dirty="0">
                <a:ea typeface="Meiryo"/>
              </a:rPr>
              <a:t>Prezentace: </a:t>
            </a:r>
            <a:r>
              <a:rPr lang="cs-CZ" i="1" dirty="0" err="1">
                <a:ea typeface="Meiryo"/>
              </a:rPr>
              <a:t>B.Imamaddin</a:t>
            </a:r>
            <a:endParaRPr lang="cs-CZ" i="1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25000">
        <p15:prstTrans prst="drape"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000">
        <p14:pan dir="u"/>
      </p:transition>
    </mc:Choice>
    <mc:Fallback xmlns="">
      <p:transition spd="slow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9711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00000">
        <p14:pan dir="u"/>
      </p:transition>
    </mc:Choice>
    <mc:Fallback xmlns="">
      <p:transition spd="slow" advTm="360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dirty="0"/>
              <a:t>CIE (Commission </a:t>
            </a:r>
            <a:r>
              <a:rPr lang="en-US" sz="2200" b="1" dirty="0" err="1"/>
              <a:t>Internationale</a:t>
            </a:r>
            <a:r>
              <a:rPr lang="en-US" sz="2200" b="1" dirty="0"/>
              <a:t> de </a:t>
            </a:r>
            <a:r>
              <a:rPr lang="en-US" sz="2200" b="1" dirty="0" err="1"/>
              <a:t>l'Eclairage</a:t>
            </a:r>
            <a:r>
              <a:rPr lang="en-US" sz="2200" b="1" dirty="0"/>
              <a:t>) je </a:t>
            </a:r>
            <a:r>
              <a:rPr lang="en-US" sz="2200" b="1" dirty="0" err="1"/>
              <a:t>mezinárodní</a:t>
            </a:r>
            <a:r>
              <a:rPr lang="en-US" sz="2200" b="1" dirty="0"/>
              <a:t> </a:t>
            </a:r>
            <a:r>
              <a:rPr lang="en-US" sz="2200" b="1" dirty="0" err="1"/>
              <a:t>organizace</a:t>
            </a:r>
            <a:r>
              <a:rPr lang="en-US" sz="2200" b="1" dirty="0"/>
              <a:t> </a:t>
            </a:r>
            <a:r>
              <a:rPr lang="en-US" sz="2200" b="1" dirty="0" err="1"/>
              <a:t>založená</a:t>
            </a:r>
            <a:r>
              <a:rPr lang="en-US" sz="2200" b="1" dirty="0"/>
              <a:t> v </a:t>
            </a:r>
            <a:r>
              <a:rPr lang="en-US" sz="2200" b="1" dirty="0" err="1"/>
              <a:t>roce</a:t>
            </a:r>
            <a:r>
              <a:rPr lang="en-US" sz="2200" b="1" dirty="0"/>
              <a:t> 1913.</a:t>
            </a:r>
          </a:p>
          <a:p>
            <a:r>
              <a:rPr lang="en-US" sz="2200" b="1" dirty="0"/>
              <a:t>K </a:t>
            </a:r>
            <a:r>
              <a:rPr lang="en-US" sz="2200" b="1" dirty="0" err="1"/>
              <a:t>dispozici</a:t>
            </a:r>
            <a:r>
              <a:rPr lang="en-US" sz="2200" b="1" dirty="0"/>
              <a:t> je </a:t>
            </a:r>
            <a:r>
              <a:rPr lang="en-US" sz="2200" b="1" dirty="0" err="1"/>
              <a:t>také</a:t>
            </a:r>
            <a:r>
              <a:rPr lang="en-US" sz="2200" b="1" dirty="0"/>
              <a:t> </a:t>
            </a:r>
            <a:r>
              <a:rPr lang="en-US" sz="2200" b="1" dirty="0" err="1"/>
              <a:t>barevný</a:t>
            </a:r>
            <a:r>
              <a:rPr lang="en-US" sz="2200" b="1" dirty="0"/>
              <a:t> </a:t>
            </a:r>
            <a:r>
              <a:rPr lang="en-US" sz="2200" b="1" dirty="0" err="1"/>
              <a:t>prostor</a:t>
            </a:r>
            <a:r>
              <a:rPr lang="en-US" sz="2200" b="1" dirty="0"/>
              <a:t> CIE 1931, </a:t>
            </a:r>
            <a:r>
              <a:rPr lang="en-US" sz="2200" b="1" dirty="0" err="1"/>
              <a:t>standardizovaný</a:t>
            </a:r>
            <a:r>
              <a:rPr lang="en-US" sz="2200" b="1" dirty="0"/>
              <a:t> model </a:t>
            </a:r>
            <a:r>
              <a:rPr lang="en-US" sz="2200" b="1" dirty="0" err="1"/>
              <a:t>používaný</a:t>
            </a:r>
            <a:r>
              <a:rPr lang="en-US" sz="2200" b="1" dirty="0"/>
              <a:t> k </a:t>
            </a:r>
            <a:r>
              <a:rPr lang="en-US" sz="2200" b="1" dirty="0" err="1"/>
              <a:t>reprezentaci</a:t>
            </a:r>
            <a:r>
              <a:rPr lang="en-US" sz="2200" b="1" dirty="0"/>
              <a:t> </a:t>
            </a:r>
            <a:r>
              <a:rPr lang="en-US" sz="2200" b="1" dirty="0" err="1"/>
              <a:t>barev</a:t>
            </a:r>
            <a:r>
              <a:rPr lang="en-US" sz="2200" b="1" dirty="0"/>
              <a:t> </a:t>
            </a:r>
            <a:r>
              <a:rPr lang="en-US" sz="2200" b="1" dirty="0" err="1"/>
              <a:t>viditelných</a:t>
            </a:r>
            <a:r>
              <a:rPr lang="en-US" sz="2200" b="1" dirty="0"/>
              <a:t> </a:t>
            </a:r>
            <a:r>
              <a:rPr lang="en-US" sz="2200" b="1" dirty="0" err="1"/>
              <a:t>lidským</a:t>
            </a:r>
            <a:r>
              <a:rPr lang="en-US" sz="2200" b="1" dirty="0"/>
              <a:t> </a:t>
            </a:r>
            <a:r>
              <a:rPr lang="en-US" sz="2200" b="1" dirty="0" err="1"/>
              <a:t>okem</a:t>
            </a:r>
            <a:r>
              <a:rPr lang="en-US" sz="2200" b="1" dirty="0"/>
              <a:t>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4000">
        <p14:pan dir="u"/>
      </p:transition>
    </mc:Choice>
    <mc:Fallback xmlns="">
      <p:transition spd="slow" advTm="4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0000">
        <p14:pan dir="u"/>
      </p:transition>
    </mc:Choice>
    <mc:Fallback xmlns="">
      <p:transition spd="slow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Na </a:t>
            </a:r>
            <a:r>
              <a:rPr lang="en-US" sz="2400" b="1" dirty="0" err="1"/>
              <a:t>rozdíl</a:t>
            </a:r>
            <a:r>
              <a:rPr lang="en-US" sz="2400" b="1" dirty="0"/>
              <a:t> od </a:t>
            </a:r>
            <a:r>
              <a:rPr lang="en-US" sz="2400" b="1" dirty="0" err="1"/>
              <a:t>barevného</a:t>
            </a:r>
            <a:r>
              <a:rPr lang="en-US" sz="2400" b="1" dirty="0"/>
              <a:t> </a:t>
            </a:r>
            <a:r>
              <a:rPr lang="en-US" sz="2400" b="1" dirty="0" err="1"/>
              <a:t>modelu</a:t>
            </a:r>
            <a:r>
              <a:rPr lang="en-US" sz="2400" b="1" dirty="0"/>
              <a:t> RGB </a:t>
            </a:r>
            <a:r>
              <a:rPr lang="en-US" sz="2400" b="1" dirty="0" err="1"/>
              <a:t>přesněji</a:t>
            </a:r>
            <a:r>
              <a:rPr lang="en-US" sz="2400" b="1" dirty="0"/>
              <a:t> </a:t>
            </a:r>
            <a:r>
              <a:rPr lang="en-US" sz="2400" b="1" dirty="0" err="1"/>
              <a:t>reprezentuje</a:t>
            </a:r>
            <a:r>
              <a:rPr lang="en-US" sz="2400" b="1" dirty="0"/>
              <a:t> </a:t>
            </a:r>
            <a:r>
              <a:rPr lang="en-US" sz="2400" b="1" dirty="0" err="1"/>
              <a:t>vnímání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</a:t>
            </a:r>
            <a:r>
              <a:rPr lang="en-US" sz="2400" b="1" dirty="0" err="1"/>
              <a:t>lidským</a:t>
            </a:r>
            <a:r>
              <a:rPr lang="en-US" sz="2400" b="1" dirty="0"/>
              <a:t> </a:t>
            </a:r>
            <a:r>
              <a:rPr lang="en-US" sz="2400" b="1" dirty="0" err="1"/>
              <a:t>okem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Často</a:t>
            </a:r>
            <a:r>
              <a:rPr lang="en-US" sz="2400" b="1" dirty="0"/>
              <a:t> se </a:t>
            </a:r>
            <a:r>
              <a:rPr lang="en-US" sz="2400" b="1" dirty="0" err="1"/>
              <a:t>používá</a:t>
            </a:r>
            <a:r>
              <a:rPr lang="en-US" sz="2400" b="1" dirty="0"/>
              <a:t> v </a:t>
            </a:r>
            <a:r>
              <a:rPr lang="en-US" sz="2400" b="1" dirty="0" err="1"/>
              <a:t>systémech</a:t>
            </a:r>
            <a:r>
              <a:rPr lang="en-US" sz="2400" b="1" dirty="0"/>
              <a:t> </a:t>
            </a:r>
            <a:r>
              <a:rPr lang="en-US" sz="2400" b="1" dirty="0" err="1"/>
              <a:t>správy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a </a:t>
            </a:r>
            <a:r>
              <a:rPr lang="en-US" sz="2400" b="1" dirty="0" err="1"/>
              <a:t>dalších</a:t>
            </a:r>
            <a:r>
              <a:rPr lang="en-US" sz="2400" b="1" dirty="0"/>
              <a:t> </a:t>
            </a:r>
            <a:r>
              <a:rPr lang="en-US" sz="2400" b="1" dirty="0" err="1"/>
              <a:t>aplikacích</a:t>
            </a:r>
            <a:r>
              <a:rPr lang="en-US" sz="2400" b="1" dirty="0"/>
              <a:t>, </a:t>
            </a:r>
            <a:r>
              <a:rPr lang="en-US" sz="2400" b="1" dirty="0" err="1"/>
              <a:t>kde</a:t>
            </a:r>
            <a:r>
              <a:rPr lang="en-US" sz="2400" b="1" dirty="0"/>
              <a:t> je </a:t>
            </a:r>
            <a:r>
              <a:rPr lang="en-US" sz="2400" b="1" dirty="0" err="1"/>
              <a:t>důležitá</a:t>
            </a:r>
            <a:r>
              <a:rPr lang="en-US" sz="2400" b="1" dirty="0"/>
              <a:t> </a:t>
            </a:r>
            <a:r>
              <a:rPr lang="en-US" sz="2400" b="1" dirty="0" err="1"/>
              <a:t>přesná</a:t>
            </a:r>
            <a:r>
              <a:rPr lang="en-US" sz="2400" b="1" dirty="0"/>
              <a:t> </a:t>
            </a:r>
            <a:r>
              <a:rPr lang="en-US" sz="2400" b="1" dirty="0" err="1"/>
              <a:t>reprezentace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7000">
        <p14:pan dir="u"/>
      </p:transition>
    </mc:Choice>
    <mc:Fallback xmlns="">
      <p:transition spd="slow" advTm="4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8000">
        <p14:pan dir="u"/>
      </p:transition>
    </mc:Choice>
    <mc:Fallback xmlns="">
      <p:transition spd="slow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sz="3200" i="1" dirty="0" err="1"/>
              <a:t>Navržený</a:t>
            </a:r>
            <a:r>
              <a:rPr lang="en-US" sz="3200" i="1" dirty="0"/>
              <a:t> </a:t>
            </a:r>
            <a:r>
              <a:rPr lang="en-US" sz="3200" i="1" dirty="0" err="1"/>
              <a:t>tak</a:t>
            </a:r>
            <a:r>
              <a:rPr lang="en-US" sz="3200" i="1" dirty="0"/>
              <a:t>, aby </a:t>
            </a:r>
            <a:r>
              <a:rPr lang="en-US" sz="3200" i="1" dirty="0" err="1"/>
              <a:t>popisoval</a:t>
            </a:r>
            <a:r>
              <a:rPr lang="en-US" sz="3200" i="1" dirty="0"/>
              <a:t>, jak se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mění</a:t>
            </a:r>
            <a:r>
              <a:rPr lang="en-US" sz="3200" i="1" dirty="0"/>
              <a:t>, </a:t>
            </a:r>
            <a:r>
              <a:rPr lang="en-US" sz="3200" i="1" dirty="0" err="1"/>
              <a:t>když</a:t>
            </a:r>
            <a:r>
              <a:rPr lang="en-US" sz="3200" i="1" dirty="0"/>
              <a:t> </a:t>
            </a:r>
            <a:r>
              <a:rPr lang="en-US" sz="3200" i="1" dirty="0" err="1"/>
              <a:t>jsou</a:t>
            </a:r>
            <a:r>
              <a:rPr lang="en-US" sz="3200" i="1" dirty="0"/>
              <a:t> </a:t>
            </a:r>
            <a:r>
              <a:rPr lang="en-US" sz="3200" i="1" dirty="0" err="1"/>
              <a:t>vytvářeny</a:t>
            </a:r>
            <a:r>
              <a:rPr lang="en-US" sz="3200" i="1" dirty="0"/>
              <a:t> </a:t>
            </a:r>
            <a:r>
              <a:rPr lang="en-US" sz="3200" i="1" dirty="0" err="1"/>
              <a:t>světelnými</a:t>
            </a:r>
            <a:r>
              <a:rPr lang="en-US" sz="3200" i="1" dirty="0"/>
              <a:t> </a:t>
            </a:r>
            <a:r>
              <a:rPr lang="en-US" sz="3200" i="1" dirty="0" err="1"/>
              <a:t>zdroji</a:t>
            </a:r>
            <a:endParaRPr lang="en-US" sz="3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sz="3200" i="1" dirty="0"/>
              <a:t> </a:t>
            </a:r>
            <a:r>
              <a:rPr lang="en-US" sz="3200" i="1" dirty="0" err="1"/>
              <a:t>Slouží</a:t>
            </a:r>
            <a:r>
              <a:rPr lang="en-US" sz="3200" i="1" dirty="0"/>
              <a:t> k </a:t>
            </a:r>
            <a:r>
              <a:rPr lang="en-US" sz="3200" i="1" dirty="0" err="1"/>
              <a:t>předpovědi</a:t>
            </a:r>
            <a:r>
              <a:rPr lang="en-US" sz="3200" i="1" dirty="0"/>
              <a:t>, jak se </a:t>
            </a:r>
            <a:r>
              <a:rPr lang="en-US" sz="3200" i="1" dirty="0" err="1"/>
              <a:t>budou</a:t>
            </a:r>
            <a:r>
              <a:rPr lang="en-US" sz="3200" i="1" dirty="0"/>
              <a:t>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obrázků</a:t>
            </a:r>
            <a:r>
              <a:rPr lang="en-US" sz="3200" i="1" dirty="0"/>
              <a:t> </a:t>
            </a:r>
            <a:r>
              <a:rPr lang="en-US" sz="3200" i="1" dirty="0" err="1"/>
              <a:t>měnit</a:t>
            </a:r>
            <a:r>
              <a:rPr lang="en-US" sz="3200" i="1" dirty="0"/>
              <a:t> za </a:t>
            </a:r>
            <a:r>
              <a:rPr lang="en-US" sz="3200" i="1" dirty="0" err="1"/>
              <a:t>různých</a:t>
            </a:r>
            <a:r>
              <a:rPr lang="en-US" sz="3200" i="1" dirty="0"/>
              <a:t> </a:t>
            </a:r>
            <a:r>
              <a:rPr lang="en-US" sz="3200" i="1" dirty="0" err="1"/>
              <a:t>světelných</a:t>
            </a:r>
            <a:r>
              <a:rPr lang="en-US" sz="3200" i="1" dirty="0"/>
              <a:t> </a:t>
            </a:r>
            <a:r>
              <a:rPr lang="en-US" sz="3200" i="1" dirty="0" err="1"/>
              <a:t>podmínek</a:t>
            </a:r>
            <a:r>
              <a:rPr lang="en-US" sz="3200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000">
        <p14:pan dir="u"/>
      </p:transition>
    </mc:Choice>
    <mc:Fallback xmlns="">
      <p:transition spd="slow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9000">
        <p14:pan dir="u"/>
      </p:transition>
    </mc:Choice>
    <mc:Fallback xmlns="">
      <p:transition spd="slow" advTm="9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b="1" dirty="0"/>
              <a:t>J</a:t>
            </a:r>
            <a:r>
              <a:rPr lang="pl-PL" sz="2400" b="1" dirty="0"/>
              <a:t>e to pro monitor a projektor</a:t>
            </a:r>
            <a:endParaRPr lang="en-US" sz="2400" b="1" dirty="0"/>
          </a:p>
          <a:p>
            <a:r>
              <a:rPr lang="en-US" sz="2400" b="1" dirty="0" err="1"/>
              <a:t>Ověření</a:t>
            </a:r>
            <a:r>
              <a:rPr lang="en-US" sz="2400" b="1" dirty="0"/>
              <a:t> </a:t>
            </a:r>
            <a:r>
              <a:rPr lang="en-US" sz="2400" b="1" dirty="0" err="1"/>
              <a:t>světla</a:t>
            </a:r>
            <a:r>
              <a:rPr lang="en-US" sz="2400" b="1" dirty="0"/>
              <a:t> a </a:t>
            </a:r>
            <a:r>
              <a:rPr lang="en-US" sz="2400" b="1" dirty="0" err="1"/>
              <a:t>barev</a:t>
            </a:r>
            <a:r>
              <a:rPr lang="en-US" sz="2400" b="1" dirty="0"/>
              <a:t>, </a:t>
            </a:r>
            <a:r>
              <a:rPr lang="en-US" sz="2400" b="1" dirty="0" err="1"/>
              <a:t>vyvinuté</a:t>
            </a:r>
            <a:r>
              <a:rPr lang="en-US" sz="2400" b="1" dirty="0"/>
              <a:t> pro monitor a </a:t>
            </a:r>
            <a:r>
              <a:rPr lang="en-US" sz="2400" b="1" dirty="0" err="1"/>
              <a:t>projektor</a:t>
            </a:r>
            <a:r>
              <a:rPr lang="en-US" sz="2400" b="1" dirty="0"/>
              <a:t>, se </a:t>
            </a:r>
            <a:r>
              <a:rPr lang="en-US" sz="2400" b="1" dirty="0" err="1"/>
              <a:t>nazývá</a:t>
            </a:r>
            <a:r>
              <a:rPr lang="en-US" sz="2400" b="1" dirty="0"/>
              <a:t> </a:t>
            </a:r>
            <a:r>
              <a:rPr lang="en-US" sz="2400" b="1" dirty="0" err="1"/>
              <a:t>kalibrace</a:t>
            </a:r>
            <a:endParaRPr lang="en-US" sz="2400" b="1" dirty="0"/>
          </a:p>
          <a:p>
            <a:r>
              <a:rPr lang="en-US" sz="2400" b="1" dirty="0" err="1"/>
              <a:t>Umožňuje</a:t>
            </a:r>
            <a:r>
              <a:rPr lang="en-US" sz="2400" b="1" dirty="0"/>
              <a:t> </a:t>
            </a:r>
            <a:r>
              <a:rPr lang="en-US" sz="2400" b="1" dirty="0" err="1"/>
              <a:t>nám</a:t>
            </a:r>
            <a:r>
              <a:rPr lang="en-US" sz="2400" b="1" dirty="0"/>
              <a:t> </a:t>
            </a:r>
            <a:r>
              <a:rPr lang="en-US" sz="2400" b="1" dirty="0" err="1"/>
              <a:t>zachytit</a:t>
            </a:r>
            <a:r>
              <a:rPr lang="en-US" sz="2400" b="1" dirty="0"/>
              <a:t> </a:t>
            </a:r>
            <a:r>
              <a:rPr lang="en-US" sz="2400" b="1" dirty="0" err="1"/>
              <a:t>nejpřesnější</a:t>
            </a:r>
            <a:r>
              <a:rPr lang="en-US" sz="2400" b="1" dirty="0"/>
              <a:t> </a:t>
            </a:r>
            <a:r>
              <a:rPr lang="en-US" sz="2400" b="1" dirty="0" err="1"/>
              <a:t>barvy</a:t>
            </a:r>
            <a:r>
              <a:rPr lang="en-US" sz="2400" b="1" dirty="0"/>
              <a:t> </a:t>
            </a:r>
            <a:r>
              <a:rPr lang="en-US" sz="2400" b="1" dirty="0" err="1"/>
              <a:t>při</a:t>
            </a:r>
            <a:r>
              <a:rPr lang="en-US" sz="2400" b="1" dirty="0"/>
              <a:t> </a:t>
            </a:r>
            <a:r>
              <a:rPr lang="en-US" sz="2400" b="1" dirty="0" err="1"/>
              <a:t>zobrazování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0">
        <p14:pan dir="u"/>
      </p:transition>
    </mc:Choice>
    <mc:Fallback xmlns="">
      <p:transition spd="slow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 b="1" dirty="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 b="1" dirty="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 b="1" dirty="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Tm="60000">
        <p14:pan dir="u"/>
      </p:transition>
    </mc:Choice>
    <mc:Fallback xmlns="">
      <p:transition spd="slow" advTm="6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Tím</a:t>
            </a:r>
            <a:r>
              <a:rPr lang="en-US" sz="2000" b="1" dirty="0"/>
              <a:t> se </a:t>
            </a:r>
            <a:r>
              <a:rPr lang="en-US" sz="2000" b="1" dirty="0" err="1"/>
              <a:t>opraví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různými</a:t>
            </a:r>
            <a:r>
              <a:rPr lang="en-US" sz="2000" b="1" dirty="0"/>
              <a:t> </a:t>
            </a:r>
            <a:r>
              <a:rPr lang="en-US" sz="2000" b="1" dirty="0" err="1"/>
              <a:t>barevnými</a:t>
            </a:r>
            <a:r>
              <a:rPr lang="en-US" sz="2000" b="1" dirty="0"/>
              <a:t> </a:t>
            </a:r>
            <a:r>
              <a:rPr lang="en-US" sz="2000" b="1" dirty="0" err="1"/>
              <a:t>prostory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 </a:t>
            </a:r>
            <a:r>
              <a:rPr lang="en-US" sz="2000" b="1" dirty="0" err="1"/>
              <a:t>vytvářejícím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Toto </a:t>
            </a:r>
            <a:r>
              <a:rPr lang="en-US" sz="2000" b="1" dirty="0" err="1"/>
              <a:t>zařízení</a:t>
            </a:r>
            <a:r>
              <a:rPr lang="en-US" sz="2000" b="1" dirty="0"/>
              <a:t> </a:t>
            </a:r>
            <a:r>
              <a:rPr lang="en-US" sz="2000" b="1" dirty="0" err="1"/>
              <a:t>měří</a:t>
            </a:r>
            <a:r>
              <a:rPr lang="en-US" sz="2000" b="1" dirty="0"/>
              <a:t> a </a:t>
            </a:r>
            <a:r>
              <a:rPr lang="en-US" sz="2000" b="1" dirty="0" err="1"/>
              <a:t>koriguje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v </a:t>
            </a:r>
            <a:r>
              <a:rPr lang="en-US" sz="2000" b="1" dirty="0" err="1"/>
              <a:t>barevném</a:t>
            </a:r>
            <a:r>
              <a:rPr lang="en-US" sz="2000" b="1" dirty="0"/>
              <a:t> </a:t>
            </a:r>
            <a:r>
              <a:rPr lang="en-US" sz="2000" b="1" dirty="0" err="1"/>
              <a:t>prostoru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vytváří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,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2000">
        <p14:pan dir="u"/>
      </p:transition>
    </mc:Choice>
    <mc:Fallback xmlns="">
      <p:transition spd="slow" advTm="5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1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1" i="0" dirty="0">
              <a:effectLst/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b="1" dirty="0"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Dijital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Grafiklere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Giriş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- 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  <a:hlinkClick r:id="rId10"/>
              </a:rPr>
              <a:t>https://youtu.be/-WdIRBZJdao</a:t>
            </a:r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Renk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Uzayları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(RGB,HSI,CMY) - 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  <a:hlinkClick r:id="rId11"/>
              </a:rPr>
              <a:t>https://youtu.be/0eYw8XTae7Q</a:t>
            </a:r>
            <a:endParaRPr lang="en-US" sz="17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00">
        <p14:pan dir="u"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https://github.com/ibabayev7/barva.git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split orient="vert"/>
      </p:transition>
    </mc:Choice>
    <mc:Fallback xmlns="">
      <p:transition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0000">
        <p14:pan dir="u"/>
      </p:transition>
    </mc:Choice>
    <mc:Fallback xmlns="">
      <p:transition spd="slow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1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5000">
        <p14:pan dir="u"/>
      </p:transition>
    </mc:Choice>
    <mc:Fallback xmlns="">
      <p:transition spd="slow" advTm="4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70000">
        <p14:pan dir="u"/>
      </p:transition>
    </mc:Choice>
    <mc:Fallback xmlns="">
      <p:transition spd="slow" advTm="7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D4D53-B98D-7AFF-20BD-55F8C48A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3000" b="1" dirty="0" err="1"/>
              <a:t>Příklad</a:t>
            </a:r>
            <a:r>
              <a:rPr lang="en-US" sz="3000" b="1" dirty="0"/>
              <a:t>:</a:t>
            </a:r>
            <a:br>
              <a:rPr lang="en-US" sz="3000" dirty="0"/>
            </a:br>
            <a:r>
              <a:rPr lang="en-US" sz="3000" i="1" dirty="0" err="1"/>
              <a:t>Jaká</a:t>
            </a:r>
            <a:r>
              <a:rPr lang="en-US" sz="3000" i="1" dirty="0"/>
              <a:t> je </a:t>
            </a:r>
            <a:r>
              <a:rPr lang="en-US" sz="3000" i="1" dirty="0" err="1"/>
              <a:t>velikost</a:t>
            </a:r>
            <a:r>
              <a:rPr lang="en-US" sz="3000" i="1" dirty="0"/>
              <a:t> </a:t>
            </a:r>
            <a:r>
              <a:rPr lang="en-US" sz="3000" i="1" dirty="0" err="1"/>
              <a:t>souboru</a:t>
            </a:r>
            <a:r>
              <a:rPr lang="en-US" sz="3000" i="1" dirty="0"/>
              <a:t> </a:t>
            </a:r>
            <a:r>
              <a:rPr lang="en-US" sz="3000" i="1" dirty="0" err="1"/>
              <a:t>obrázku</a:t>
            </a:r>
            <a:r>
              <a:rPr lang="en-US" sz="3000" i="1" dirty="0"/>
              <a:t> 640 x 480 </a:t>
            </a:r>
            <a:r>
              <a:rPr lang="en-US" sz="3000" i="1" dirty="0" err="1"/>
              <a:t>pixelů</a:t>
            </a:r>
            <a:r>
              <a:rPr lang="en-US" sz="3000" i="1" dirty="0"/>
              <a:t>, </a:t>
            </a:r>
            <a:r>
              <a:rPr lang="en-US" sz="3000" i="1" dirty="0" err="1"/>
              <a:t>hloubka</a:t>
            </a:r>
            <a:r>
              <a:rPr lang="en-US" sz="3000" i="1" dirty="0"/>
              <a:t> 24 </a:t>
            </a:r>
            <a:r>
              <a:rPr lang="en-US" sz="3000" i="1" dirty="0" err="1"/>
              <a:t>bitů</a:t>
            </a:r>
            <a:r>
              <a:rPr lang="en-US" sz="3000" i="1" dirty="0"/>
              <a:t>, RGB?</a:t>
            </a:r>
          </a:p>
        </p:txBody>
      </p:sp>
      <p:sp>
        <p:nvSpPr>
          <p:cNvPr id="10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4D2DAB9-769A-115A-9451-83CEE9B4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 dirty="0" err="1"/>
              <a:t>Nejprve</a:t>
            </a:r>
            <a:r>
              <a:rPr lang="en-US" sz="2200" b="1" dirty="0"/>
              <a:t> </a:t>
            </a:r>
            <a:r>
              <a:rPr lang="en-US" sz="2200" b="1" dirty="0" err="1"/>
              <a:t>spočítejme</a:t>
            </a:r>
            <a:r>
              <a:rPr lang="en-US" sz="2200" b="1" dirty="0"/>
              <a:t>, </a:t>
            </a:r>
            <a:r>
              <a:rPr lang="en-US" sz="2200" b="1" dirty="0" err="1"/>
              <a:t>kolik</a:t>
            </a:r>
            <a:r>
              <a:rPr lang="en-US" sz="2200" b="1" dirty="0"/>
              <a:t> </a:t>
            </a:r>
            <a:r>
              <a:rPr lang="en-US" sz="2200" b="1" dirty="0" err="1"/>
              <a:t>pixelů</a:t>
            </a:r>
            <a:r>
              <a:rPr lang="en-US" sz="2200" b="1" dirty="0"/>
              <a:t> </a:t>
            </a:r>
            <a:r>
              <a:rPr lang="en-US" sz="2200" b="1" dirty="0" err="1"/>
              <a:t>celkem</a:t>
            </a:r>
            <a:r>
              <a:rPr lang="en-US" sz="2200" b="1" dirty="0"/>
              <a:t> a </a:t>
            </a:r>
            <a:r>
              <a:rPr lang="en-US" sz="2200" b="1" dirty="0" err="1"/>
              <a:t>pak</a:t>
            </a:r>
            <a:r>
              <a:rPr lang="en-US" sz="2200" b="1" dirty="0"/>
              <a:t> RGB.</a:t>
            </a:r>
          </a:p>
          <a:p>
            <a:pPr marL="0" indent="0">
              <a:buNone/>
            </a:pPr>
            <a:r>
              <a:rPr lang="en-US" sz="2200" b="1" dirty="0"/>
              <a:t> 640x480x(RGB)</a:t>
            </a:r>
          </a:p>
          <a:p>
            <a:pPr marL="0" indent="0">
              <a:buNone/>
            </a:pPr>
            <a:r>
              <a:rPr lang="en-US" sz="2200" b="1" dirty="0"/>
              <a:t>640x480x(8bit+8bit+8bit)</a:t>
            </a:r>
          </a:p>
          <a:p>
            <a:pPr marL="0" indent="0">
              <a:buNone/>
            </a:pPr>
            <a:r>
              <a:rPr lang="en-US" sz="2200" b="1" dirty="0"/>
              <a:t>307200x3byte= 921600B</a:t>
            </a:r>
          </a:p>
          <a:p>
            <a:pPr marL="0" indent="0">
              <a:buNone/>
            </a:pPr>
            <a:r>
              <a:rPr lang="en-US" sz="2200" b="1" dirty="0"/>
              <a:t>921600B/1024=900 Kilo Byte</a:t>
            </a:r>
          </a:p>
        </p:txBody>
      </p:sp>
      <p:pic>
        <p:nvPicPr>
          <p:cNvPr id="1026" name="Picture 2" descr="Anton's Research Ramblings - 2020_03_24_apg_bmp">
            <a:extLst>
              <a:ext uri="{FF2B5EF4-FFF2-40B4-BE49-F238E27FC236}">
                <a16:creationId xmlns:a16="http://schemas.microsoft.com/office/drawing/2014/main" id="{56DA74FC-D3DE-D955-EC2B-866667830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13899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1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>
        <p:split orient="vert"/>
      </p:transition>
    </mc:Choice>
    <mc:Fallback>
      <p:transition advClick="0" advTm="60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87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2000">
        <p14:pan dir="u"/>
      </p:transition>
    </mc:Choice>
    <mc:Fallback xmlns="">
      <p:transition spd="slow" advTm="2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38811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5000">
        <p14:pan dir="u"/>
      </p:transition>
    </mc:Choice>
    <mc:Fallback xmlns="">
      <p:transition spd="slow" advTm="3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 Černá</a:t>
            </a:r>
            <a:endParaRPr lang="cs-CZ" sz="2400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 Bílá</a:t>
            </a:r>
            <a:endParaRPr lang="cs-CZ" sz="2400" b="1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5000">
        <p14:pan dir="u"/>
      </p:transition>
    </mc:Choice>
    <mc:Fallback xmlns="">
      <p:transition spd="slow" advTm="5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1923</Words>
  <Application>Microsoft Office PowerPoint</Application>
  <PresentationFormat>Widescreen</PresentationFormat>
  <Paragraphs>134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YouTube Sans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Příklad: Jaká je velikost souboru obrázku 640 x 480 pixelů, hloubka 24 bitů, RGB?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23</cp:revision>
  <dcterms:created xsi:type="dcterms:W3CDTF">2022-12-27T16:01:55Z</dcterms:created>
  <dcterms:modified xsi:type="dcterms:W3CDTF">2023-01-18T20:10:22Z</dcterms:modified>
</cp:coreProperties>
</file>