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 dirty="0"/>
            <a:t>J</a:t>
          </a:r>
          <a:r>
            <a:rPr lang="en-US" dirty="0"/>
            <a:t>e </a:t>
          </a:r>
          <a:r>
            <a:rPr lang="en-US" dirty="0" err="1"/>
            <a:t>cylindrický</a:t>
          </a:r>
          <a:r>
            <a:rPr lang="en-US" dirty="0"/>
            <a:t> </a:t>
          </a:r>
          <a:r>
            <a:rPr lang="en-US" dirty="0" err="1"/>
            <a:t>barevný</a:t>
          </a:r>
          <a:r>
            <a:rPr lang="en-US" dirty="0"/>
            <a:t> model, </a:t>
          </a:r>
          <a:r>
            <a:rPr lang="en-US" dirty="0" err="1"/>
            <a:t>který</a:t>
          </a:r>
          <a:r>
            <a:rPr lang="en-US" dirty="0"/>
            <a:t> </a:t>
          </a:r>
          <a:r>
            <a:rPr lang="en-US" dirty="0" err="1"/>
            <a:t>představuje</a:t>
          </a:r>
          <a:r>
            <a:rPr lang="en-US" dirty="0"/>
            <a:t> </a:t>
          </a:r>
          <a:r>
            <a:rPr lang="en-US" dirty="0" err="1"/>
            <a:t>odstíny</a:t>
          </a:r>
          <a:r>
            <a:rPr lang="en-US" dirty="0"/>
            <a:t>, </a:t>
          </a:r>
          <a:r>
            <a:rPr lang="en-US" dirty="0" err="1"/>
            <a:t>sytost</a:t>
          </a:r>
          <a:r>
            <a:rPr lang="en-US" dirty="0"/>
            <a:t> a </a:t>
          </a:r>
          <a:r>
            <a:rPr lang="en-US" dirty="0" err="1"/>
            <a:t>hodnoty</a:t>
          </a:r>
          <a:r>
            <a:rPr lang="en-US" dirty="0"/>
            <a:t> (</a:t>
          </a:r>
          <a:r>
            <a:rPr lang="en-US" dirty="0" err="1"/>
            <a:t>nebo</a:t>
          </a:r>
          <a:r>
            <a:rPr lang="en-US" dirty="0"/>
            <a:t> </a:t>
          </a:r>
          <a:r>
            <a:rPr lang="en-US" dirty="0" err="1"/>
            <a:t>jas</a:t>
          </a:r>
          <a:r>
            <a:rPr lang="en-US" dirty="0"/>
            <a:t>) </a:t>
          </a:r>
          <a:r>
            <a:rPr lang="en-US" dirty="0" err="1"/>
            <a:t>barev</a:t>
          </a:r>
          <a:r>
            <a:rPr lang="cs-CZ" dirty="0"/>
            <a:t>.</a:t>
          </a:r>
          <a:endParaRPr lang="en-US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Co to znamená?</a:t>
          </a:r>
          <a:endParaRPr lang="en-US" sz="2500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Někdy HSB</a:t>
          </a:r>
          <a:endParaRPr lang="en-US" sz="1900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kern="1200"/>
            <a:t>H</a:t>
          </a:r>
          <a:r>
            <a:rPr lang="cs-CZ" sz="1900" kern="1200"/>
            <a:t>ue (odstín)</a:t>
          </a:r>
          <a:r>
            <a:rPr lang="cs-CZ" sz="1900" b="1" kern="1200"/>
            <a:t>, s</a:t>
          </a:r>
          <a:r>
            <a:rPr lang="cs-CZ" sz="1900" kern="1200"/>
            <a:t>aturation(sytost)</a:t>
          </a:r>
          <a:r>
            <a:rPr lang="cs-CZ" sz="1900" b="1" kern="1200"/>
            <a:t>, v</a:t>
          </a:r>
          <a:r>
            <a:rPr lang="cs-CZ" sz="1900" kern="1200"/>
            <a:t>alue (hodnota)</a:t>
          </a:r>
          <a:endParaRPr lang="en-US" sz="1900" kern="120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J</a:t>
          </a:r>
          <a:r>
            <a:rPr lang="en-US" sz="1900" kern="1200" dirty="0"/>
            <a:t>e </a:t>
          </a:r>
          <a:r>
            <a:rPr lang="en-US" sz="1900" kern="1200" dirty="0" err="1"/>
            <a:t>cylindrický</a:t>
          </a:r>
          <a:r>
            <a:rPr lang="en-US" sz="1900" kern="1200" dirty="0"/>
            <a:t> </a:t>
          </a:r>
          <a:r>
            <a:rPr lang="en-US" sz="1900" kern="1200" dirty="0" err="1"/>
            <a:t>barevný</a:t>
          </a:r>
          <a:r>
            <a:rPr lang="en-US" sz="1900" kern="1200" dirty="0"/>
            <a:t> model, </a:t>
          </a:r>
          <a:r>
            <a:rPr lang="en-US" sz="1900" kern="1200" dirty="0" err="1"/>
            <a:t>který</a:t>
          </a:r>
          <a:r>
            <a:rPr lang="en-US" sz="1900" kern="1200" dirty="0"/>
            <a:t> </a:t>
          </a:r>
          <a:r>
            <a:rPr lang="en-US" sz="1900" kern="1200" dirty="0" err="1"/>
            <a:t>představuje</a:t>
          </a:r>
          <a:r>
            <a:rPr lang="en-US" sz="1900" kern="1200" dirty="0"/>
            <a:t> </a:t>
          </a:r>
          <a:r>
            <a:rPr lang="en-US" sz="1900" kern="1200" dirty="0" err="1"/>
            <a:t>odstíny</a:t>
          </a:r>
          <a:r>
            <a:rPr lang="en-US" sz="1900" kern="1200" dirty="0"/>
            <a:t>, </a:t>
          </a:r>
          <a:r>
            <a:rPr lang="en-US" sz="1900" kern="1200" dirty="0" err="1"/>
            <a:t>sytost</a:t>
          </a:r>
          <a:r>
            <a:rPr lang="en-US" sz="1900" kern="1200" dirty="0"/>
            <a:t> a </a:t>
          </a:r>
          <a:r>
            <a:rPr lang="en-US" sz="1900" kern="1200" dirty="0" err="1"/>
            <a:t>hodnoty</a:t>
          </a:r>
          <a:r>
            <a:rPr lang="en-US" sz="1900" kern="1200" dirty="0"/>
            <a:t> (</a:t>
          </a:r>
          <a:r>
            <a:rPr lang="en-US" sz="1900" kern="1200" dirty="0" err="1"/>
            <a:t>nebo</a:t>
          </a:r>
          <a:r>
            <a:rPr lang="en-US" sz="1900" kern="1200" dirty="0"/>
            <a:t> </a:t>
          </a:r>
          <a:r>
            <a:rPr lang="en-US" sz="1900" kern="1200" dirty="0" err="1"/>
            <a:t>jas</a:t>
          </a:r>
          <a:r>
            <a:rPr lang="en-US" sz="1900" kern="1200" dirty="0"/>
            <a:t>) </a:t>
          </a:r>
          <a:r>
            <a:rPr lang="en-US" sz="1900" kern="1200" dirty="0" err="1"/>
            <a:t>barev</a:t>
          </a:r>
          <a:r>
            <a:rPr lang="cs-CZ" sz="1900" kern="1200" dirty="0"/>
            <a:t>.</a:t>
          </a:r>
          <a:endParaRPr lang="en-US" sz="1900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Mezinárodní</a:t>
            </a:r>
            <a:r>
              <a:rPr lang="en-US" dirty="0"/>
              <a:t> </a:t>
            </a:r>
            <a:r>
              <a:rPr lang="en-US" dirty="0" err="1"/>
              <a:t>komisí</a:t>
            </a:r>
            <a:r>
              <a:rPr lang="en-US" dirty="0"/>
              <a:t> pro </a:t>
            </a:r>
            <a:r>
              <a:rPr lang="en-US" dirty="0" err="1"/>
              <a:t>osvětlení</a:t>
            </a:r>
            <a:r>
              <a:rPr lang="en-US" dirty="0"/>
              <a:t> (CIE) v </a:t>
            </a:r>
            <a:r>
              <a:rPr lang="en-US" dirty="0" err="1"/>
              <a:t>roce</a:t>
            </a:r>
            <a:r>
              <a:rPr lang="en-US" dirty="0"/>
              <a:t> 1930 . </a:t>
            </a:r>
            <a:r>
              <a:rPr lang="en-US" dirty="0" err="1"/>
              <a:t>Barevný</a:t>
            </a:r>
            <a:r>
              <a:rPr lang="en-US" dirty="0"/>
              <a:t> model CIE </a:t>
            </a:r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souřadnice</a:t>
            </a:r>
            <a:r>
              <a:rPr lang="en-US" dirty="0"/>
              <a:t> X, Y a Z.  Co je </a:t>
            </a:r>
            <a:r>
              <a:rPr lang="en-US" dirty="0" err="1"/>
              <a:t>souradnice</a:t>
            </a:r>
            <a:r>
              <a:rPr lang="en-US" dirty="0"/>
              <a:t> x y z?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zacatku</a:t>
            </a:r>
            <a:r>
              <a:rPr lang="en-US" dirty="0"/>
              <a:t> taky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RGB je </a:t>
            </a:r>
            <a:r>
              <a:rPr lang="en-US" dirty="0" err="1"/>
              <a:t>nejdulezitejsi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Proc </a:t>
            </a:r>
            <a:r>
              <a:rPr lang="en-US" dirty="0" err="1"/>
              <a:t>rgb</a:t>
            </a:r>
            <a:r>
              <a:rPr lang="en-US" dirty="0"/>
              <a:t>? </a:t>
            </a:r>
            <a:r>
              <a:rPr lang="en-US" dirty="0" err="1"/>
              <a:t>Rgb</a:t>
            </a:r>
            <a:r>
              <a:rPr lang="en-US" dirty="0"/>
              <a:t> je red green blue ze jo.  </a:t>
            </a:r>
            <a:r>
              <a:rPr lang="en-US" dirty="0" err="1"/>
              <a:t>Souradnice</a:t>
            </a:r>
            <a:r>
              <a:rPr lang="en-US" dirty="0"/>
              <a:t> x y z </a:t>
            </a:r>
            <a:r>
              <a:rPr lang="en-US" dirty="0" err="1"/>
              <a:t>znamena</a:t>
            </a:r>
            <a:r>
              <a:rPr lang="en-US" dirty="0"/>
              <a:t> </a:t>
            </a:r>
            <a:r>
              <a:rPr lang="en-US" dirty="0" err="1"/>
              <a:t>cervena</a:t>
            </a:r>
            <a:r>
              <a:rPr lang="en-US" dirty="0"/>
              <a:t> je x , y je </a:t>
            </a:r>
            <a:r>
              <a:rPr lang="en-US" dirty="0" err="1"/>
              <a:t>zelena</a:t>
            </a:r>
            <a:r>
              <a:rPr lang="en-US" dirty="0"/>
              <a:t> z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těmto</a:t>
            </a:r>
            <a:r>
              <a:rPr lang="en-US" dirty="0"/>
              <a:t> </a:t>
            </a:r>
            <a:r>
              <a:rPr lang="en-US" dirty="0" err="1"/>
              <a:t>souřadnicím</a:t>
            </a:r>
            <a:r>
              <a:rPr lang="en-US" dirty="0"/>
              <a:t> je </a:t>
            </a:r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jakoukoli</a:t>
            </a:r>
            <a:r>
              <a:rPr lang="en-US" dirty="0"/>
              <a:t> </a:t>
            </a:r>
            <a:r>
              <a:rPr lang="en-US" dirty="0" err="1"/>
              <a:t>barvu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vidí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ted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 o CIE 1931. 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Vznikl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1931.  </a:t>
            </a:r>
            <a:r>
              <a:rPr lang="en-US" dirty="0" err="1"/>
              <a:t>tady</a:t>
            </a:r>
            <a:r>
              <a:rPr lang="en-US" dirty="0"/>
              <a:t> taky </a:t>
            </a:r>
            <a:r>
              <a:rPr lang="en-US" dirty="0" err="1"/>
              <a:t>duezitejsi</a:t>
            </a:r>
            <a:r>
              <a:rPr lang="en-US" dirty="0"/>
              <a:t> je XYZ.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. </a:t>
            </a:r>
            <a:r>
              <a:rPr lang="en-US" dirty="0" err="1"/>
              <a:t>Nahore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Y a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je to </a:t>
            </a:r>
            <a:r>
              <a:rPr lang="en-US" dirty="0" err="1"/>
              <a:t>zelena</a:t>
            </a:r>
            <a:r>
              <a:rPr lang="en-US" dirty="0"/>
              <a:t> . Dole je x , a </a:t>
            </a:r>
            <a:r>
              <a:rPr lang="en-US" dirty="0" err="1"/>
              <a:t>vidite</a:t>
            </a:r>
            <a:r>
              <a:rPr lang="en-US" dirty="0"/>
              <a:t> je to </a:t>
            </a:r>
            <a:r>
              <a:rPr lang="en-US" dirty="0" err="1"/>
              <a:t>cervene</a:t>
            </a:r>
            <a:r>
              <a:rPr lang="en-US" dirty="0"/>
              <a:t> . A Z je to </a:t>
            </a:r>
            <a:r>
              <a:rPr lang="en-US" dirty="0" err="1"/>
              <a:t>modra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sz="1200" dirty="0"/>
              <a:t>Na </a:t>
            </a:r>
            <a:r>
              <a:rPr lang="en-US" sz="1200" dirty="0" err="1"/>
              <a:t>rozdíl</a:t>
            </a:r>
            <a:r>
              <a:rPr lang="en-US" sz="1200" dirty="0"/>
              <a:t> od </a:t>
            </a:r>
            <a:r>
              <a:rPr lang="en-US" sz="1200" dirty="0" err="1"/>
              <a:t>barevného</a:t>
            </a:r>
            <a:r>
              <a:rPr lang="en-US" sz="1200" dirty="0"/>
              <a:t> </a:t>
            </a:r>
            <a:r>
              <a:rPr lang="en-US" sz="1200" dirty="0" err="1"/>
              <a:t>modelu</a:t>
            </a:r>
            <a:r>
              <a:rPr lang="en-US" sz="1200" dirty="0"/>
              <a:t> RGB </a:t>
            </a:r>
            <a:r>
              <a:rPr lang="en-US" sz="1200" dirty="0" err="1"/>
              <a:t>přesněji</a:t>
            </a:r>
            <a:r>
              <a:rPr lang="en-US" sz="1200" dirty="0"/>
              <a:t> </a:t>
            </a:r>
            <a:r>
              <a:rPr lang="en-US" sz="1200" dirty="0" err="1"/>
              <a:t>reprezentuje</a:t>
            </a:r>
            <a:r>
              <a:rPr lang="en-US" sz="1200" dirty="0"/>
              <a:t> </a:t>
            </a:r>
            <a:r>
              <a:rPr lang="en-US" sz="1200" dirty="0" err="1"/>
              <a:t>vnímání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</a:t>
            </a:r>
            <a:r>
              <a:rPr lang="en-US" sz="1200" dirty="0" err="1"/>
              <a:t>lidským</a:t>
            </a:r>
            <a:r>
              <a:rPr lang="en-US" sz="1200" dirty="0"/>
              <a:t> </a:t>
            </a:r>
            <a:r>
              <a:rPr lang="en-US" sz="1200" dirty="0" err="1"/>
              <a:t>okem</a:t>
            </a:r>
            <a:r>
              <a:rPr lang="en-US" sz="1200" dirty="0"/>
              <a:t>. </a:t>
            </a:r>
            <a:r>
              <a:rPr lang="en-US" sz="1200" dirty="0" err="1"/>
              <a:t>Často</a:t>
            </a:r>
            <a:r>
              <a:rPr lang="en-US" sz="1200" dirty="0"/>
              <a:t> se </a:t>
            </a:r>
            <a:r>
              <a:rPr lang="en-US" sz="1200" dirty="0" err="1"/>
              <a:t>používá</a:t>
            </a:r>
            <a:r>
              <a:rPr lang="en-US" sz="1200" dirty="0"/>
              <a:t> v </a:t>
            </a:r>
            <a:r>
              <a:rPr lang="en-US" sz="1200" dirty="0" err="1"/>
              <a:t>systémech</a:t>
            </a:r>
            <a:r>
              <a:rPr lang="en-US" sz="1200" dirty="0"/>
              <a:t> </a:t>
            </a:r>
            <a:r>
              <a:rPr lang="en-US" sz="1200" dirty="0" err="1"/>
              <a:t>správy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a </a:t>
            </a:r>
            <a:r>
              <a:rPr lang="en-US" sz="1200" dirty="0" err="1"/>
              <a:t>dalších</a:t>
            </a:r>
            <a:r>
              <a:rPr lang="en-US" sz="1200" dirty="0"/>
              <a:t> </a:t>
            </a:r>
            <a:r>
              <a:rPr lang="en-US" sz="1200" dirty="0" err="1"/>
              <a:t>aplikacích</a:t>
            </a:r>
            <a:r>
              <a:rPr lang="en-US" sz="1200" dirty="0"/>
              <a:t>, </a:t>
            </a:r>
            <a:r>
              <a:rPr lang="en-US" sz="1200" dirty="0" err="1"/>
              <a:t>kde</a:t>
            </a:r>
            <a:r>
              <a:rPr lang="en-US" sz="1200" dirty="0"/>
              <a:t> je </a:t>
            </a:r>
            <a:r>
              <a:rPr lang="en-US" sz="1200" dirty="0" err="1"/>
              <a:t>důležitá</a:t>
            </a:r>
            <a:r>
              <a:rPr lang="en-US" sz="1200" dirty="0"/>
              <a:t> </a:t>
            </a:r>
            <a:r>
              <a:rPr lang="en-US" sz="1200" dirty="0" err="1"/>
              <a:t>přesná</a:t>
            </a:r>
            <a:r>
              <a:rPr lang="en-US" sz="1200" dirty="0"/>
              <a:t> </a:t>
            </a:r>
            <a:r>
              <a:rPr lang="en-US" sz="1200" dirty="0" err="1"/>
              <a:t>reprezentace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 XYZ . O tom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ale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taky </a:t>
            </a:r>
            <a:r>
              <a:rPr lang="en-US" dirty="0" err="1"/>
              <a:t>prezentovat</a:t>
            </a:r>
            <a:r>
              <a:rPr lang="en-US" dirty="0"/>
              <a:t> , </a:t>
            </a:r>
            <a:r>
              <a:rPr lang="en-US" dirty="0" err="1"/>
              <a:t>myslel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to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lepsi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co je XYZ .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vedeli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proc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navrzen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r>
              <a:rPr lang="en-US" i="1" dirty="0"/>
              <a:t>. (</a:t>
            </a:r>
            <a:r>
              <a:rPr lang="en-US" i="1" dirty="0" err="1"/>
              <a:t>souradnice</a:t>
            </a:r>
            <a:r>
              <a:rPr lang="en-US" i="1" dirty="0"/>
              <a:t>).  O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hlavni</a:t>
            </a:r>
            <a:r>
              <a:rPr lang="en-US" i="1" dirty="0"/>
              <a:t> </a:t>
            </a:r>
            <a:r>
              <a:rPr lang="en-US" i="1" dirty="0" err="1"/>
              <a:t>ucel</a:t>
            </a:r>
            <a:r>
              <a:rPr lang="en-US" i="1" dirty="0"/>
              <a:t> taky </a:t>
            </a:r>
            <a:r>
              <a:rPr lang="en-US" i="1" dirty="0" err="1"/>
              <a:t>mluvil</a:t>
            </a:r>
            <a:r>
              <a:rPr lang="en-US" i="1" dirty="0"/>
              <a:t> </a:t>
            </a:r>
            <a:r>
              <a:rPr lang="en-US" i="1" dirty="0" err="1"/>
              <a:t>jsem</a:t>
            </a:r>
            <a:r>
              <a:rPr lang="en-US" i="1" dirty="0"/>
              <a:t>.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o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O tom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 a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proste</a:t>
            </a:r>
            <a:r>
              <a:rPr lang="en-US" dirty="0"/>
              <a:t> pro monitor a projector. </a:t>
            </a:r>
            <a:r>
              <a:rPr lang="en-US" sz="1200" dirty="0" err="1"/>
              <a:t>Ověření</a:t>
            </a:r>
            <a:r>
              <a:rPr lang="en-US" sz="1200" dirty="0"/>
              <a:t> </a:t>
            </a:r>
            <a:r>
              <a:rPr lang="en-US" sz="1200" dirty="0" err="1"/>
              <a:t>světla</a:t>
            </a:r>
            <a:r>
              <a:rPr lang="en-US" sz="1200" dirty="0"/>
              <a:t> a </a:t>
            </a:r>
            <a:r>
              <a:rPr lang="en-US" sz="1200" dirty="0" err="1"/>
              <a:t>barev</a:t>
            </a:r>
            <a:r>
              <a:rPr lang="en-US" sz="1200" dirty="0"/>
              <a:t>, </a:t>
            </a:r>
            <a:r>
              <a:rPr lang="en-US" sz="1200" dirty="0" err="1"/>
              <a:t>vyvinuté</a:t>
            </a:r>
            <a:r>
              <a:rPr lang="en-US" sz="1200" dirty="0"/>
              <a:t> pro monitor a </a:t>
            </a:r>
            <a:r>
              <a:rPr lang="en-US" sz="1200" dirty="0" err="1"/>
              <a:t>projektor</a:t>
            </a:r>
            <a:r>
              <a:rPr lang="en-US" sz="1200" dirty="0"/>
              <a:t>, se </a:t>
            </a:r>
            <a:r>
              <a:rPr lang="en-US" sz="1200" dirty="0" err="1"/>
              <a:t>nazývá</a:t>
            </a:r>
            <a:r>
              <a:rPr lang="en-US" sz="1200" dirty="0"/>
              <a:t> </a:t>
            </a:r>
            <a:r>
              <a:rPr lang="en-US" sz="1200" dirty="0" err="1"/>
              <a:t>kalibrace</a:t>
            </a:r>
            <a:endParaRPr lang="en-US" sz="1200" dirty="0"/>
          </a:p>
          <a:p>
            <a:r>
              <a:rPr lang="en-US" dirty="0" err="1"/>
              <a:t>Lidske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ma </a:t>
            </a:r>
            <a:r>
              <a:rPr lang="en-US" dirty="0" err="1"/>
              <a:t>schopnost</a:t>
            </a:r>
            <a:r>
              <a:rPr lang="en-US" dirty="0"/>
              <a:t> </a:t>
            </a:r>
            <a:r>
              <a:rPr lang="en-US" dirty="0" err="1"/>
              <a:t>videt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,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je aby nasi </a:t>
            </a:r>
            <a:r>
              <a:rPr lang="en-US" dirty="0" err="1"/>
              <a:t>oci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 a projector. Jak to </a:t>
            </a:r>
            <a:r>
              <a:rPr lang="en-US" dirty="0" err="1"/>
              <a:t>funguje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to </a:t>
            </a:r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kolorimetr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</a:t>
            </a:r>
            <a:r>
              <a:rPr lang="en-US" dirty="0"/>
              <a:t>. Na </a:t>
            </a:r>
            <a:r>
              <a:rPr lang="en-US" dirty="0" err="1"/>
              <a:t>fotce</a:t>
            </a:r>
            <a:r>
              <a:rPr lang="en-US" dirty="0"/>
              <a:t> ja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jak to </a:t>
            </a:r>
            <a:r>
              <a:rPr lang="en-US" dirty="0" err="1"/>
              <a:t>vypada</a:t>
            </a:r>
            <a:r>
              <a:rPr lang="en-US" dirty="0"/>
              <a:t>. </a:t>
            </a:r>
            <a:r>
              <a:rPr lang="en-US" dirty="0" err="1"/>
              <a:t>Prvním</a:t>
            </a:r>
            <a:r>
              <a:rPr lang="en-US" dirty="0"/>
              <a:t> </a:t>
            </a:r>
            <a:r>
              <a:rPr lang="en-US" dirty="0" err="1"/>
              <a:t>krokem</a:t>
            </a:r>
            <a:r>
              <a:rPr lang="en-US" dirty="0"/>
              <a:t> je </a:t>
            </a:r>
            <a:r>
              <a:rPr lang="en-US" dirty="0" err="1"/>
              <a:t>změření</a:t>
            </a:r>
            <a:r>
              <a:rPr lang="en-US" dirty="0"/>
              <a:t> </a:t>
            </a:r>
            <a:r>
              <a:rPr lang="en-US" dirty="0" err="1"/>
              <a:t>aktuálního</a:t>
            </a:r>
            <a:r>
              <a:rPr lang="en-US" dirty="0"/>
              <a:t> </a:t>
            </a:r>
            <a:r>
              <a:rPr lang="en-US" dirty="0" err="1"/>
              <a:t>barevného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kolorimetru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spektrofotometru</a:t>
            </a:r>
            <a:r>
              <a:rPr lang="en-US" dirty="0"/>
              <a:t>, </a:t>
            </a:r>
            <a:r>
              <a:rPr lang="en-US" dirty="0" err="1"/>
              <a:t>poté</a:t>
            </a:r>
            <a:r>
              <a:rPr lang="en-US" dirty="0"/>
              <a:t> se </a:t>
            </a:r>
            <a:r>
              <a:rPr lang="en-US" dirty="0" err="1"/>
              <a:t>barevný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nahraje</a:t>
            </a:r>
            <a:r>
              <a:rPr lang="en-US" dirty="0"/>
              <a:t> do </a:t>
            </a:r>
            <a:r>
              <a:rPr lang="en-US" dirty="0" err="1"/>
              <a:t>zařízení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monitor. A </a:t>
            </a:r>
            <a:r>
              <a:rPr lang="en-US" dirty="0" err="1"/>
              <a:t>takhle</a:t>
            </a:r>
            <a:r>
              <a:rPr lang="en-US" dirty="0"/>
              <a:t> to </a:t>
            </a:r>
            <a:r>
              <a:rPr lang="en-US" dirty="0" err="1"/>
              <a:t>funguje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5" Type="http://schemas.openxmlformats.org/officeDocument/2006/relationships/hyperlink" Target="https://cs.wikipedia.org/wiki/Barevn%C3%BD_model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4000">
        <p15:prstTrans prst="drap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05196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Na </a:t>
            </a:r>
            <a:r>
              <a:rPr lang="en-US" sz="2000" dirty="0" err="1"/>
              <a:t>rozdíl</a:t>
            </a:r>
            <a:r>
              <a:rPr lang="en-US" sz="2000" dirty="0"/>
              <a:t> od </a:t>
            </a:r>
            <a:r>
              <a:rPr lang="en-US" sz="2000" dirty="0" err="1"/>
              <a:t>barevného</a:t>
            </a:r>
            <a:r>
              <a:rPr lang="en-US" sz="2000" dirty="0"/>
              <a:t> </a:t>
            </a:r>
            <a:r>
              <a:rPr lang="en-US" sz="2000" dirty="0" err="1"/>
              <a:t>modelu</a:t>
            </a:r>
            <a:r>
              <a:rPr lang="en-US" sz="2000" dirty="0"/>
              <a:t> RGB </a:t>
            </a:r>
            <a:r>
              <a:rPr lang="en-US" sz="2000" dirty="0" err="1"/>
              <a:t>přesněji</a:t>
            </a:r>
            <a:r>
              <a:rPr lang="en-US" sz="2000" dirty="0"/>
              <a:t> </a:t>
            </a:r>
            <a:r>
              <a:rPr lang="en-US" sz="2000" dirty="0" err="1"/>
              <a:t>reprezentuje</a:t>
            </a:r>
            <a:r>
              <a:rPr lang="en-US" sz="2000" dirty="0"/>
              <a:t> </a:t>
            </a:r>
            <a:r>
              <a:rPr lang="en-US" sz="2000" dirty="0" err="1"/>
              <a:t>vnímání</a:t>
            </a:r>
            <a:r>
              <a:rPr lang="en-US" sz="2000" dirty="0"/>
              <a:t> </a:t>
            </a:r>
            <a:r>
              <a:rPr lang="en-US" sz="2000" dirty="0" err="1"/>
              <a:t>barev</a:t>
            </a:r>
            <a:r>
              <a:rPr lang="en-US" sz="2000" dirty="0"/>
              <a:t> </a:t>
            </a:r>
            <a:r>
              <a:rPr lang="en-US" sz="2000" dirty="0" err="1"/>
              <a:t>lidským</a:t>
            </a:r>
            <a:r>
              <a:rPr lang="en-US" sz="2000" dirty="0"/>
              <a:t> </a:t>
            </a:r>
            <a:r>
              <a:rPr lang="en-US" sz="2000" dirty="0" err="1"/>
              <a:t>okem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Často</a:t>
            </a:r>
            <a:r>
              <a:rPr lang="en-US" sz="2000" dirty="0"/>
              <a:t> se </a:t>
            </a:r>
            <a:r>
              <a:rPr lang="en-US" sz="2000" dirty="0" err="1"/>
              <a:t>používá</a:t>
            </a:r>
            <a:r>
              <a:rPr lang="en-US" sz="2000" dirty="0"/>
              <a:t> v </a:t>
            </a:r>
            <a:r>
              <a:rPr lang="en-US" sz="2000" dirty="0" err="1"/>
              <a:t>systémech</a:t>
            </a:r>
            <a:r>
              <a:rPr lang="en-US" sz="2000" dirty="0"/>
              <a:t> </a:t>
            </a:r>
            <a:r>
              <a:rPr lang="en-US" sz="2000" dirty="0" err="1"/>
              <a:t>správy</a:t>
            </a:r>
            <a:r>
              <a:rPr lang="en-US" sz="2000" dirty="0"/>
              <a:t> </a:t>
            </a:r>
            <a:r>
              <a:rPr lang="en-US" sz="2000" dirty="0" err="1"/>
              <a:t>barev</a:t>
            </a:r>
            <a:r>
              <a:rPr lang="en-US" sz="2000" dirty="0"/>
              <a:t> a </a:t>
            </a:r>
            <a:r>
              <a:rPr lang="en-US" sz="2000" dirty="0" err="1"/>
              <a:t>dalších</a:t>
            </a:r>
            <a:r>
              <a:rPr lang="en-US" sz="2000" dirty="0"/>
              <a:t> </a:t>
            </a:r>
            <a:r>
              <a:rPr lang="en-US" sz="2000" dirty="0" err="1"/>
              <a:t>aplikacích</a:t>
            </a:r>
            <a:r>
              <a:rPr lang="en-US" sz="2000" dirty="0"/>
              <a:t>, </a:t>
            </a:r>
            <a:r>
              <a:rPr lang="en-US" sz="2000" dirty="0" err="1"/>
              <a:t>kde</a:t>
            </a:r>
            <a:r>
              <a:rPr lang="en-US" sz="2000" dirty="0"/>
              <a:t> je </a:t>
            </a:r>
            <a:r>
              <a:rPr lang="en-US" sz="2000" dirty="0" err="1"/>
              <a:t>důležitá</a:t>
            </a:r>
            <a:r>
              <a:rPr lang="en-US" sz="2000" dirty="0"/>
              <a:t> </a:t>
            </a:r>
            <a:r>
              <a:rPr lang="en-US" sz="2000" dirty="0" err="1"/>
              <a:t>přesná</a:t>
            </a:r>
            <a:r>
              <a:rPr lang="en-US" sz="2000" dirty="0"/>
              <a:t> </a:t>
            </a:r>
            <a:r>
              <a:rPr lang="en-US" sz="2000" dirty="0" err="1"/>
              <a:t>reprezentace</a:t>
            </a:r>
            <a:r>
              <a:rPr lang="en-US" sz="2000" dirty="0"/>
              <a:t> </a:t>
            </a:r>
            <a:r>
              <a:rPr lang="en-US" sz="2000" dirty="0" err="1"/>
              <a:t>barev</a:t>
            </a:r>
            <a:r>
              <a:rPr lang="en-US" sz="2000" dirty="0"/>
              <a:t>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/>
              <a:t>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 </a:t>
            </a:r>
          </a:p>
          <a:p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>
                <a:effectLst/>
                <a:latin typeface="-apple-system"/>
              </a:rPr>
              <a:t> </a:t>
            </a:r>
            <a:r>
              <a:rPr lang="en-US" sz="5400">
                <a:latin typeface="-apple-system"/>
              </a:rPr>
              <a:t>P</a:t>
            </a:r>
            <a:r>
              <a:rPr lang="en-US" sz="5400" b="0" i="0">
                <a:effectLst/>
                <a:latin typeface="-apple-system"/>
              </a:rPr>
              <a:t>oužité </a:t>
            </a:r>
            <a:r>
              <a:rPr lang="en-US" sz="5400">
                <a:latin typeface="-apple-system"/>
              </a:rPr>
              <a:t>L</a:t>
            </a:r>
            <a:r>
              <a:rPr lang="en-US" sz="5400" b="0" i="0">
                <a:effectLst/>
                <a:latin typeface="-apple-system"/>
              </a:rPr>
              <a:t>iteratury</a:t>
            </a:r>
            <a:endParaRPr lang="en-US" sz="540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400" b="0" i="0">
                <a:effectLst/>
                <a:latin typeface="Open Sans" panose="020B0604020202020204" pitchFamily="34" charset="0"/>
              </a:rPr>
              <a:t>Barevná hloubka. In: </a:t>
            </a:r>
            <a:r>
              <a:rPr lang="en-US" sz="1400" b="0" i="1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Dostupné z: </a:t>
            </a:r>
            <a:r>
              <a:rPr lang="en-US" sz="1400" b="0" i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0" i="0">
              <a:effectLst/>
              <a:latin typeface="Open Sans" panose="020B0604020202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>
              <a:latin typeface="Open Sans" panose="020B0604020202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Barevný model.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2022, 20. 8.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endParaRPr lang="en-US" sz="1400" b="0" i="0">
              <a:effectLst/>
              <a:latin typeface="Open Sans" panose="020B0606030504020204" pitchFamily="34" charset="0"/>
            </a:endParaRPr>
          </a:p>
          <a:p>
            <a:endParaRPr lang="en-US" sz="1400">
              <a:latin typeface="Open Sans" panose="020B0606030504020204" pitchFamily="34" charset="0"/>
            </a:endParaRPr>
          </a:p>
          <a:p>
            <a:endParaRPr lang="en-US" sz="1400" b="0" i="0">
              <a:effectLst/>
              <a:latin typeface="Open Sans" panose="020B0606030504020204" pitchFamily="34" charset="0"/>
            </a:endParaRPr>
          </a:p>
          <a:p>
            <a:endParaRPr lang="en-US" sz="1400" b="0" i="0">
              <a:effectLst/>
              <a:latin typeface="Open Sans" panose="020B0606030504020204" pitchFamily="34" charset="0"/>
            </a:endParaRP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5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1797</Words>
  <Application>Microsoft Office PowerPoint</Application>
  <PresentationFormat>Widescreen</PresentationFormat>
  <Paragraphs>122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17</cp:revision>
  <dcterms:created xsi:type="dcterms:W3CDTF">2022-12-27T16:01:55Z</dcterms:created>
  <dcterms:modified xsi:type="dcterms:W3CDTF">2023-01-15T08:41:31Z</dcterms:modified>
</cp:coreProperties>
</file>