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9" r:id="rId7"/>
    <p:sldId id="261" r:id="rId8"/>
    <p:sldId id="270" r:id="rId9"/>
    <p:sldId id="271" r:id="rId10"/>
    <p:sldId id="272" r:id="rId11"/>
    <p:sldId id="273" r:id="rId12"/>
    <p:sldId id="274" r:id="rId13"/>
    <p:sldId id="275" r:id="rId14"/>
    <p:sldId id="276" r:id="rId15"/>
    <p:sldId id="263" r:id="rId16"/>
    <p:sldId id="277" r:id="rId17"/>
    <p:sldId id="266" r:id="rId18"/>
    <p:sldId id="267" r:id="rId19"/>
    <p:sldId id="278" r:id="rId20"/>
    <p:sldId id="279" r:id="rId21"/>
    <p:sldId id="280" r:id="rId22"/>
    <p:sldId id="281" r:id="rId23"/>
    <p:sldId id="282" r:id="rId2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3"/>
      </p:cViewPr>
      <p:guideLst/>
    </p:cSldViewPr>
  </p:slideViewPr>
  <p:notesTextViewPr>
    <p:cViewPr>
      <p:scale>
        <a:sx n="1" d="1"/>
        <a:sy n="1" d="1"/>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907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921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921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492342-1AA0-40E4-AFC9-12AD65BE58A3}" type="slidenum">
              <a:rPr lang="ru-RU"/>
              <a:pPr/>
              <a:t>‹#›</a:t>
            </a:fld>
            <a:endParaRPr lang="ru-RU"/>
          </a:p>
        </p:txBody>
      </p:sp>
    </p:spTree>
    <p:extLst>
      <p:ext uri="{BB962C8B-B14F-4D97-AF65-F5344CB8AC3E}">
        <p14:creationId xmlns:p14="http://schemas.microsoft.com/office/powerpoint/2010/main" val="18984803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0" name="Rectangle 10"/>
          <p:cNvSpPr>
            <a:spLocks noChangeArrowheads="1"/>
          </p:cNvSpPr>
          <p:nvPr/>
        </p:nvSpPr>
        <p:spPr bwMode="auto">
          <a:xfrm>
            <a:off x="0" y="4914900"/>
            <a:ext cx="6372225" cy="1008063"/>
          </a:xfrm>
          <a:prstGeom prst="rect">
            <a:avLst/>
          </a:prstGeom>
          <a:solidFill>
            <a:schemeClr val="accent1"/>
          </a:solidFill>
          <a:ln w="9525">
            <a:noFill/>
            <a:miter lim="800000"/>
            <a:headEnd/>
            <a:tailEnd/>
          </a:ln>
          <a:effectLst/>
        </p:spPr>
        <p:txBody>
          <a:bodyPr wrap="none" anchor="ctr"/>
          <a:lstStyle/>
          <a:p>
            <a:endParaRPr lang="ru-RU"/>
          </a:p>
        </p:txBody>
      </p:sp>
      <p:sp>
        <p:nvSpPr>
          <p:cNvPr id="5122" name="Rectangle 2"/>
          <p:cNvSpPr>
            <a:spLocks noGrp="1" noChangeArrowheads="1"/>
          </p:cNvSpPr>
          <p:nvPr>
            <p:ph type="ctrTitle"/>
          </p:nvPr>
        </p:nvSpPr>
        <p:spPr>
          <a:xfrm>
            <a:off x="323850" y="4581525"/>
            <a:ext cx="6048375" cy="1109663"/>
          </a:xfrm>
        </p:spPr>
        <p:txBody>
          <a:bodyPr/>
          <a:lstStyle>
            <a:lvl1pPr>
              <a:defRPr sz="3200" b="1">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323850" y="5441950"/>
            <a:ext cx="6048375" cy="696913"/>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844675"/>
            <a:ext cx="1909762" cy="46069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1844675"/>
            <a:ext cx="5581650" cy="46069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2420938"/>
            <a:ext cx="3744912"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2420938"/>
            <a:ext cx="374650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8446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2420938"/>
            <a:ext cx="7643812" cy="4030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accent1"/>
          </a:solidFill>
          <a:latin typeface="+mj-lt"/>
          <a:ea typeface="+mj-ea"/>
          <a:cs typeface="+mj-cs"/>
        </a:defRPr>
      </a:lvl1pPr>
      <a:lvl2pPr algn="l" rtl="0" fontAlgn="base">
        <a:spcBef>
          <a:spcPct val="0"/>
        </a:spcBef>
        <a:spcAft>
          <a:spcPct val="0"/>
        </a:spcAft>
        <a:defRPr sz="3600">
          <a:solidFill>
            <a:schemeClr val="accent1"/>
          </a:solidFill>
          <a:latin typeface="Arial" charset="0"/>
        </a:defRPr>
      </a:lvl2pPr>
      <a:lvl3pPr algn="l" rtl="0" fontAlgn="base">
        <a:spcBef>
          <a:spcPct val="0"/>
        </a:spcBef>
        <a:spcAft>
          <a:spcPct val="0"/>
        </a:spcAft>
        <a:defRPr sz="3600">
          <a:solidFill>
            <a:schemeClr val="accent1"/>
          </a:solidFill>
          <a:latin typeface="Arial" charset="0"/>
        </a:defRPr>
      </a:lvl3pPr>
      <a:lvl4pPr algn="l" rtl="0" fontAlgn="base">
        <a:spcBef>
          <a:spcPct val="0"/>
        </a:spcBef>
        <a:spcAft>
          <a:spcPct val="0"/>
        </a:spcAft>
        <a:defRPr sz="3600">
          <a:solidFill>
            <a:schemeClr val="accent1"/>
          </a:solidFill>
          <a:latin typeface="Arial" charset="0"/>
        </a:defRPr>
      </a:lvl4pPr>
      <a:lvl5pPr algn="l" rtl="0" fontAlgn="base">
        <a:spcBef>
          <a:spcPct val="0"/>
        </a:spcBef>
        <a:spcAft>
          <a:spcPct val="0"/>
        </a:spcAft>
        <a:defRPr sz="3600">
          <a:solidFill>
            <a:schemeClr val="accent1"/>
          </a:solidFill>
          <a:latin typeface="Arial" charset="0"/>
        </a:defRPr>
      </a:lvl5pPr>
      <a:lvl6pPr marL="457200" algn="l" rtl="0" fontAlgn="base">
        <a:spcBef>
          <a:spcPct val="0"/>
        </a:spcBef>
        <a:spcAft>
          <a:spcPct val="0"/>
        </a:spcAft>
        <a:defRPr sz="3600">
          <a:solidFill>
            <a:schemeClr val="accent1"/>
          </a:solidFill>
          <a:latin typeface="Arial" charset="0"/>
        </a:defRPr>
      </a:lvl6pPr>
      <a:lvl7pPr marL="914400" algn="l" rtl="0" fontAlgn="base">
        <a:spcBef>
          <a:spcPct val="0"/>
        </a:spcBef>
        <a:spcAft>
          <a:spcPct val="0"/>
        </a:spcAft>
        <a:defRPr sz="3600">
          <a:solidFill>
            <a:schemeClr val="accent1"/>
          </a:solidFill>
          <a:latin typeface="Arial" charset="0"/>
        </a:defRPr>
      </a:lvl7pPr>
      <a:lvl8pPr marL="1371600" algn="l" rtl="0" fontAlgn="base">
        <a:spcBef>
          <a:spcPct val="0"/>
        </a:spcBef>
        <a:spcAft>
          <a:spcPct val="0"/>
        </a:spcAft>
        <a:defRPr sz="3600">
          <a:solidFill>
            <a:schemeClr val="accent1"/>
          </a:solidFill>
          <a:latin typeface="Arial" charset="0"/>
        </a:defRPr>
      </a:lvl8pPr>
      <a:lvl9pPr marL="1828800" algn="l" rtl="0" fontAlgn="base">
        <a:spcBef>
          <a:spcPct val="0"/>
        </a:spcBef>
        <a:spcAft>
          <a:spcPct val="0"/>
        </a:spcAft>
        <a:defRPr sz="3600">
          <a:solidFill>
            <a:schemeClr val="accent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07504" y="5013176"/>
            <a:ext cx="6410325" cy="809625"/>
          </a:xfrm>
          <a:noFill/>
        </p:spPr>
        <p:txBody>
          <a:bodyPr/>
          <a:lstStyle/>
          <a:p>
            <a:r>
              <a:rPr lang="en-US" sz="4000" dirty="0" smtClean="0">
                <a:latin typeface="Tahoma" charset="0"/>
              </a:rPr>
              <a:t>Loan Default Prediction</a:t>
            </a:r>
            <a:endParaRPr lang="uk-UA" sz="4000"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 manual(label encoding of 0 and 1) encoding was done for the features that had the binary values (like yes and no)</a:t>
            </a:r>
          </a:p>
          <a:p>
            <a:r>
              <a:rPr lang="en-US" sz="2000" dirty="0"/>
              <a:t/>
            </a:r>
            <a:br>
              <a:rPr lang="en-US" sz="2000" dirty="0"/>
            </a:br>
            <a:r>
              <a:rPr lang="en-US" sz="2000" dirty="0"/>
              <a:t>Apply One Hot Encoding for all other attributes</a:t>
            </a:r>
          </a:p>
          <a:p>
            <a:pPr>
              <a:lnSpc>
                <a:spcPct val="80000"/>
              </a:lnSpc>
            </a:pPr>
            <a:endParaRPr lang="uk-UA" sz="2000" dirty="0"/>
          </a:p>
        </p:txBody>
      </p:sp>
    </p:spTree>
    <p:extLst>
      <p:ext uri="{BB962C8B-B14F-4D97-AF65-F5344CB8AC3E}">
        <p14:creationId xmlns:p14="http://schemas.microsoft.com/office/powerpoint/2010/main" val="3522891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Normalize our numerical attributes (which are 3 attributes)  using the </a:t>
            </a:r>
            <a:r>
              <a:rPr lang="en-US" sz="2000" dirty="0" err="1"/>
              <a:t>MinMaxScaler</a:t>
            </a:r>
            <a:r>
              <a:rPr lang="en-US" sz="2000" dirty="0"/>
              <a:t> function. As there is a difference between those values</a:t>
            </a:r>
          </a:p>
          <a:p>
            <a:r>
              <a:rPr lang="en-US" sz="2000" dirty="0"/>
              <a:t>The features that are normalized:</a:t>
            </a:r>
          </a:p>
          <a:p>
            <a:pPr lvl="1"/>
            <a:r>
              <a:rPr lang="en-US" sz="1200" b="0" dirty="0"/>
              <a:t>TotalCustomerDeposits: where min value is 0, and max value is 1145401.833</a:t>
            </a:r>
          </a:p>
          <a:p>
            <a:pPr lvl="1"/>
            <a:r>
              <a:rPr lang="en-US" sz="1200" b="0" dirty="0" err="1"/>
              <a:t>ApprovedAmountEQVL</a:t>
            </a:r>
            <a:r>
              <a:rPr lang="en-US" sz="1200" b="0" dirty="0"/>
              <a:t>: where min value is -28609.003(negative means that they had a large amount of deposit) , and max value is 820000.0</a:t>
            </a:r>
          </a:p>
          <a:p>
            <a:pPr lvl="1"/>
            <a:r>
              <a:rPr lang="en-US" sz="1200" b="0" dirty="0" err="1"/>
              <a:t>TenorInMonths</a:t>
            </a:r>
            <a:r>
              <a:rPr lang="en-US" sz="1200" b="0" dirty="0"/>
              <a:t>: where min value is 2, and max value is 371</a:t>
            </a:r>
          </a:p>
          <a:p>
            <a:pPr>
              <a:lnSpc>
                <a:spcPct val="80000"/>
              </a:lnSpc>
            </a:pPr>
            <a:endParaRPr lang="uk-UA" sz="2000" dirty="0"/>
          </a:p>
        </p:txBody>
      </p:sp>
    </p:spTree>
    <p:extLst>
      <p:ext uri="{BB962C8B-B14F-4D97-AF65-F5344CB8AC3E}">
        <p14:creationId xmlns:p14="http://schemas.microsoft.com/office/powerpoint/2010/main" val="1923073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As we are working on imbalanced data, one of the methods to be used to train the models when there an imbalanced data case is by balancing the training set</a:t>
            </a:r>
          </a:p>
          <a:p>
            <a:r>
              <a:rPr lang="en-US" sz="2000" dirty="0"/>
              <a:t/>
            </a:r>
            <a:br>
              <a:rPr lang="en-US" sz="2000" dirty="0"/>
            </a:br>
            <a:r>
              <a:rPr lang="en-US" sz="2000" dirty="0"/>
              <a:t>The SMOTE (Synthetic Minority Oversampling Technique) is used to balance the training set so that this set can be used to train the model, and then the test set of the original data is used for testing the model.</a:t>
            </a:r>
          </a:p>
          <a:p>
            <a:pPr>
              <a:lnSpc>
                <a:spcPct val="80000"/>
              </a:lnSpc>
            </a:pPr>
            <a:endParaRPr lang="uk-UA" sz="2000" dirty="0"/>
          </a:p>
        </p:txBody>
      </p:sp>
    </p:spTree>
    <p:extLst>
      <p:ext uri="{BB962C8B-B14F-4D97-AF65-F5344CB8AC3E}">
        <p14:creationId xmlns:p14="http://schemas.microsoft.com/office/powerpoint/2010/main" val="148278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Tools used</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66966"/>
            <a:ext cx="8280598" cy="4274402"/>
          </a:xfrm>
          <a:prstGeom prst="rect">
            <a:avLst/>
          </a:prstGeom>
        </p:spPr>
      </p:pic>
    </p:spTree>
    <p:extLst>
      <p:ext uri="{BB962C8B-B14F-4D97-AF65-F5344CB8AC3E}">
        <p14:creationId xmlns:p14="http://schemas.microsoft.com/office/powerpoint/2010/main" val="733784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Tools used</a:t>
            </a:r>
            <a:endParaRPr lang="uk-UA" sz="3200" b="1" dirty="0">
              <a:solidFill>
                <a:schemeClr val="bg2"/>
              </a:solidFill>
              <a:latin typeface="Tahoma"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50" y="2385646"/>
            <a:ext cx="7632700" cy="2339498"/>
          </a:xfrm>
          <a:prstGeom prst="rect">
            <a:avLst/>
          </a:prstGeom>
        </p:spPr>
      </p:pic>
    </p:spTree>
    <p:extLst>
      <p:ext uri="{BB962C8B-B14F-4D97-AF65-F5344CB8AC3E}">
        <p14:creationId xmlns:p14="http://schemas.microsoft.com/office/powerpoint/2010/main" val="2986490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err="1" smtClean="0">
                <a:solidFill>
                  <a:schemeClr val="bg2"/>
                </a:solidFill>
                <a:latin typeface="Tahoma" charset="0"/>
              </a:rPr>
              <a:t>Knime</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78063"/>
            <a:ext cx="8712968" cy="4191000"/>
          </a:xfrm>
          <a:prstGeom prst="rect">
            <a:avLst/>
          </a:prstGeom>
        </p:spPr>
      </p:pic>
    </p:spTree>
    <p:extLst>
      <p:ext uri="{BB962C8B-B14F-4D97-AF65-F5344CB8AC3E}">
        <p14:creationId xmlns:p14="http://schemas.microsoft.com/office/powerpoint/2010/main" val="264311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Airflow</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 y="2708920"/>
            <a:ext cx="9144000" cy="3168352"/>
          </a:xfrm>
          <a:prstGeom prst="rect">
            <a:avLst/>
          </a:prstGeom>
        </p:spPr>
      </p:pic>
    </p:spTree>
    <p:extLst>
      <p:ext uri="{BB962C8B-B14F-4D97-AF65-F5344CB8AC3E}">
        <p14:creationId xmlns:p14="http://schemas.microsoft.com/office/powerpoint/2010/main" val="153689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Model Result</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8062"/>
            <a:ext cx="9144000" cy="4175273"/>
          </a:xfrm>
          <a:prstGeom prst="rect">
            <a:avLst/>
          </a:prstGeom>
        </p:spPr>
      </p:pic>
    </p:spTree>
    <p:extLst>
      <p:ext uri="{BB962C8B-B14F-4D97-AF65-F5344CB8AC3E}">
        <p14:creationId xmlns:p14="http://schemas.microsoft.com/office/powerpoint/2010/main" val="240670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5912154" cy="3096344"/>
          </a:xfrm>
          <a:prstGeom prst="rect">
            <a:avLst/>
          </a:prstGeom>
        </p:spPr>
      </p:pic>
    </p:spTree>
    <p:extLst>
      <p:ext uri="{BB962C8B-B14F-4D97-AF65-F5344CB8AC3E}">
        <p14:creationId xmlns:p14="http://schemas.microsoft.com/office/powerpoint/2010/main" val="262900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852936"/>
            <a:ext cx="6264696" cy="3024336"/>
          </a:xfrm>
          <a:prstGeom prst="rect">
            <a:avLst/>
          </a:prstGeom>
        </p:spPr>
      </p:pic>
    </p:spTree>
    <p:extLst>
      <p:ext uri="{BB962C8B-B14F-4D97-AF65-F5344CB8AC3E}">
        <p14:creationId xmlns:p14="http://schemas.microsoft.com/office/powerpoint/2010/main" val="84143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Presented By</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r>
              <a:rPr lang="en-US" sz="2000" dirty="0"/>
              <a:t>Anas </a:t>
            </a:r>
            <a:r>
              <a:rPr lang="en-US" sz="2000" dirty="0" smtClean="0"/>
              <a:t>Alrantisi</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sz="2000" dirty="0"/>
              <a:t>Ibrahim </a:t>
            </a:r>
            <a:r>
              <a:rPr lang="en-US" sz="2000" dirty="0" err="1"/>
              <a:t>Abedalghafer</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r>
              <a:rPr lang="en-US" sz="2000" dirty="0"/>
              <a:t>Mohammad </a:t>
            </a:r>
            <a:r>
              <a:rPr lang="en-US" sz="2000" dirty="0" err="1" smtClean="0"/>
              <a:t>Awad</a:t>
            </a:r>
            <a:r>
              <a:rPr lang="en-US" sz="2000" dirty="0"/>
              <a:t/>
            </a:r>
            <a:br>
              <a:rPr lang="en-US" sz="2000" dirty="0"/>
            </a:br>
            <a:endParaRPr lang="uk-U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92375"/>
            <a:ext cx="7956550" cy="3783374"/>
          </a:xfrm>
          <a:prstGeom prst="rect">
            <a:avLst/>
          </a:prstGeom>
        </p:spPr>
      </p:pic>
    </p:spTree>
    <p:extLst>
      <p:ext uri="{BB962C8B-B14F-4D97-AF65-F5344CB8AC3E}">
        <p14:creationId xmlns:p14="http://schemas.microsoft.com/office/powerpoint/2010/main" val="156776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2374"/>
            <a:ext cx="6624736" cy="3240882"/>
          </a:xfrm>
          <a:prstGeom prst="rect">
            <a:avLst/>
          </a:prstGeom>
        </p:spPr>
      </p:pic>
    </p:spTree>
    <p:extLst>
      <p:ext uri="{BB962C8B-B14F-4D97-AF65-F5344CB8AC3E}">
        <p14:creationId xmlns:p14="http://schemas.microsoft.com/office/powerpoint/2010/main" val="771959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50" y="2492374"/>
            <a:ext cx="7272982" cy="3528913"/>
          </a:xfrm>
          <a:prstGeom prst="rect">
            <a:avLst/>
          </a:prstGeom>
        </p:spPr>
      </p:pic>
    </p:spTree>
    <p:extLst>
      <p:ext uri="{BB962C8B-B14F-4D97-AF65-F5344CB8AC3E}">
        <p14:creationId xmlns:p14="http://schemas.microsoft.com/office/powerpoint/2010/main" val="3659670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788024" y="1628775"/>
            <a:ext cx="4032125" cy="649288"/>
          </a:xfrm>
        </p:spPr>
        <p:txBody>
          <a:bodyPr/>
          <a:lstStyle/>
          <a:p>
            <a:r>
              <a:rPr lang="en-US" sz="3200" b="1" dirty="0">
                <a:solidFill>
                  <a:schemeClr val="bg2"/>
                </a:solidFill>
                <a:latin typeface="Tahoma" charset="0"/>
              </a:rPr>
              <a:t>Data visualization</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a:lnSpc>
                <a:spcPct val="80000"/>
              </a:lnSpc>
            </a:pPr>
            <a:endParaRPr lang="uk-UA"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64904"/>
            <a:ext cx="7344816" cy="3540542"/>
          </a:xfrm>
          <a:prstGeom prst="rect">
            <a:avLst/>
          </a:prstGeom>
        </p:spPr>
      </p:pic>
    </p:spTree>
    <p:extLst>
      <p:ext uri="{BB962C8B-B14F-4D97-AF65-F5344CB8AC3E}">
        <p14:creationId xmlns:p14="http://schemas.microsoft.com/office/powerpoint/2010/main" val="149009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Agenda</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248993"/>
          </a:xfrm>
        </p:spPr>
        <p:txBody>
          <a:bodyPr/>
          <a:lstStyle/>
          <a:p>
            <a:pPr>
              <a:lnSpc>
                <a:spcPct val="80000"/>
              </a:lnSpc>
            </a:pPr>
            <a:r>
              <a:rPr lang="en-US" altLang="ko-KR" sz="2000" dirty="0" smtClean="0">
                <a:latin typeface="Verdana" pitchFamily="34" charset="0"/>
                <a:ea typeface="굴림" charset="-127"/>
              </a:rPr>
              <a:t>Introduction to the problem</a:t>
            </a:r>
            <a:endParaRPr lang="en-US" altLang="ko-KR" sz="2000" dirty="0" smtClean="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Define The dataset</a:t>
            </a: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Tools Used</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Airflow DAGs</a:t>
            </a:r>
          </a:p>
          <a:p>
            <a:pPr>
              <a:lnSpc>
                <a:spcPct val="80000"/>
              </a:lnSpc>
            </a:pPr>
            <a:endParaRPr lang="en-US" altLang="ko-KR" sz="2000" dirty="0" smtClean="0">
              <a:latin typeface="Verdana" pitchFamily="34" charset="0"/>
              <a:ea typeface="굴림" charset="-127"/>
            </a:endParaRPr>
          </a:p>
          <a:p>
            <a:pPr>
              <a:lnSpc>
                <a:spcPct val="80000"/>
              </a:lnSpc>
            </a:pPr>
            <a:r>
              <a:rPr lang="en-US" altLang="ko-KR" sz="2000" dirty="0" smtClean="0">
                <a:latin typeface="Verdana" pitchFamily="34" charset="0"/>
                <a:ea typeface="굴림" charset="-127"/>
              </a:rPr>
              <a:t>Model Results</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en-US" altLang="ko-KR" sz="2000" dirty="0" smtClean="0">
                <a:latin typeface="Verdana" pitchFamily="34" charset="0"/>
                <a:ea typeface="굴림" charset="-127"/>
              </a:rPr>
              <a:t>Data visualization &amp; insights </a:t>
            </a:r>
          </a:p>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pPr>
              <a:lnSpc>
                <a:spcPct val="80000"/>
              </a:lnSpc>
            </a:pPr>
            <a:endParaRPr lang="uk-UA" sz="2000" dirty="0"/>
          </a:p>
        </p:txBody>
      </p:sp>
    </p:spTree>
    <p:extLst>
      <p:ext uri="{BB962C8B-B14F-4D97-AF65-F5344CB8AC3E}">
        <p14:creationId xmlns:p14="http://schemas.microsoft.com/office/powerpoint/2010/main" val="251154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The problem</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pPr>
              <a:lnSpc>
                <a:spcPct val="80000"/>
              </a:lnSpc>
            </a:pPr>
            <a:r>
              <a:rPr lang="en-US" sz="2000" dirty="0"/>
              <a:t>Loans are one of the main streams of revenue for</a:t>
            </a:r>
            <a:r>
              <a:rPr lang="en-US" sz="2000" dirty="0"/>
              <a:t/>
            </a:r>
            <a:br>
              <a:rPr lang="en-US" sz="2000" dirty="0"/>
            </a:br>
            <a:r>
              <a:rPr lang="en-US" sz="2000" dirty="0" smtClean="0"/>
              <a:t>bank.</a:t>
            </a:r>
          </a:p>
          <a:p>
            <a:pPr>
              <a:lnSpc>
                <a:spcPct val="80000"/>
              </a:lnSpc>
            </a:pPr>
            <a:endParaRPr lang="en-US" sz="2000" dirty="0"/>
          </a:p>
          <a:p>
            <a:pPr>
              <a:lnSpc>
                <a:spcPct val="80000"/>
              </a:lnSpc>
            </a:pPr>
            <a:r>
              <a:rPr lang="en-US" sz="2000" dirty="0"/>
              <a:t>Trying to Predict the borrowers that will most likely</a:t>
            </a:r>
            <a:br>
              <a:rPr lang="en-US" sz="2000" dirty="0"/>
            </a:br>
            <a:r>
              <a:rPr lang="en-US" sz="2000" dirty="0"/>
              <a:t>default ahead of time is of great importance to enable decision makers to deal with the situation accordingly</a:t>
            </a:r>
            <a:r>
              <a:rPr lang="en-US" sz="2000" dirty="0" smtClean="0"/>
              <a:t>.</a:t>
            </a:r>
          </a:p>
          <a:p>
            <a:pPr>
              <a:lnSpc>
                <a:spcPct val="80000"/>
              </a:lnSpc>
            </a:pPr>
            <a:endParaRPr lang="en-US" sz="2000" dirty="0"/>
          </a:p>
          <a:p>
            <a:r>
              <a:rPr lang="en-US" sz="2000" dirty="0"/>
              <a:t>This is a classification problem of imbalanced data in which we need to classify whether the borrower will default or not.</a:t>
            </a:r>
          </a:p>
          <a:p>
            <a:pPr>
              <a:lnSpc>
                <a:spcPct val="80000"/>
              </a:lnSpc>
            </a:pPr>
            <a:endParaRPr lang="uk-UA" sz="2000" dirty="0"/>
          </a:p>
        </p:txBody>
      </p:sp>
    </p:spTree>
    <p:extLst>
      <p:ext uri="{BB962C8B-B14F-4D97-AF65-F5344CB8AC3E}">
        <p14:creationId xmlns:p14="http://schemas.microsoft.com/office/powerpoint/2010/main" val="118738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Dataset</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r>
              <a:rPr lang="en-US" sz="2000" dirty="0"/>
              <a:t>Data set Consisting of  81692 rows that represent customers who have borrowed from the </a:t>
            </a:r>
            <a:r>
              <a:rPr lang="en-US" sz="2000" dirty="0" smtClean="0"/>
              <a:t>bank.</a:t>
            </a:r>
            <a:endParaRPr lang="en-US" sz="2000" dirty="0"/>
          </a:p>
          <a:p>
            <a:pPr marL="0" indent="0">
              <a:lnSpc>
                <a:spcPct val="80000"/>
              </a:lnSpc>
              <a:buNone/>
            </a:pPr>
            <a:endParaRPr lang="en-US" sz="2000" dirty="0"/>
          </a:p>
          <a:p>
            <a:r>
              <a:rPr lang="en-US" sz="2000" dirty="0"/>
              <a:t>Data set have 56 features for various aspects   such as (Gender, age, nationality, Marital status employment status, employer category, occupation, Customer deposits, Income</a:t>
            </a:r>
          </a:p>
          <a:p>
            <a:pPr marL="0" indent="0">
              <a:buNone/>
            </a:pPr>
            <a:r>
              <a:rPr lang="en-US" sz="2000" dirty="0"/>
              <a:t>      Salary transfer., Interest Rate</a:t>
            </a:r>
            <a:r>
              <a:rPr lang="en-US" sz="2000" dirty="0" smtClean="0"/>
              <a:t>…).</a:t>
            </a:r>
          </a:p>
          <a:p>
            <a:pPr marL="0" indent="0">
              <a:buNone/>
            </a:pPr>
            <a:endParaRPr lang="en-US" sz="2000" dirty="0"/>
          </a:p>
        </p:txBody>
      </p:sp>
    </p:spTree>
    <p:extLst>
      <p:ext uri="{BB962C8B-B14F-4D97-AF65-F5344CB8AC3E}">
        <p14:creationId xmlns:p14="http://schemas.microsoft.com/office/powerpoint/2010/main" val="249905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08625" y="1628775"/>
            <a:ext cx="2952750" cy="649288"/>
          </a:xfrm>
        </p:spPr>
        <p:txBody>
          <a:bodyPr/>
          <a:lstStyle/>
          <a:p>
            <a:r>
              <a:rPr lang="en-US" sz="3200" b="1" dirty="0" smtClean="0">
                <a:solidFill>
                  <a:schemeClr val="bg2"/>
                </a:solidFill>
                <a:latin typeface="Tahoma" charset="0"/>
              </a:rPr>
              <a:t>Dataset</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pPr marL="0" indent="0">
              <a:lnSpc>
                <a:spcPct val="80000"/>
              </a:lnSpc>
              <a:buNone/>
            </a:pPr>
            <a:endParaRPr lang="en-US" altLang="ko-KR" sz="2000" dirty="0">
              <a:latin typeface="Verdana" pitchFamily="34" charset="0"/>
              <a:ea typeface="굴림" charset="-127"/>
            </a:endParaRPr>
          </a:p>
          <a:p>
            <a:r>
              <a:rPr lang="en-US" sz="2000" dirty="0"/>
              <a:t>Data set Consisting of  81692 rows that represent customers who have borrowed from the </a:t>
            </a:r>
            <a:r>
              <a:rPr lang="en-US" sz="2000" dirty="0" smtClean="0"/>
              <a:t>bank.</a:t>
            </a:r>
            <a:endParaRPr lang="en-US" sz="2000" dirty="0"/>
          </a:p>
          <a:p>
            <a:pPr marL="0" indent="0">
              <a:lnSpc>
                <a:spcPct val="80000"/>
              </a:lnSpc>
              <a:buNone/>
            </a:pPr>
            <a:endParaRPr lang="en-US" sz="2000" dirty="0"/>
          </a:p>
          <a:p>
            <a:r>
              <a:rPr lang="en-US" sz="2000" dirty="0"/>
              <a:t>Data set have 56 features for various aspects   such as (Gender, age, nationality, Marital status employment status, employer category, occupation, Customer deposits, Income</a:t>
            </a:r>
          </a:p>
          <a:p>
            <a:pPr marL="0" indent="0">
              <a:buNone/>
            </a:pPr>
            <a:r>
              <a:rPr lang="en-US" sz="2000" dirty="0"/>
              <a:t>      Salary transfer., Interest Rate</a:t>
            </a:r>
            <a:r>
              <a:rPr lang="en-US" sz="2000" dirty="0" smtClean="0"/>
              <a:t>…).</a:t>
            </a:r>
          </a:p>
          <a:p>
            <a:pPr marL="0" indent="0">
              <a:buNone/>
            </a:pPr>
            <a:endParaRPr lang="en-US" sz="2000" dirty="0"/>
          </a:p>
        </p:txBody>
      </p:sp>
    </p:spTree>
    <p:extLst>
      <p:ext uri="{BB962C8B-B14F-4D97-AF65-F5344CB8AC3E}">
        <p14:creationId xmlns:p14="http://schemas.microsoft.com/office/powerpoint/2010/main" val="423010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r>
              <a:rPr lang="en-US" sz="2000" dirty="0"/>
              <a:t>We dropped the rows that have missing values with less than 0.001 of the total amount of rows  </a:t>
            </a:r>
            <a:endParaRPr lang="en-US" sz="2000" dirty="0"/>
          </a:p>
          <a:p>
            <a:r>
              <a:rPr lang="en-US" sz="2000" dirty="0"/>
              <a:t/>
            </a:r>
            <a:br>
              <a:rPr lang="en-US" sz="2000" dirty="0"/>
            </a:br>
            <a:r>
              <a:rPr lang="en-US" sz="2000" dirty="0"/>
              <a:t>We had 3 features (</a:t>
            </a:r>
            <a:r>
              <a:rPr lang="en-US" sz="2000" dirty="0" err="1"/>
              <a:t>EmployerCategory</a:t>
            </a:r>
            <a:r>
              <a:rPr lang="en-US" sz="2000" dirty="0"/>
              <a:t>, </a:t>
            </a:r>
            <a:r>
              <a:rPr lang="en-US" sz="2000" dirty="0" err="1"/>
              <a:t>PaymentFrequency</a:t>
            </a:r>
            <a:r>
              <a:rPr lang="en-US" sz="2000" dirty="0"/>
              <a:t>, </a:t>
            </a:r>
            <a:r>
              <a:rPr lang="en-US" sz="2000" dirty="0" err="1"/>
              <a:t>EmploymentStatus</a:t>
            </a:r>
            <a:r>
              <a:rPr lang="en-US" sz="2000" dirty="0"/>
              <a:t>) that have missing values more than .001 so we fill these missing values with mode as they are categorical data.</a:t>
            </a:r>
          </a:p>
          <a:p>
            <a:r>
              <a:rPr lang="en-US" sz="2000" dirty="0"/>
              <a:t/>
            </a:r>
            <a:br>
              <a:rPr lang="en-US" sz="2000" dirty="0"/>
            </a:br>
            <a:r>
              <a:rPr lang="en-US" sz="2000" dirty="0"/>
              <a:t>We had also 1 numerical feature (TotalCustomerDeposits) with missing values, and we used the mean to fill those missing values.</a:t>
            </a:r>
          </a:p>
          <a:p>
            <a:pPr>
              <a:lnSpc>
                <a:spcPct val="80000"/>
              </a:lnSpc>
            </a:pPr>
            <a:endParaRPr lang="uk-UA" sz="2000" dirty="0"/>
          </a:p>
        </p:txBody>
      </p:sp>
    </p:spTree>
    <p:extLst>
      <p:ext uri="{BB962C8B-B14F-4D97-AF65-F5344CB8AC3E}">
        <p14:creationId xmlns:p14="http://schemas.microsoft.com/office/powerpoint/2010/main" val="3880907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pPr>
              <a:lnSpc>
                <a:spcPct val="80000"/>
              </a:lnSpc>
            </a:pPr>
            <a:endParaRPr lang="en-US" altLang="ko-KR" sz="2000" dirty="0">
              <a:latin typeface="Verdana" pitchFamily="34" charset="0"/>
              <a:ea typeface="굴림" charset="-127"/>
            </a:endParaRPr>
          </a:p>
          <a:p>
            <a:r>
              <a:rPr lang="en-US" sz="2000" dirty="0"/>
              <a:t>Added a new label column to indicate that the customer is in default or not based on </a:t>
            </a:r>
            <a:r>
              <a:rPr lang="en-US" sz="2000" dirty="0" err="1"/>
              <a:t>NoDaysDelinquent</a:t>
            </a:r>
            <a:r>
              <a:rPr lang="en-US" sz="2000" dirty="0"/>
              <a:t> column ( if &gt;= 90) then there is a default in loan, this is determined based on the discussion with the business unit.</a:t>
            </a:r>
          </a:p>
          <a:p>
            <a:r>
              <a:rPr lang="en-US" sz="2000" dirty="0"/>
              <a:t/>
            </a:r>
            <a:br>
              <a:rPr lang="en-US" sz="2000" dirty="0"/>
            </a:br>
            <a:r>
              <a:rPr lang="en-US" sz="2000" dirty="0"/>
              <a:t>Some of the features were dropped based also on the discussion with the business unit like ‘customer ID’.</a:t>
            </a:r>
          </a:p>
          <a:p>
            <a:r>
              <a:rPr lang="en-US" sz="2000" dirty="0"/>
              <a:t/>
            </a:r>
            <a:br>
              <a:rPr lang="en-US" sz="2000" dirty="0"/>
            </a:br>
            <a:r>
              <a:rPr lang="en-US" sz="2000" dirty="0"/>
              <a:t>Then the correlation matrix was formed, and the highly correlated features ( &gt;=0.8) were dropped</a:t>
            </a:r>
          </a:p>
          <a:p>
            <a:pPr>
              <a:lnSpc>
                <a:spcPct val="80000"/>
              </a:lnSpc>
            </a:pPr>
            <a:endParaRPr lang="uk-UA" sz="2000" dirty="0"/>
          </a:p>
        </p:txBody>
      </p:sp>
    </p:spTree>
    <p:extLst>
      <p:ext uri="{BB962C8B-B14F-4D97-AF65-F5344CB8AC3E}">
        <p14:creationId xmlns:p14="http://schemas.microsoft.com/office/powerpoint/2010/main" val="3390014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67944" y="1628775"/>
            <a:ext cx="4393431" cy="649288"/>
          </a:xfrm>
        </p:spPr>
        <p:txBody>
          <a:bodyPr/>
          <a:lstStyle/>
          <a:p>
            <a:r>
              <a:rPr lang="en-US" sz="3200" b="1" dirty="0" smtClean="0">
                <a:solidFill>
                  <a:schemeClr val="bg2"/>
                </a:solidFill>
                <a:latin typeface="Tahoma" charset="0"/>
              </a:rPr>
              <a:t>Data preprocessing</a:t>
            </a:r>
            <a:endParaRPr lang="uk-UA" sz="3200" b="1" dirty="0">
              <a:solidFill>
                <a:schemeClr val="bg2"/>
              </a:solidFill>
              <a:latin typeface="Tahoma" charset="0"/>
            </a:endParaRPr>
          </a:p>
        </p:txBody>
      </p:sp>
      <p:sp>
        <p:nvSpPr>
          <p:cNvPr id="36867" name="Rectangle 3"/>
          <p:cNvSpPr>
            <a:spLocks noGrp="1" noChangeArrowheads="1"/>
          </p:cNvSpPr>
          <p:nvPr>
            <p:ph type="body" idx="1"/>
          </p:nvPr>
        </p:nvSpPr>
        <p:spPr>
          <a:xfrm>
            <a:off x="1187450" y="2492375"/>
            <a:ext cx="7632700" cy="4105275"/>
          </a:xfrm>
        </p:spPr>
        <p:txBody>
          <a:bodyPr/>
          <a:lstStyle/>
          <a:p>
            <a:r>
              <a:rPr lang="en-US" sz="2000" dirty="0"/>
              <a:t>A manual(label encoding of 0 and 1) encoding was done for the features that had the binary values (like yes and no)</a:t>
            </a:r>
          </a:p>
          <a:p>
            <a:r>
              <a:rPr lang="en-US" sz="2000" dirty="0"/>
              <a:t/>
            </a:r>
            <a:br>
              <a:rPr lang="en-US" sz="2000" dirty="0"/>
            </a:br>
            <a:r>
              <a:rPr lang="en-US" sz="2000" dirty="0"/>
              <a:t>Apply One Hot Encoding for all other attributes</a:t>
            </a:r>
          </a:p>
          <a:p>
            <a:pPr>
              <a:lnSpc>
                <a:spcPct val="80000"/>
              </a:lnSpc>
            </a:pPr>
            <a:endParaRPr lang="uk-UA" sz="2000" dirty="0"/>
          </a:p>
        </p:txBody>
      </p:sp>
    </p:spTree>
    <p:extLst>
      <p:ext uri="{BB962C8B-B14F-4D97-AF65-F5344CB8AC3E}">
        <p14:creationId xmlns:p14="http://schemas.microsoft.com/office/powerpoint/2010/main" val="1177134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00001">
  <a:themeElements>
    <a:clrScheme name="00001 6">
      <a:dk1>
        <a:srgbClr val="4D4D4D"/>
      </a:dk1>
      <a:lt1>
        <a:srgbClr val="FFFFFF"/>
      </a:lt1>
      <a:dk2>
        <a:srgbClr val="000000"/>
      </a:dk2>
      <a:lt2>
        <a:srgbClr val="CC0000"/>
      </a:lt2>
      <a:accent1>
        <a:srgbClr val="FF9933"/>
      </a:accent1>
      <a:accent2>
        <a:srgbClr val="009900"/>
      </a:accent2>
      <a:accent3>
        <a:srgbClr val="FFFFFF"/>
      </a:accent3>
      <a:accent4>
        <a:srgbClr val="404040"/>
      </a:accent4>
      <a:accent5>
        <a:srgbClr val="FFCAAD"/>
      </a:accent5>
      <a:accent6>
        <a:srgbClr val="008A00"/>
      </a:accent6>
      <a:hlink>
        <a:srgbClr val="66FF99"/>
      </a:hlink>
      <a:folHlink>
        <a:srgbClr val="EAEAEA"/>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0001 1">
        <a:dk1>
          <a:srgbClr val="4D4D4D"/>
        </a:dk1>
        <a:lt1>
          <a:srgbClr val="FFFFFF"/>
        </a:lt1>
        <a:dk2>
          <a:srgbClr val="000000"/>
        </a:dk2>
        <a:lt2>
          <a:srgbClr val="800000"/>
        </a:lt2>
        <a:accent1>
          <a:srgbClr val="CC3300"/>
        </a:accent1>
        <a:accent2>
          <a:srgbClr val="FF9900"/>
        </a:accent2>
        <a:accent3>
          <a:srgbClr val="FFFFFF"/>
        </a:accent3>
        <a:accent4>
          <a:srgbClr val="404040"/>
        </a:accent4>
        <a:accent5>
          <a:srgbClr val="E2ADAA"/>
        </a:accent5>
        <a:accent6>
          <a:srgbClr val="E78A00"/>
        </a:accent6>
        <a:hlink>
          <a:srgbClr val="FFCC00"/>
        </a:hlink>
        <a:folHlink>
          <a:srgbClr val="EAEAEA"/>
        </a:folHlink>
      </a:clrScheme>
      <a:clrMap bg1="lt1" tx1="dk1" bg2="lt2" tx2="dk2" accent1="accent1" accent2="accent2" accent3="accent3" accent4="accent4" accent5="accent5" accent6="accent6" hlink="hlink" folHlink="folHlink"/>
    </a:extraClrScheme>
    <a:extraClrScheme>
      <a:clrScheme name="00001 2">
        <a:dk1>
          <a:srgbClr val="4D4D4D"/>
        </a:dk1>
        <a:lt1>
          <a:srgbClr val="FFFFFF"/>
        </a:lt1>
        <a:dk2>
          <a:srgbClr val="666633"/>
        </a:dk2>
        <a:lt2>
          <a:srgbClr val="CCCC00"/>
        </a:lt2>
        <a:accent1>
          <a:srgbClr val="FF9933"/>
        </a:accent1>
        <a:accent2>
          <a:srgbClr val="663300"/>
        </a:accent2>
        <a:accent3>
          <a:srgbClr val="FFFFFF"/>
        </a:accent3>
        <a:accent4>
          <a:srgbClr val="404040"/>
        </a:accent4>
        <a:accent5>
          <a:srgbClr val="FFCAAD"/>
        </a:accent5>
        <a:accent6>
          <a:srgbClr val="5C2D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00001 3">
        <a:dk1>
          <a:srgbClr val="4D4D4D"/>
        </a:dk1>
        <a:lt1>
          <a:srgbClr val="FFFFFF"/>
        </a:lt1>
        <a:dk2>
          <a:srgbClr val="666633"/>
        </a:dk2>
        <a:lt2>
          <a:srgbClr val="990000"/>
        </a:lt2>
        <a:accent1>
          <a:srgbClr val="FF6600"/>
        </a:accent1>
        <a:accent2>
          <a:srgbClr val="FF9933"/>
        </a:accent2>
        <a:accent3>
          <a:srgbClr val="FFFFFF"/>
        </a:accent3>
        <a:accent4>
          <a:srgbClr val="404040"/>
        </a:accent4>
        <a:accent5>
          <a:srgbClr val="FFB8AA"/>
        </a:accent5>
        <a:accent6>
          <a:srgbClr val="E78A2D"/>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00001 4">
        <a:dk1>
          <a:srgbClr val="4D4D4D"/>
        </a:dk1>
        <a:lt1>
          <a:srgbClr val="FFFFFF"/>
        </a:lt1>
        <a:dk2>
          <a:srgbClr val="080808"/>
        </a:dk2>
        <a:lt2>
          <a:srgbClr val="990000"/>
        </a:lt2>
        <a:accent1>
          <a:srgbClr val="FF9900"/>
        </a:accent1>
        <a:accent2>
          <a:srgbClr val="FF9933"/>
        </a:accent2>
        <a:accent3>
          <a:srgbClr val="FFFFFF"/>
        </a:accent3>
        <a:accent4>
          <a:srgbClr val="404040"/>
        </a:accent4>
        <a:accent5>
          <a:srgbClr val="FFCAAA"/>
        </a:accent5>
        <a:accent6>
          <a:srgbClr val="E78A2D"/>
        </a:accent6>
        <a:hlink>
          <a:srgbClr val="FFCC66"/>
        </a:hlink>
        <a:folHlink>
          <a:srgbClr val="FFFFCC"/>
        </a:folHlink>
      </a:clrScheme>
      <a:clrMap bg1="lt1" tx1="dk1" bg2="lt2" tx2="dk2" accent1="accent1" accent2="accent2" accent3="accent3" accent4="accent4" accent5="accent5" accent6="accent6" hlink="hlink" folHlink="folHlink"/>
    </a:extraClrScheme>
    <a:extraClrScheme>
      <a:clrScheme name="00001 5">
        <a:dk1>
          <a:srgbClr val="4D4D4D"/>
        </a:dk1>
        <a:lt1>
          <a:srgbClr val="FFFFFF"/>
        </a:lt1>
        <a:dk2>
          <a:srgbClr val="080808"/>
        </a:dk2>
        <a:lt2>
          <a:srgbClr val="990000"/>
        </a:lt2>
        <a:accent1>
          <a:srgbClr val="FF9900"/>
        </a:accent1>
        <a:accent2>
          <a:srgbClr val="CCFF66"/>
        </a:accent2>
        <a:accent3>
          <a:srgbClr val="FFFFFF"/>
        </a:accent3>
        <a:accent4>
          <a:srgbClr val="404040"/>
        </a:accent4>
        <a:accent5>
          <a:srgbClr val="FFCAAA"/>
        </a:accent5>
        <a:accent6>
          <a:srgbClr val="B9E75C"/>
        </a:accent6>
        <a:hlink>
          <a:srgbClr val="FFCC66"/>
        </a:hlink>
        <a:folHlink>
          <a:srgbClr val="DDDDDD"/>
        </a:folHlink>
      </a:clrScheme>
      <a:clrMap bg1="lt1" tx1="dk1" bg2="lt2" tx2="dk2" accent1="accent1" accent2="accent2" accent3="accent3" accent4="accent4" accent5="accent5" accent6="accent6" hlink="hlink" folHlink="folHlink"/>
    </a:extraClrScheme>
    <a:extraClrScheme>
      <a:clrScheme name="00001 6">
        <a:dk1>
          <a:srgbClr val="4D4D4D"/>
        </a:dk1>
        <a:lt1>
          <a:srgbClr val="FFFFFF"/>
        </a:lt1>
        <a:dk2>
          <a:srgbClr val="000000"/>
        </a:dk2>
        <a:lt2>
          <a:srgbClr val="CC0000"/>
        </a:lt2>
        <a:accent1>
          <a:srgbClr val="FF9933"/>
        </a:accent1>
        <a:accent2>
          <a:srgbClr val="009900"/>
        </a:accent2>
        <a:accent3>
          <a:srgbClr val="FFFFFF"/>
        </a:accent3>
        <a:accent4>
          <a:srgbClr val="404040"/>
        </a:accent4>
        <a:accent5>
          <a:srgbClr val="FFCAAD"/>
        </a:accent5>
        <a:accent6>
          <a:srgbClr val="008A00"/>
        </a:accent6>
        <a:hlink>
          <a:srgbClr val="66FF9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3591</TotalTime>
  <Words>236</Words>
  <Application>Microsoft Office PowerPoint</Application>
  <PresentationFormat>On-screen Show (4:3)</PresentationFormat>
  <Paragraphs>78</Paragraphs>
  <Slides>23</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굴림</vt:lpstr>
      <vt:lpstr>Tahoma</vt:lpstr>
      <vt:lpstr>Verdana</vt:lpstr>
      <vt:lpstr>00001</vt:lpstr>
      <vt:lpstr>Loan Default Prediction</vt:lpstr>
      <vt:lpstr>Presented By</vt:lpstr>
      <vt:lpstr>Agenda</vt:lpstr>
      <vt:lpstr>The problem</vt:lpstr>
      <vt:lpstr>Dataset</vt:lpstr>
      <vt:lpstr>Dataset</vt:lpstr>
      <vt:lpstr>Data preprocessing</vt:lpstr>
      <vt:lpstr>Data preprocessing</vt:lpstr>
      <vt:lpstr>Data preprocessing</vt:lpstr>
      <vt:lpstr>Data preprocessing</vt:lpstr>
      <vt:lpstr>Data preprocessing</vt:lpstr>
      <vt:lpstr>Data preprocessing</vt:lpstr>
      <vt:lpstr>Tools used</vt:lpstr>
      <vt:lpstr>Tools used</vt:lpstr>
      <vt:lpstr>Knime</vt:lpstr>
      <vt:lpstr>Airflow</vt:lpstr>
      <vt:lpstr>Model Result</vt:lpstr>
      <vt:lpstr>Data visualization</vt:lpstr>
      <vt:lpstr>Data visualization</vt:lpstr>
      <vt:lpstr>Data visualization</vt:lpstr>
      <vt:lpstr>Data visualization</vt:lpstr>
      <vt:lpstr>Data visualization</vt:lpstr>
      <vt:lpstr>Data visualization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Anas Rantisi</cp:lastModifiedBy>
  <cp:revision>28</cp:revision>
  <dcterms:created xsi:type="dcterms:W3CDTF">2005-07-29T15:51:03Z</dcterms:created>
  <dcterms:modified xsi:type="dcterms:W3CDTF">2022-06-06T20:12:21Z</dcterms:modified>
</cp:coreProperties>
</file>