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Economica"/>
      <p:regular r:id="rId11"/>
      <p:bold r:id="rId12"/>
      <p:italic r:id="rId13"/>
      <p:boldItalic r:id="rId14"/>
    </p:embeddedFon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Economica-regular.fntdata"/><Relationship Id="rId10" Type="http://schemas.openxmlformats.org/officeDocument/2006/relationships/slide" Target="slides/slide5.xml"/><Relationship Id="rId13" Type="http://schemas.openxmlformats.org/officeDocument/2006/relationships/font" Target="fonts/Economica-italic.fntdata"/><Relationship Id="rId12" Type="http://schemas.openxmlformats.org/officeDocument/2006/relationships/font" Target="fonts/Economic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regular.fntdata"/><Relationship Id="rId14" Type="http://schemas.openxmlformats.org/officeDocument/2006/relationships/font" Target="fonts/Economica-boldItalic.fntdata"/><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13808056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613808056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13808056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13808056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13808056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13808056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613808056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613808056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820773"/>
            <a:ext cx="3054600" cy="1074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200">
                <a:solidFill>
                  <a:schemeClr val="lt1"/>
                </a:solidFill>
              </a:rPr>
              <a:t>Gnome Sort</a:t>
            </a:r>
            <a:endParaRPr sz="6200">
              <a:solidFill>
                <a:schemeClr val="lt1"/>
              </a:solidFill>
            </a:endParaRPr>
          </a:p>
        </p:txBody>
      </p:sp>
      <p:sp>
        <p:nvSpPr>
          <p:cNvPr id="63" name="Google Shape;63;p13"/>
          <p:cNvSpPr txBox="1"/>
          <p:nvPr>
            <p:ph idx="1" type="subTitle"/>
          </p:nvPr>
        </p:nvSpPr>
        <p:spPr>
          <a:xfrm>
            <a:off x="3044700" y="2621318"/>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By: Ibad H.</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 name="Shape 67"/>
        <p:cNvGrpSpPr/>
        <p:nvPr/>
      </p:nvGrpSpPr>
      <p:grpSpPr>
        <a:xfrm>
          <a:off x="0" y="0"/>
          <a:ext cx="0" cy="0"/>
          <a:chOff x="0" y="0"/>
          <a:chExt cx="0" cy="0"/>
        </a:xfrm>
      </p:grpSpPr>
      <p:sp>
        <p:nvSpPr>
          <p:cNvPr id="68" name="Google Shape;68;p14"/>
          <p:cNvSpPr txBox="1"/>
          <p:nvPr>
            <p:ph type="title"/>
          </p:nvPr>
        </p:nvSpPr>
        <p:spPr>
          <a:xfrm>
            <a:off x="265500" y="1678650"/>
            <a:ext cx="4045200" cy="178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Gnome Sort?</a:t>
            </a:r>
            <a:endParaRPr/>
          </a:p>
        </p:txBody>
      </p:sp>
      <p:sp>
        <p:nvSpPr>
          <p:cNvPr id="69" name="Google Shape;69;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Also known as “Stupid Sort”</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A very inefficient iteration of insertion sort</a:t>
            </a:r>
            <a:endParaRPr>
              <a:latin typeface="Economica"/>
              <a:ea typeface="Economica"/>
              <a:cs typeface="Economica"/>
              <a:sym typeface="Economica"/>
            </a:endParaRPr>
          </a:p>
          <a:p>
            <a:pPr indent="-317500" lvl="1" marL="914400" rtl="0" algn="l">
              <a:spcBef>
                <a:spcPts val="0"/>
              </a:spcBef>
              <a:spcAft>
                <a:spcPts val="0"/>
              </a:spcAft>
              <a:buSzPts val="1400"/>
              <a:buFont typeface="Economica"/>
              <a:buChar char="-"/>
            </a:pPr>
            <a:r>
              <a:rPr lang="en">
                <a:latin typeface="Economica"/>
                <a:ea typeface="Economica"/>
                <a:cs typeface="Economica"/>
                <a:sym typeface="Economica"/>
              </a:rPr>
              <a:t>Moves each element to its correct slot</a:t>
            </a:r>
            <a:endParaRPr>
              <a:latin typeface="Economica"/>
              <a:ea typeface="Economica"/>
              <a:cs typeface="Economica"/>
              <a:sym typeface="Economica"/>
            </a:endParaRPr>
          </a:p>
          <a:p>
            <a:pPr indent="-317500" lvl="1" marL="914400" rtl="0" algn="l">
              <a:spcBef>
                <a:spcPts val="0"/>
              </a:spcBef>
              <a:spcAft>
                <a:spcPts val="0"/>
              </a:spcAft>
              <a:buSzPts val="1400"/>
              <a:buFont typeface="Economica"/>
              <a:buChar char="-"/>
            </a:pPr>
            <a:r>
              <a:rPr lang="en">
                <a:latin typeface="Economica"/>
                <a:ea typeface="Economica"/>
                <a:cs typeface="Economica"/>
                <a:sym typeface="Economica"/>
              </a:rPr>
              <a:t>Inefficient because it has to recheck many pairs in the process of moving each element to the right slot regardless of the rest of the array</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Big O notation of O(n</a:t>
            </a:r>
            <a:r>
              <a:rPr baseline="30000" lang="en">
                <a:latin typeface="Economica"/>
                <a:ea typeface="Economica"/>
                <a:cs typeface="Economica"/>
                <a:sym typeface="Economica"/>
              </a:rPr>
              <a:t>2</a:t>
            </a:r>
            <a:r>
              <a:rPr lang="en">
                <a:latin typeface="Economica"/>
                <a:ea typeface="Economica"/>
                <a:cs typeface="Economica"/>
                <a:sym typeface="Economica"/>
              </a:rPr>
              <a:t>)</a:t>
            </a:r>
            <a:endParaRPr>
              <a:latin typeface="Economica"/>
              <a:ea typeface="Economica"/>
              <a:cs typeface="Economica"/>
              <a:sym typeface="Economica"/>
            </a:endParaRPr>
          </a:p>
          <a:p>
            <a:pPr indent="-317500" lvl="1" marL="914400" rtl="0" algn="l">
              <a:spcBef>
                <a:spcPts val="0"/>
              </a:spcBef>
              <a:spcAft>
                <a:spcPts val="0"/>
              </a:spcAft>
              <a:buSzPts val="1400"/>
              <a:buFont typeface="Economica"/>
              <a:buChar char="-"/>
            </a:pPr>
            <a:r>
              <a:rPr lang="en">
                <a:latin typeface="Economica"/>
                <a:ea typeface="Economica"/>
                <a:cs typeface="Economica"/>
                <a:sym typeface="Economica"/>
              </a:rPr>
              <a:t>For each element of an array of length n, the sort must iterate through it once to move it to the correct spot and then repeat that process for every element</a:t>
            </a:r>
            <a:endParaRPr>
              <a:latin typeface="Economica"/>
              <a:ea typeface="Economica"/>
              <a:cs typeface="Economica"/>
              <a:sym typeface="Economica"/>
            </a:endParaRPr>
          </a:p>
          <a:p>
            <a:pPr indent="-317500" lvl="1" marL="914400" rtl="0" algn="l">
              <a:spcBef>
                <a:spcPts val="0"/>
              </a:spcBef>
              <a:spcAft>
                <a:spcPts val="0"/>
              </a:spcAft>
              <a:buSzPts val="1400"/>
              <a:buFont typeface="Economica"/>
              <a:buChar char="-"/>
            </a:pPr>
            <a:r>
              <a:rPr lang="en">
                <a:latin typeface="Economica"/>
                <a:ea typeface="Economica"/>
                <a:cs typeface="Economica"/>
                <a:sym typeface="Economica"/>
              </a:rPr>
              <a:t>Meaning as the length of the inputted array grows, the processing time quadratically increases</a:t>
            </a:r>
            <a:endParaRPr>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3" name="Shape 73"/>
        <p:cNvGrpSpPr/>
        <p:nvPr/>
      </p:nvGrpSpPr>
      <p:grpSpPr>
        <a:xfrm>
          <a:off x="0" y="0"/>
          <a:ext cx="0" cy="0"/>
          <a:chOff x="0" y="0"/>
          <a:chExt cx="0" cy="0"/>
        </a:xfrm>
      </p:grpSpPr>
      <p:sp>
        <p:nvSpPr>
          <p:cNvPr id="74" name="Google Shape;74;p15"/>
          <p:cNvSpPr txBox="1"/>
          <p:nvPr>
            <p:ph type="title"/>
          </p:nvPr>
        </p:nvSpPr>
        <p:spPr>
          <a:xfrm>
            <a:off x="4825950" y="1678650"/>
            <a:ext cx="4045200" cy="178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Coded Example</a:t>
            </a:r>
            <a:endParaRPr>
              <a:solidFill>
                <a:schemeClr val="lt1"/>
              </a:solidFill>
            </a:endParaRPr>
          </a:p>
        </p:txBody>
      </p:sp>
      <p:pic>
        <p:nvPicPr>
          <p:cNvPr id="75" name="Google Shape;75;p15"/>
          <p:cNvPicPr preferRelativeResize="0"/>
          <p:nvPr/>
        </p:nvPicPr>
        <p:blipFill rotWithShape="1">
          <a:blip r:embed="rId3">
            <a:alphaModFix/>
          </a:blip>
          <a:srcRect b="2645" l="0" r="0" t="11458"/>
          <a:stretch/>
        </p:blipFill>
        <p:spPr>
          <a:xfrm>
            <a:off x="498750" y="493563"/>
            <a:ext cx="3551525" cy="41563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9" name="Shape 79"/>
        <p:cNvGrpSpPr/>
        <p:nvPr/>
      </p:nvGrpSpPr>
      <p:grpSpPr>
        <a:xfrm>
          <a:off x="0" y="0"/>
          <a:ext cx="0" cy="0"/>
          <a:chOff x="0" y="0"/>
          <a:chExt cx="0" cy="0"/>
        </a:xfrm>
      </p:grpSpPr>
      <p:sp>
        <p:nvSpPr>
          <p:cNvPr id="80" name="Google Shape;80;p16"/>
          <p:cNvSpPr txBox="1"/>
          <p:nvPr/>
        </p:nvSpPr>
        <p:spPr>
          <a:xfrm>
            <a:off x="4971766" y="576600"/>
            <a:ext cx="3694800" cy="3990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Open Sans"/>
                <a:ea typeface="Open Sans"/>
                <a:cs typeface="Open Sans"/>
                <a:sym typeface="Open Sans"/>
              </a:rPr>
              <a:t>Example Array: [6, 3, 5, 8, 2]</a:t>
            </a:r>
            <a:endParaRPr sz="13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lt1"/>
              </a:solidFill>
              <a:latin typeface="Open Sans"/>
              <a:ea typeface="Open Sans"/>
              <a:cs typeface="Open Sans"/>
              <a:sym typeface="Open Sans"/>
            </a:endParaRPr>
          </a:p>
          <a:p>
            <a:pPr indent="0" lvl="0" marL="0" rtl="0" algn="l">
              <a:spcBef>
                <a:spcPts val="0"/>
              </a:spcBef>
              <a:spcAft>
                <a:spcPts val="0"/>
              </a:spcAft>
              <a:buNone/>
            </a:pPr>
            <a:r>
              <a:rPr lang="en" sz="900">
                <a:solidFill>
                  <a:schemeClr val="lt1"/>
                </a:solidFill>
                <a:latin typeface="Open Sans"/>
                <a:ea typeface="Open Sans"/>
                <a:cs typeface="Open Sans"/>
                <a:sym typeface="Open Sans"/>
              </a:rPr>
              <a:t>*Blue are the two elements in focus, underlined elements are element at array[index]</a:t>
            </a:r>
            <a:endParaRPr sz="9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lt1"/>
              </a:solidFill>
              <a:latin typeface="Open Sans"/>
              <a:ea typeface="Open Sans"/>
              <a:cs typeface="Open Sans"/>
              <a:sym typeface="Open Sans"/>
            </a:endParaRPr>
          </a:p>
          <a:p>
            <a:pPr indent="0" lvl="0" marL="0" rtl="0" algn="l">
              <a:spcBef>
                <a:spcPts val="0"/>
              </a:spcBef>
              <a:spcAft>
                <a:spcPts val="0"/>
              </a:spcAft>
              <a:buNone/>
            </a:pPr>
            <a:r>
              <a:rPr b="1" lang="en" sz="1200">
                <a:solidFill>
                  <a:schemeClr val="lt1"/>
                </a:solidFill>
                <a:latin typeface="Open Sans"/>
                <a:ea typeface="Open Sans"/>
                <a:cs typeface="Open Sans"/>
                <a:sym typeface="Open Sans"/>
              </a:rPr>
              <a:t>[</a:t>
            </a:r>
            <a:r>
              <a:rPr b="1" lang="en" sz="1200">
                <a:solidFill>
                  <a:schemeClr val="lt1"/>
                </a:solidFill>
                <a:highlight>
                  <a:srgbClr val="006AA4"/>
                </a:highlight>
                <a:latin typeface="Open Sans"/>
                <a:ea typeface="Open Sans"/>
                <a:cs typeface="Open Sans"/>
                <a:sym typeface="Open Sans"/>
              </a:rPr>
              <a:t>6,</a:t>
            </a:r>
            <a:r>
              <a:rPr b="1" lang="en" sz="1200">
                <a:solidFill>
                  <a:schemeClr val="lt1"/>
                </a:solidFill>
                <a:highlight>
                  <a:srgbClr val="006AA4"/>
                </a:highlight>
                <a:latin typeface="Open Sans"/>
                <a:ea typeface="Open Sans"/>
                <a:cs typeface="Open Sans"/>
                <a:sym typeface="Open Sans"/>
              </a:rPr>
              <a:t> </a:t>
            </a:r>
            <a:r>
              <a:rPr b="1" lang="en" sz="1200" u="sng">
                <a:solidFill>
                  <a:schemeClr val="lt1"/>
                </a:solidFill>
                <a:highlight>
                  <a:srgbClr val="006AA4"/>
                </a:highlight>
                <a:latin typeface="Open Sans"/>
                <a:ea typeface="Open Sans"/>
                <a:cs typeface="Open Sans"/>
                <a:sym typeface="Open Sans"/>
              </a:rPr>
              <a:t>3</a:t>
            </a:r>
            <a:r>
              <a:rPr b="1" lang="en" sz="1200">
                <a:solidFill>
                  <a:schemeClr val="lt1"/>
                </a:solidFill>
                <a:latin typeface="Open Sans"/>
                <a:ea typeface="Open Sans"/>
                <a:cs typeface="Open Sans"/>
                <a:sym typeface="Open Sans"/>
              </a:rPr>
              <a:t>, 5, 8, 2] </a:t>
            </a:r>
            <a:r>
              <a:rPr lang="en" sz="1200">
                <a:solidFill>
                  <a:schemeClr val="lt1"/>
                </a:solidFill>
                <a:latin typeface="Open Sans"/>
                <a:ea typeface="Open Sans"/>
                <a:cs typeface="Open Sans"/>
                <a:sym typeface="Open Sans"/>
              </a:rPr>
              <a:t>swaps 6 and 3, goes back</a:t>
            </a:r>
            <a:endParaRPr sz="1200">
              <a:solidFill>
                <a:schemeClr val="lt1"/>
              </a:solidFill>
              <a:latin typeface="Open Sans"/>
              <a:ea typeface="Open Sans"/>
              <a:cs typeface="Open Sans"/>
              <a:sym typeface="Open Sans"/>
            </a:endParaRPr>
          </a:p>
          <a:p>
            <a:pPr indent="0" lvl="0" marL="0" rtl="0" algn="l">
              <a:spcBef>
                <a:spcPts val="0"/>
              </a:spcBef>
              <a:spcAft>
                <a:spcPts val="0"/>
              </a:spcAft>
              <a:buNone/>
            </a:pPr>
            <a:r>
              <a:rPr b="1" lang="en" sz="1200" u="sng">
                <a:solidFill>
                  <a:schemeClr val="lt1"/>
                </a:solidFill>
                <a:latin typeface="Open Sans"/>
                <a:ea typeface="Open Sans"/>
                <a:cs typeface="Open Sans"/>
                <a:sym typeface="Open Sans"/>
              </a:rPr>
              <a:t>[</a:t>
            </a:r>
            <a:r>
              <a:rPr b="1" lang="en" sz="1200" u="sng">
                <a:solidFill>
                  <a:schemeClr val="lt1"/>
                </a:solidFill>
                <a:highlight>
                  <a:srgbClr val="006AA4"/>
                </a:highlight>
                <a:latin typeface="Open Sans"/>
                <a:ea typeface="Open Sans"/>
                <a:cs typeface="Open Sans"/>
                <a:sym typeface="Open Sans"/>
              </a:rPr>
              <a:t>3</a:t>
            </a:r>
            <a:r>
              <a:rPr b="1" lang="en" sz="1200">
                <a:solidFill>
                  <a:schemeClr val="lt1"/>
                </a:solidFill>
                <a:latin typeface="Open Sans"/>
                <a:ea typeface="Open Sans"/>
                <a:cs typeface="Open Sans"/>
                <a:sym typeface="Open Sans"/>
              </a:rPr>
              <a:t>, 6, 5, 8, 2] </a:t>
            </a:r>
            <a:r>
              <a:rPr lang="en" sz="1200">
                <a:solidFill>
                  <a:schemeClr val="lt1"/>
                </a:solidFill>
                <a:latin typeface="Open Sans"/>
                <a:ea typeface="Open Sans"/>
                <a:cs typeface="Open Sans"/>
                <a:sym typeface="Open Sans"/>
              </a:rPr>
              <a:t>3 is at the start so go forward</a:t>
            </a:r>
            <a:endParaRPr sz="1200">
              <a:solidFill>
                <a:schemeClr val="lt1"/>
              </a:solidFill>
              <a:latin typeface="Open Sans"/>
              <a:ea typeface="Open Sans"/>
              <a:cs typeface="Open Sans"/>
              <a:sym typeface="Open Sans"/>
            </a:endParaRPr>
          </a:p>
          <a:p>
            <a:pPr indent="0" lvl="0" marL="0" rtl="0" algn="l">
              <a:spcBef>
                <a:spcPts val="0"/>
              </a:spcBef>
              <a:spcAft>
                <a:spcPts val="0"/>
              </a:spcAft>
              <a:buNone/>
            </a:pPr>
            <a:r>
              <a:rPr b="1" lang="en" sz="1200">
                <a:solidFill>
                  <a:schemeClr val="lt1"/>
                </a:solidFill>
                <a:latin typeface="Open Sans"/>
                <a:ea typeface="Open Sans"/>
                <a:cs typeface="Open Sans"/>
                <a:sym typeface="Open Sans"/>
              </a:rPr>
              <a:t>[</a:t>
            </a:r>
            <a:r>
              <a:rPr b="1" lang="en" sz="1200">
                <a:solidFill>
                  <a:schemeClr val="lt1"/>
                </a:solidFill>
                <a:highlight>
                  <a:srgbClr val="006AA4"/>
                </a:highlight>
                <a:latin typeface="Open Sans"/>
                <a:ea typeface="Open Sans"/>
                <a:cs typeface="Open Sans"/>
                <a:sym typeface="Open Sans"/>
              </a:rPr>
              <a:t>3, </a:t>
            </a:r>
            <a:r>
              <a:rPr b="1" lang="en" sz="1200" u="sng">
                <a:solidFill>
                  <a:schemeClr val="lt1"/>
                </a:solidFill>
                <a:highlight>
                  <a:srgbClr val="006AA4"/>
                </a:highlight>
                <a:latin typeface="Open Sans"/>
                <a:ea typeface="Open Sans"/>
                <a:cs typeface="Open Sans"/>
                <a:sym typeface="Open Sans"/>
              </a:rPr>
              <a:t>6</a:t>
            </a:r>
            <a:r>
              <a:rPr b="1" lang="en" sz="1200">
                <a:solidFill>
                  <a:schemeClr val="lt1"/>
                </a:solidFill>
                <a:latin typeface="Open Sans"/>
                <a:ea typeface="Open Sans"/>
                <a:cs typeface="Open Sans"/>
                <a:sym typeface="Open Sans"/>
              </a:rPr>
              <a:t>, 5, 8, 2]</a:t>
            </a:r>
            <a:r>
              <a:rPr lang="en" sz="1200">
                <a:solidFill>
                  <a:schemeClr val="lt1"/>
                </a:solidFill>
                <a:latin typeface="Open Sans"/>
                <a:ea typeface="Open Sans"/>
                <a:cs typeface="Open Sans"/>
                <a:sym typeface="Open Sans"/>
              </a:rPr>
              <a:t> 6 and 3 are correct, goes forward</a:t>
            </a:r>
            <a:endParaRPr sz="1200">
              <a:solidFill>
                <a:schemeClr val="lt1"/>
              </a:solidFill>
              <a:latin typeface="Open Sans"/>
              <a:ea typeface="Open Sans"/>
              <a:cs typeface="Open Sans"/>
              <a:sym typeface="Open Sans"/>
            </a:endParaRPr>
          </a:p>
          <a:p>
            <a:pPr indent="0" lvl="0" marL="0" rtl="0" algn="l">
              <a:spcBef>
                <a:spcPts val="0"/>
              </a:spcBef>
              <a:spcAft>
                <a:spcPts val="0"/>
              </a:spcAft>
              <a:buNone/>
            </a:pPr>
            <a:r>
              <a:rPr b="1" lang="en" sz="1200">
                <a:solidFill>
                  <a:schemeClr val="lt1"/>
                </a:solidFill>
                <a:latin typeface="Open Sans"/>
                <a:ea typeface="Open Sans"/>
                <a:cs typeface="Open Sans"/>
                <a:sym typeface="Open Sans"/>
              </a:rPr>
              <a:t>[3, </a:t>
            </a:r>
            <a:r>
              <a:rPr b="1" lang="en" sz="1200">
                <a:solidFill>
                  <a:schemeClr val="lt1"/>
                </a:solidFill>
                <a:highlight>
                  <a:srgbClr val="006AA4"/>
                </a:highlight>
                <a:latin typeface="Open Sans"/>
                <a:ea typeface="Open Sans"/>
                <a:cs typeface="Open Sans"/>
                <a:sym typeface="Open Sans"/>
              </a:rPr>
              <a:t>6, </a:t>
            </a:r>
            <a:r>
              <a:rPr b="1" lang="en" sz="1200" u="sng">
                <a:solidFill>
                  <a:schemeClr val="lt1"/>
                </a:solidFill>
                <a:highlight>
                  <a:srgbClr val="006AA4"/>
                </a:highlight>
                <a:latin typeface="Open Sans"/>
                <a:ea typeface="Open Sans"/>
                <a:cs typeface="Open Sans"/>
                <a:sym typeface="Open Sans"/>
              </a:rPr>
              <a:t>5</a:t>
            </a:r>
            <a:r>
              <a:rPr b="1" lang="en" sz="1200">
                <a:solidFill>
                  <a:schemeClr val="lt1"/>
                </a:solidFill>
                <a:latin typeface="Open Sans"/>
                <a:ea typeface="Open Sans"/>
                <a:cs typeface="Open Sans"/>
                <a:sym typeface="Open Sans"/>
              </a:rPr>
              <a:t>, 8, 2] </a:t>
            </a:r>
            <a:r>
              <a:rPr lang="en" sz="1200">
                <a:solidFill>
                  <a:schemeClr val="lt1"/>
                </a:solidFill>
                <a:latin typeface="Open Sans"/>
                <a:ea typeface="Open Sans"/>
                <a:cs typeface="Open Sans"/>
                <a:sym typeface="Open Sans"/>
              </a:rPr>
              <a:t>swaps 6 and 5, goes back</a:t>
            </a:r>
            <a:endParaRPr sz="1200">
              <a:solidFill>
                <a:schemeClr val="lt1"/>
              </a:solidFill>
              <a:latin typeface="Open Sans"/>
              <a:ea typeface="Open Sans"/>
              <a:cs typeface="Open Sans"/>
              <a:sym typeface="Open Sans"/>
            </a:endParaRPr>
          </a:p>
          <a:p>
            <a:pPr indent="0" lvl="0" marL="0" rtl="0" algn="l">
              <a:spcBef>
                <a:spcPts val="0"/>
              </a:spcBef>
              <a:spcAft>
                <a:spcPts val="0"/>
              </a:spcAft>
              <a:buNone/>
            </a:pPr>
            <a:r>
              <a:rPr b="1" lang="en" sz="1200">
                <a:solidFill>
                  <a:schemeClr val="lt1"/>
                </a:solidFill>
                <a:latin typeface="Open Sans"/>
                <a:ea typeface="Open Sans"/>
                <a:cs typeface="Open Sans"/>
                <a:sym typeface="Open Sans"/>
              </a:rPr>
              <a:t>[</a:t>
            </a:r>
            <a:r>
              <a:rPr b="1" lang="en" sz="1200">
                <a:solidFill>
                  <a:schemeClr val="lt1"/>
                </a:solidFill>
                <a:highlight>
                  <a:srgbClr val="006AA4"/>
                </a:highlight>
                <a:latin typeface="Open Sans"/>
                <a:ea typeface="Open Sans"/>
                <a:cs typeface="Open Sans"/>
                <a:sym typeface="Open Sans"/>
              </a:rPr>
              <a:t>3, </a:t>
            </a:r>
            <a:r>
              <a:rPr b="1" lang="en" sz="1200" u="sng">
                <a:solidFill>
                  <a:schemeClr val="lt1"/>
                </a:solidFill>
                <a:highlight>
                  <a:srgbClr val="006AA4"/>
                </a:highlight>
                <a:latin typeface="Open Sans"/>
                <a:ea typeface="Open Sans"/>
                <a:cs typeface="Open Sans"/>
                <a:sym typeface="Open Sans"/>
              </a:rPr>
              <a:t>5</a:t>
            </a:r>
            <a:r>
              <a:rPr b="1" lang="en" sz="1200">
                <a:solidFill>
                  <a:schemeClr val="lt1"/>
                </a:solidFill>
                <a:latin typeface="Open Sans"/>
                <a:ea typeface="Open Sans"/>
                <a:cs typeface="Open Sans"/>
                <a:sym typeface="Open Sans"/>
              </a:rPr>
              <a:t>, 6, 8, 2] </a:t>
            </a:r>
            <a:r>
              <a:rPr lang="en" sz="1200">
                <a:solidFill>
                  <a:schemeClr val="lt1"/>
                </a:solidFill>
                <a:latin typeface="Open Sans"/>
                <a:ea typeface="Open Sans"/>
                <a:cs typeface="Open Sans"/>
                <a:sym typeface="Open Sans"/>
              </a:rPr>
              <a:t>5 and 3 are correct, goes forward</a:t>
            </a:r>
            <a:endParaRPr sz="1200">
              <a:solidFill>
                <a:schemeClr val="lt1"/>
              </a:solidFill>
              <a:latin typeface="Open Sans"/>
              <a:ea typeface="Open Sans"/>
              <a:cs typeface="Open Sans"/>
              <a:sym typeface="Open Sans"/>
            </a:endParaRPr>
          </a:p>
          <a:p>
            <a:pPr indent="0" lvl="0" marL="0" rtl="0" algn="l">
              <a:spcBef>
                <a:spcPts val="0"/>
              </a:spcBef>
              <a:spcAft>
                <a:spcPts val="0"/>
              </a:spcAft>
              <a:buNone/>
            </a:pPr>
            <a:r>
              <a:rPr b="1" lang="en" sz="1200">
                <a:solidFill>
                  <a:schemeClr val="lt1"/>
                </a:solidFill>
                <a:latin typeface="Open Sans"/>
                <a:ea typeface="Open Sans"/>
                <a:cs typeface="Open Sans"/>
                <a:sym typeface="Open Sans"/>
              </a:rPr>
              <a:t>[3, </a:t>
            </a:r>
            <a:r>
              <a:rPr b="1" lang="en" sz="1200">
                <a:solidFill>
                  <a:schemeClr val="lt1"/>
                </a:solidFill>
                <a:highlight>
                  <a:srgbClr val="006AA4"/>
                </a:highlight>
                <a:latin typeface="Open Sans"/>
                <a:ea typeface="Open Sans"/>
                <a:cs typeface="Open Sans"/>
                <a:sym typeface="Open Sans"/>
              </a:rPr>
              <a:t>5, </a:t>
            </a:r>
            <a:r>
              <a:rPr b="1" lang="en" sz="1200" u="sng">
                <a:solidFill>
                  <a:schemeClr val="lt1"/>
                </a:solidFill>
                <a:highlight>
                  <a:srgbClr val="006AA4"/>
                </a:highlight>
                <a:latin typeface="Open Sans"/>
                <a:ea typeface="Open Sans"/>
                <a:cs typeface="Open Sans"/>
                <a:sym typeface="Open Sans"/>
              </a:rPr>
              <a:t>6</a:t>
            </a:r>
            <a:r>
              <a:rPr b="1" lang="en" sz="1200">
                <a:solidFill>
                  <a:schemeClr val="lt1"/>
                </a:solidFill>
                <a:latin typeface="Open Sans"/>
                <a:ea typeface="Open Sans"/>
                <a:cs typeface="Open Sans"/>
                <a:sym typeface="Open Sans"/>
              </a:rPr>
              <a:t>, 8, 2] </a:t>
            </a:r>
            <a:r>
              <a:rPr lang="en" sz="1200">
                <a:solidFill>
                  <a:schemeClr val="lt1"/>
                </a:solidFill>
                <a:latin typeface="Open Sans"/>
                <a:ea typeface="Open Sans"/>
                <a:cs typeface="Open Sans"/>
                <a:sym typeface="Open Sans"/>
              </a:rPr>
              <a:t>6 and 5 are correct, goes forward</a:t>
            </a:r>
            <a:endParaRPr sz="1200">
              <a:solidFill>
                <a:schemeClr val="lt1"/>
              </a:solidFill>
              <a:latin typeface="Open Sans"/>
              <a:ea typeface="Open Sans"/>
              <a:cs typeface="Open Sans"/>
              <a:sym typeface="Open Sans"/>
            </a:endParaRPr>
          </a:p>
          <a:p>
            <a:pPr indent="0" lvl="0" marL="0" rtl="0" algn="l">
              <a:spcBef>
                <a:spcPts val="0"/>
              </a:spcBef>
              <a:spcAft>
                <a:spcPts val="0"/>
              </a:spcAft>
              <a:buNone/>
            </a:pPr>
            <a:r>
              <a:rPr b="1" lang="en" sz="1200">
                <a:solidFill>
                  <a:schemeClr val="lt1"/>
                </a:solidFill>
                <a:latin typeface="Open Sans"/>
                <a:ea typeface="Open Sans"/>
                <a:cs typeface="Open Sans"/>
                <a:sym typeface="Open Sans"/>
              </a:rPr>
              <a:t>[3, 5, </a:t>
            </a:r>
            <a:r>
              <a:rPr b="1" lang="en" sz="1200">
                <a:solidFill>
                  <a:schemeClr val="lt1"/>
                </a:solidFill>
                <a:highlight>
                  <a:srgbClr val="006AA4"/>
                </a:highlight>
                <a:latin typeface="Open Sans"/>
                <a:ea typeface="Open Sans"/>
                <a:cs typeface="Open Sans"/>
                <a:sym typeface="Open Sans"/>
              </a:rPr>
              <a:t>6, </a:t>
            </a:r>
            <a:r>
              <a:rPr b="1" lang="en" sz="1200" u="sng">
                <a:solidFill>
                  <a:schemeClr val="lt1"/>
                </a:solidFill>
                <a:highlight>
                  <a:srgbClr val="006AA4"/>
                </a:highlight>
                <a:latin typeface="Open Sans"/>
                <a:ea typeface="Open Sans"/>
                <a:cs typeface="Open Sans"/>
                <a:sym typeface="Open Sans"/>
              </a:rPr>
              <a:t>8</a:t>
            </a:r>
            <a:r>
              <a:rPr b="1" lang="en" sz="1200">
                <a:solidFill>
                  <a:schemeClr val="lt1"/>
                </a:solidFill>
                <a:latin typeface="Open Sans"/>
                <a:ea typeface="Open Sans"/>
                <a:cs typeface="Open Sans"/>
                <a:sym typeface="Open Sans"/>
              </a:rPr>
              <a:t>, 2]</a:t>
            </a:r>
            <a:r>
              <a:rPr lang="en" sz="1200">
                <a:solidFill>
                  <a:schemeClr val="lt1"/>
                </a:solidFill>
                <a:latin typeface="Open Sans"/>
                <a:ea typeface="Open Sans"/>
                <a:cs typeface="Open Sans"/>
                <a:sym typeface="Open Sans"/>
              </a:rPr>
              <a:t> 8 and 6 are correct, goes forward</a:t>
            </a:r>
            <a:endParaRPr sz="1200">
              <a:solidFill>
                <a:schemeClr val="lt1"/>
              </a:solidFill>
              <a:latin typeface="Open Sans"/>
              <a:ea typeface="Open Sans"/>
              <a:cs typeface="Open Sans"/>
              <a:sym typeface="Open Sans"/>
            </a:endParaRPr>
          </a:p>
          <a:p>
            <a:pPr indent="0" lvl="0" marL="0" rtl="0" algn="l">
              <a:spcBef>
                <a:spcPts val="0"/>
              </a:spcBef>
              <a:spcAft>
                <a:spcPts val="0"/>
              </a:spcAft>
              <a:buNone/>
            </a:pPr>
            <a:r>
              <a:rPr b="1" lang="en" sz="1200">
                <a:solidFill>
                  <a:schemeClr val="lt1"/>
                </a:solidFill>
                <a:latin typeface="Open Sans"/>
                <a:ea typeface="Open Sans"/>
                <a:cs typeface="Open Sans"/>
                <a:sym typeface="Open Sans"/>
              </a:rPr>
              <a:t>[3, 5, 6, </a:t>
            </a:r>
            <a:r>
              <a:rPr b="1" lang="en" sz="1200">
                <a:solidFill>
                  <a:schemeClr val="lt1"/>
                </a:solidFill>
                <a:highlight>
                  <a:srgbClr val="006AA4"/>
                </a:highlight>
                <a:latin typeface="Open Sans"/>
                <a:ea typeface="Open Sans"/>
                <a:cs typeface="Open Sans"/>
                <a:sym typeface="Open Sans"/>
              </a:rPr>
              <a:t>8, </a:t>
            </a:r>
            <a:r>
              <a:rPr b="1" lang="en" sz="1200" u="sng">
                <a:solidFill>
                  <a:schemeClr val="lt1"/>
                </a:solidFill>
                <a:highlight>
                  <a:srgbClr val="006AA4"/>
                </a:highlight>
                <a:latin typeface="Open Sans"/>
                <a:ea typeface="Open Sans"/>
                <a:cs typeface="Open Sans"/>
                <a:sym typeface="Open Sans"/>
              </a:rPr>
              <a:t>2</a:t>
            </a:r>
            <a:r>
              <a:rPr b="1" lang="en" sz="1200">
                <a:solidFill>
                  <a:schemeClr val="lt1"/>
                </a:solidFill>
                <a:latin typeface="Open Sans"/>
                <a:ea typeface="Open Sans"/>
                <a:cs typeface="Open Sans"/>
                <a:sym typeface="Open Sans"/>
              </a:rPr>
              <a:t>]</a:t>
            </a:r>
            <a:r>
              <a:rPr lang="en" sz="1200">
                <a:solidFill>
                  <a:schemeClr val="lt1"/>
                </a:solidFill>
                <a:latin typeface="Open Sans"/>
                <a:ea typeface="Open Sans"/>
                <a:cs typeface="Open Sans"/>
                <a:sym typeface="Open Sans"/>
              </a:rPr>
              <a:t> swaps 2 and 8, goes back</a:t>
            </a:r>
            <a:endParaRPr sz="1200">
              <a:solidFill>
                <a:schemeClr val="lt1"/>
              </a:solidFill>
              <a:latin typeface="Open Sans"/>
              <a:ea typeface="Open Sans"/>
              <a:cs typeface="Open Sans"/>
              <a:sym typeface="Open Sans"/>
            </a:endParaRPr>
          </a:p>
          <a:p>
            <a:pPr indent="0" lvl="0" marL="0" rtl="0" algn="l">
              <a:spcBef>
                <a:spcPts val="0"/>
              </a:spcBef>
              <a:spcAft>
                <a:spcPts val="0"/>
              </a:spcAft>
              <a:buNone/>
            </a:pPr>
            <a:r>
              <a:rPr b="1" lang="en" sz="1200">
                <a:solidFill>
                  <a:schemeClr val="lt1"/>
                </a:solidFill>
                <a:latin typeface="Open Sans"/>
                <a:ea typeface="Open Sans"/>
                <a:cs typeface="Open Sans"/>
                <a:sym typeface="Open Sans"/>
              </a:rPr>
              <a:t>[3, 5, </a:t>
            </a:r>
            <a:r>
              <a:rPr b="1" lang="en" sz="1200">
                <a:solidFill>
                  <a:schemeClr val="lt1"/>
                </a:solidFill>
                <a:highlight>
                  <a:srgbClr val="006AA4"/>
                </a:highlight>
                <a:latin typeface="Open Sans"/>
                <a:ea typeface="Open Sans"/>
                <a:cs typeface="Open Sans"/>
                <a:sym typeface="Open Sans"/>
              </a:rPr>
              <a:t>6, </a:t>
            </a:r>
            <a:r>
              <a:rPr b="1" lang="en" sz="1200" u="sng">
                <a:solidFill>
                  <a:schemeClr val="lt1"/>
                </a:solidFill>
                <a:highlight>
                  <a:srgbClr val="006AA4"/>
                </a:highlight>
                <a:latin typeface="Open Sans"/>
                <a:ea typeface="Open Sans"/>
                <a:cs typeface="Open Sans"/>
                <a:sym typeface="Open Sans"/>
              </a:rPr>
              <a:t>2</a:t>
            </a:r>
            <a:r>
              <a:rPr b="1" lang="en" sz="1200">
                <a:solidFill>
                  <a:schemeClr val="lt1"/>
                </a:solidFill>
                <a:latin typeface="Open Sans"/>
                <a:ea typeface="Open Sans"/>
                <a:cs typeface="Open Sans"/>
                <a:sym typeface="Open Sans"/>
              </a:rPr>
              <a:t>, 8]</a:t>
            </a:r>
            <a:r>
              <a:rPr lang="en" sz="1200">
                <a:solidFill>
                  <a:schemeClr val="lt1"/>
                </a:solidFill>
                <a:latin typeface="Open Sans"/>
                <a:ea typeface="Open Sans"/>
                <a:cs typeface="Open Sans"/>
                <a:sym typeface="Open Sans"/>
              </a:rPr>
              <a:t> </a:t>
            </a:r>
            <a:r>
              <a:rPr lang="en" sz="1200">
                <a:solidFill>
                  <a:schemeClr val="lt1"/>
                </a:solidFill>
                <a:latin typeface="Open Sans"/>
                <a:ea typeface="Open Sans"/>
                <a:cs typeface="Open Sans"/>
                <a:sym typeface="Open Sans"/>
              </a:rPr>
              <a:t>swaps 2 and 6, goes back</a:t>
            </a:r>
            <a:endParaRPr sz="1200">
              <a:solidFill>
                <a:schemeClr val="lt1"/>
              </a:solidFill>
              <a:latin typeface="Open Sans"/>
              <a:ea typeface="Open Sans"/>
              <a:cs typeface="Open Sans"/>
              <a:sym typeface="Open Sans"/>
            </a:endParaRPr>
          </a:p>
          <a:p>
            <a:pPr indent="0" lvl="0" marL="0" rtl="0" algn="l">
              <a:spcBef>
                <a:spcPts val="0"/>
              </a:spcBef>
              <a:spcAft>
                <a:spcPts val="0"/>
              </a:spcAft>
              <a:buNone/>
            </a:pPr>
            <a:r>
              <a:rPr b="1" lang="en" sz="1200">
                <a:solidFill>
                  <a:schemeClr val="lt1"/>
                </a:solidFill>
                <a:latin typeface="Open Sans"/>
                <a:ea typeface="Open Sans"/>
                <a:cs typeface="Open Sans"/>
                <a:sym typeface="Open Sans"/>
              </a:rPr>
              <a:t>[3, </a:t>
            </a:r>
            <a:r>
              <a:rPr b="1" lang="en" sz="1200">
                <a:solidFill>
                  <a:schemeClr val="lt1"/>
                </a:solidFill>
                <a:highlight>
                  <a:srgbClr val="006AA4"/>
                </a:highlight>
                <a:latin typeface="Open Sans"/>
                <a:ea typeface="Open Sans"/>
                <a:cs typeface="Open Sans"/>
                <a:sym typeface="Open Sans"/>
              </a:rPr>
              <a:t>5, </a:t>
            </a:r>
            <a:r>
              <a:rPr b="1" lang="en" sz="1200" u="sng">
                <a:solidFill>
                  <a:schemeClr val="lt1"/>
                </a:solidFill>
                <a:highlight>
                  <a:srgbClr val="006AA4"/>
                </a:highlight>
                <a:latin typeface="Open Sans"/>
                <a:ea typeface="Open Sans"/>
                <a:cs typeface="Open Sans"/>
                <a:sym typeface="Open Sans"/>
              </a:rPr>
              <a:t>2</a:t>
            </a:r>
            <a:r>
              <a:rPr b="1" lang="en" sz="1200">
                <a:solidFill>
                  <a:schemeClr val="lt1"/>
                </a:solidFill>
                <a:latin typeface="Open Sans"/>
                <a:ea typeface="Open Sans"/>
                <a:cs typeface="Open Sans"/>
                <a:sym typeface="Open Sans"/>
              </a:rPr>
              <a:t>, 6, 8]</a:t>
            </a:r>
            <a:r>
              <a:rPr lang="en" sz="1200">
                <a:solidFill>
                  <a:schemeClr val="lt1"/>
                </a:solidFill>
                <a:latin typeface="Open Sans"/>
                <a:ea typeface="Open Sans"/>
                <a:cs typeface="Open Sans"/>
                <a:sym typeface="Open Sans"/>
              </a:rPr>
              <a:t> swaps 2 and 5, goes back</a:t>
            </a:r>
            <a:endParaRPr sz="1200">
              <a:solidFill>
                <a:schemeClr val="lt1"/>
              </a:solidFill>
              <a:latin typeface="Open Sans"/>
              <a:ea typeface="Open Sans"/>
              <a:cs typeface="Open Sans"/>
              <a:sym typeface="Open Sans"/>
            </a:endParaRPr>
          </a:p>
          <a:p>
            <a:pPr indent="0" lvl="0" marL="0" rtl="0" algn="l">
              <a:spcBef>
                <a:spcPts val="0"/>
              </a:spcBef>
              <a:spcAft>
                <a:spcPts val="0"/>
              </a:spcAft>
              <a:buNone/>
            </a:pPr>
            <a:r>
              <a:rPr b="1" lang="en" sz="1200">
                <a:solidFill>
                  <a:schemeClr val="lt1"/>
                </a:solidFill>
                <a:latin typeface="Open Sans"/>
                <a:ea typeface="Open Sans"/>
                <a:cs typeface="Open Sans"/>
                <a:sym typeface="Open Sans"/>
              </a:rPr>
              <a:t>[</a:t>
            </a:r>
            <a:r>
              <a:rPr b="1" lang="en" sz="1200">
                <a:solidFill>
                  <a:schemeClr val="lt1"/>
                </a:solidFill>
                <a:highlight>
                  <a:srgbClr val="006AA4"/>
                </a:highlight>
                <a:latin typeface="Open Sans"/>
                <a:ea typeface="Open Sans"/>
                <a:cs typeface="Open Sans"/>
                <a:sym typeface="Open Sans"/>
              </a:rPr>
              <a:t>3, </a:t>
            </a:r>
            <a:r>
              <a:rPr b="1" lang="en" sz="1200" u="sng">
                <a:solidFill>
                  <a:schemeClr val="lt1"/>
                </a:solidFill>
                <a:highlight>
                  <a:srgbClr val="006AA4"/>
                </a:highlight>
                <a:latin typeface="Open Sans"/>
                <a:ea typeface="Open Sans"/>
                <a:cs typeface="Open Sans"/>
                <a:sym typeface="Open Sans"/>
              </a:rPr>
              <a:t>2</a:t>
            </a:r>
            <a:r>
              <a:rPr b="1" lang="en" sz="1200">
                <a:solidFill>
                  <a:schemeClr val="lt1"/>
                </a:solidFill>
                <a:latin typeface="Open Sans"/>
                <a:ea typeface="Open Sans"/>
                <a:cs typeface="Open Sans"/>
                <a:sym typeface="Open Sans"/>
              </a:rPr>
              <a:t>, 5, 6, 8]</a:t>
            </a:r>
            <a:r>
              <a:rPr lang="en" sz="1200">
                <a:solidFill>
                  <a:schemeClr val="lt1"/>
                </a:solidFill>
                <a:latin typeface="Open Sans"/>
                <a:ea typeface="Open Sans"/>
                <a:cs typeface="Open Sans"/>
                <a:sym typeface="Open Sans"/>
              </a:rPr>
              <a:t> swaps 2 and 3, goes back</a:t>
            </a:r>
            <a:endParaRPr sz="1200">
              <a:solidFill>
                <a:schemeClr val="lt1"/>
              </a:solidFill>
              <a:latin typeface="Open Sans"/>
              <a:ea typeface="Open Sans"/>
              <a:cs typeface="Open Sans"/>
              <a:sym typeface="Open Sans"/>
            </a:endParaRPr>
          </a:p>
          <a:p>
            <a:pPr indent="0" lvl="0" marL="0" rtl="0" algn="l">
              <a:spcBef>
                <a:spcPts val="0"/>
              </a:spcBef>
              <a:spcAft>
                <a:spcPts val="0"/>
              </a:spcAft>
              <a:buNone/>
            </a:pPr>
            <a:r>
              <a:rPr b="1" lang="en" sz="1200">
                <a:solidFill>
                  <a:schemeClr val="lt1"/>
                </a:solidFill>
                <a:latin typeface="Open Sans"/>
                <a:ea typeface="Open Sans"/>
                <a:cs typeface="Open Sans"/>
                <a:sym typeface="Open Sans"/>
              </a:rPr>
              <a:t>[</a:t>
            </a:r>
            <a:r>
              <a:rPr b="1" lang="en" sz="1200" u="sng">
                <a:solidFill>
                  <a:schemeClr val="lt1"/>
                </a:solidFill>
                <a:highlight>
                  <a:srgbClr val="006AA4"/>
                </a:highlight>
                <a:latin typeface="Open Sans"/>
                <a:ea typeface="Open Sans"/>
                <a:cs typeface="Open Sans"/>
                <a:sym typeface="Open Sans"/>
              </a:rPr>
              <a:t>2</a:t>
            </a:r>
            <a:r>
              <a:rPr b="1" lang="en" sz="1200">
                <a:solidFill>
                  <a:schemeClr val="lt1"/>
                </a:solidFill>
                <a:latin typeface="Open Sans"/>
                <a:ea typeface="Open Sans"/>
                <a:cs typeface="Open Sans"/>
                <a:sym typeface="Open Sans"/>
              </a:rPr>
              <a:t>, 3, 5, 6, 8]</a:t>
            </a:r>
            <a:r>
              <a:rPr lang="en" sz="1200">
                <a:solidFill>
                  <a:schemeClr val="lt1"/>
                </a:solidFill>
                <a:latin typeface="Open Sans"/>
                <a:ea typeface="Open Sans"/>
                <a:cs typeface="Open Sans"/>
                <a:sym typeface="Open Sans"/>
              </a:rPr>
              <a:t> 2 is at the start so go forward</a:t>
            </a:r>
            <a:endParaRPr sz="1200">
              <a:solidFill>
                <a:schemeClr val="lt1"/>
              </a:solidFill>
              <a:latin typeface="Open Sans"/>
              <a:ea typeface="Open Sans"/>
              <a:cs typeface="Open Sans"/>
              <a:sym typeface="Open Sans"/>
            </a:endParaRPr>
          </a:p>
          <a:p>
            <a:pPr indent="0" lvl="0" marL="0" rtl="0" algn="l">
              <a:spcBef>
                <a:spcPts val="0"/>
              </a:spcBef>
              <a:spcAft>
                <a:spcPts val="0"/>
              </a:spcAft>
              <a:buNone/>
            </a:pPr>
            <a:r>
              <a:rPr b="1" lang="en" sz="1200">
                <a:solidFill>
                  <a:schemeClr val="lt1"/>
                </a:solidFill>
                <a:latin typeface="Open Sans"/>
                <a:ea typeface="Open Sans"/>
                <a:cs typeface="Open Sans"/>
                <a:sym typeface="Open Sans"/>
              </a:rPr>
              <a:t>[</a:t>
            </a:r>
            <a:r>
              <a:rPr b="1" lang="en" sz="1200">
                <a:solidFill>
                  <a:schemeClr val="lt1"/>
                </a:solidFill>
                <a:highlight>
                  <a:srgbClr val="006AA4"/>
                </a:highlight>
                <a:latin typeface="Open Sans"/>
                <a:ea typeface="Open Sans"/>
                <a:cs typeface="Open Sans"/>
                <a:sym typeface="Open Sans"/>
              </a:rPr>
              <a:t>2, </a:t>
            </a:r>
            <a:r>
              <a:rPr b="1" lang="en" sz="1200" u="sng">
                <a:solidFill>
                  <a:schemeClr val="lt1"/>
                </a:solidFill>
                <a:highlight>
                  <a:srgbClr val="006AA4"/>
                </a:highlight>
                <a:latin typeface="Open Sans"/>
                <a:ea typeface="Open Sans"/>
                <a:cs typeface="Open Sans"/>
                <a:sym typeface="Open Sans"/>
              </a:rPr>
              <a:t>3</a:t>
            </a:r>
            <a:r>
              <a:rPr b="1" lang="en" sz="1200">
                <a:solidFill>
                  <a:schemeClr val="lt1"/>
                </a:solidFill>
                <a:latin typeface="Open Sans"/>
                <a:ea typeface="Open Sans"/>
                <a:cs typeface="Open Sans"/>
                <a:sym typeface="Open Sans"/>
              </a:rPr>
              <a:t>, 5, 6, 8] </a:t>
            </a:r>
            <a:r>
              <a:rPr lang="en" sz="1200">
                <a:solidFill>
                  <a:schemeClr val="lt1"/>
                </a:solidFill>
                <a:latin typeface="Open Sans"/>
                <a:ea typeface="Open Sans"/>
                <a:cs typeface="Open Sans"/>
                <a:sym typeface="Open Sans"/>
              </a:rPr>
              <a:t>3 and 2 are correct, goes forward</a:t>
            </a:r>
            <a:endParaRPr sz="1200">
              <a:solidFill>
                <a:schemeClr val="lt1"/>
              </a:solidFill>
              <a:latin typeface="Open Sans"/>
              <a:ea typeface="Open Sans"/>
              <a:cs typeface="Open Sans"/>
              <a:sym typeface="Open Sans"/>
            </a:endParaRPr>
          </a:p>
          <a:p>
            <a:pPr indent="0" lvl="0" marL="0" rtl="0" algn="l">
              <a:spcBef>
                <a:spcPts val="0"/>
              </a:spcBef>
              <a:spcAft>
                <a:spcPts val="0"/>
              </a:spcAft>
              <a:buNone/>
            </a:pPr>
            <a:r>
              <a:rPr b="1" lang="en" sz="1200">
                <a:solidFill>
                  <a:schemeClr val="lt1"/>
                </a:solidFill>
                <a:latin typeface="Open Sans"/>
                <a:ea typeface="Open Sans"/>
                <a:cs typeface="Open Sans"/>
                <a:sym typeface="Open Sans"/>
              </a:rPr>
              <a:t>[2, </a:t>
            </a:r>
            <a:r>
              <a:rPr b="1" lang="en" sz="1200">
                <a:solidFill>
                  <a:schemeClr val="lt1"/>
                </a:solidFill>
                <a:highlight>
                  <a:srgbClr val="006AA4"/>
                </a:highlight>
                <a:latin typeface="Open Sans"/>
                <a:ea typeface="Open Sans"/>
                <a:cs typeface="Open Sans"/>
                <a:sym typeface="Open Sans"/>
              </a:rPr>
              <a:t>3, </a:t>
            </a:r>
            <a:r>
              <a:rPr b="1" lang="en" sz="1200" u="sng">
                <a:solidFill>
                  <a:schemeClr val="lt1"/>
                </a:solidFill>
                <a:highlight>
                  <a:srgbClr val="006AA4"/>
                </a:highlight>
                <a:latin typeface="Open Sans"/>
                <a:ea typeface="Open Sans"/>
                <a:cs typeface="Open Sans"/>
                <a:sym typeface="Open Sans"/>
              </a:rPr>
              <a:t>5</a:t>
            </a:r>
            <a:r>
              <a:rPr b="1" lang="en" sz="1200">
                <a:solidFill>
                  <a:schemeClr val="lt1"/>
                </a:solidFill>
                <a:latin typeface="Open Sans"/>
                <a:ea typeface="Open Sans"/>
                <a:cs typeface="Open Sans"/>
                <a:sym typeface="Open Sans"/>
              </a:rPr>
              <a:t>, 6, 8] </a:t>
            </a:r>
            <a:r>
              <a:rPr lang="en" sz="1200">
                <a:solidFill>
                  <a:schemeClr val="lt1"/>
                </a:solidFill>
                <a:latin typeface="Open Sans"/>
                <a:ea typeface="Open Sans"/>
                <a:cs typeface="Open Sans"/>
                <a:sym typeface="Open Sans"/>
              </a:rPr>
              <a:t>5 and 3 are correct, goes forward</a:t>
            </a:r>
            <a:endParaRPr sz="1200">
              <a:solidFill>
                <a:schemeClr val="lt1"/>
              </a:solidFill>
              <a:latin typeface="Open Sans"/>
              <a:ea typeface="Open Sans"/>
              <a:cs typeface="Open Sans"/>
              <a:sym typeface="Open Sans"/>
            </a:endParaRPr>
          </a:p>
          <a:p>
            <a:pPr indent="0" lvl="0" marL="0" rtl="0" algn="l">
              <a:spcBef>
                <a:spcPts val="0"/>
              </a:spcBef>
              <a:spcAft>
                <a:spcPts val="0"/>
              </a:spcAft>
              <a:buNone/>
            </a:pPr>
            <a:r>
              <a:rPr b="1" lang="en" sz="1200">
                <a:solidFill>
                  <a:schemeClr val="lt1"/>
                </a:solidFill>
                <a:latin typeface="Open Sans"/>
                <a:ea typeface="Open Sans"/>
                <a:cs typeface="Open Sans"/>
                <a:sym typeface="Open Sans"/>
              </a:rPr>
              <a:t>[2, 3, </a:t>
            </a:r>
            <a:r>
              <a:rPr b="1" lang="en" sz="1200">
                <a:solidFill>
                  <a:schemeClr val="lt1"/>
                </a:solidFill>
                <a:highlight>
                  <a:srgbClr val="006AA4"/>
                </a:highlight>
                <a:latin typeface="Open Sans"/>
                <a:ea typeface="Open Sans"/>
                <a:cs typeface="Open Sans"/>
                <a:sym typeface="Open Sans"/>
              </a:rPr>
              <a:t>5, </a:t>
            </a:r>
            <a:r>
              <a:rPr b="1" lang="en" sz="1200" u="sng">
                <a:solidFill>
                  <a:schemeClr val="lt1"/>
                </a:solidFill>
                <a:highlight>
                  <a:srgbClr val="006AA4"/>
                </a:highlight>
                <a:latin typeface="Open Sans"/>
                <a:ea typeface="Open Sans"/>
                <a:cs typeface="Open Sans"/>
                <a:sym typeface="Open Sans"/>
              </a:rPr>
              <a:t>6</a:t>
            </a:r>
            <a:r>
              <a:rPr b="1" lang="en" sz="1200">
                <a:solidFill>
                  <a:schemeClr val="lt1"/>
                </a:solidFill>
                <a:latin typeface="Open Sans"/>
                <a:ea typeface="Open Sans"/>
                <a:cs typeface="Open Sans"/>
                <a:sym typeface="Open Sans"/>
              </a:rPr>
              <a:t>, 8] </a:t>
            </a:r>
            <a:r>
              <a:rPr lang="en" sz="1200">
                <a:solidFill>
                  <a:schemeClr val="lt1"/>
                </a:solidFill>
                <a:latin typeface="Open Sans"/>
                <a:ea typeface="Open Sans"/>
                <a:cs typeface="Open Sans"/>
                <a:sym typeface="Open Sans"/>
              </a:rPr>
              <a:t>6 and 5 are correct, goes forward</a:t>
            </a:r>
            <a:endParaRPr sz="1200">
              <a:solidFill>
                <a:schemeClr val="lt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200">
                <a:solidFill>
                  <a:schemeClr val="lt1"/>
                </a:solidFill>
                <a:latin typeface="Open Sans"/>
                <a:ea typeface="Open Sans"/>
                <a:cs typeface="Open Sans"/>
                <a:sym typeface="Open Sans"/>
              </a:rPr>
              <a:t>[2, 3, 5, </a:t>
            </a:r>
            <a:r>
              <a:rPr b="1" lang="en" sz="1200">
                <a:solidFill>
                  <a:schemeClr val="lt1"/>
                </a:solidFill>
                <a:highlight>
                  <a:srgbClr val="006AA4"/>
                </a:highlight>
                <a:latin typeface="Open Sans"/>
                <a:ea typeface="Open Sans"/>
                <a:cs typeface="Open Sans"/>
                <a:sym typeface="Open Sans"/>
              </a:rPr>
              <a:t>6, </a:t>
            </a:r>
            <a:r>
              <a:rPr b="1" lang="en" sz="1200" u="sng">
                <a:solidFill>
                  <a:schemeClr val="lt1"/>
                </a:solidFill>
                <a:highlight>
                  <a:srgbClr val="006AA4"/>
                </a:highlight>
                <a:latin typeface="Open Sans"/>
                <a:ea typeface="Open Sans"/>
                <a:cs typeface="Open Sans"/>
                <a:sym typeface="Open Sans"/>
              </a:rPr>
              <a:t>8</a:t>
            </a:r>
            <a:r>
              <a:rPr b="1" lang="en" sz="1200">
                <a:solidFill>
                  <a:schemeClr val="lt1"/>
                </a:solidFill>
                <a:latin typeface="Open Sans"/>
                <a:ea typeface="Open Sans"/>
                <a:cs typeface="Open Sans"/>
                <a:sym typeface="Open Sans"/>
              </a:rPr>
              <a:t>]</a:t>
            </a:r>
            <a:r>
              <a:rPr lang="en" sz="1200">
                <a:solidFill>
                  <a:schemeClr val="lt1"/>
                </a:solidFill>
                <a:latin typeface="Open Sans"/>
                <a:ea typeface="Open Sans"/>
                <a:cs typeface="Open Sans"/>
                <a:sym typeface="Open Sans"/>
              </a:rPr>
              <a:t> 8 and 6 are correct, goes forward</a:t>
            </a:r>
            <a:endParaRPr sz="1200">
              <a:solidFill>
                <a:schemeClr val="lt1"/>
              </a:solidFill>
              <a:latin typeface="Open Sans"/>
              <a:ea typeface="Open Sans"/>
              <a:cs typeface="Open Sans"/>
              <a:sym typeface="Open Sans"/>
            </a:endParaRPr>
          </a:p>
        </p:txBody>
      </p:sp>
      <p:sp>
        <p:nvSpPr>
          <p:cNvPr id="81" name="Google Shape;81;p16"/>
          <p:cNvSpPr txBox="1"/>
          <p:nvPr>
            <p:ph type="title"/>
          </p:nvPr>
        </p:nvSpPr>
        <p:spPr>
          <a:xfrm>
            <a:off x="265500" y="1678650"/>
            <a:ext cx="4045200" cy="178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Working Example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References</a:t>
            </a:r>
            <a:endParaRPr>
              <a:solidFill>
                <a:schemeClr val="lt1"/>
              </a:solidFill>
            </a:endParaRPr>
          </a:p>
        </p:txBody>
      </p:sp>
      <p:sp>
        <p:nvSpPr>
          <p:cNvPr id="87" name="Google Shape;87;p17"/>
          <p:cNvSpPr txBox="1"/>
          <p:nvPr>
            <p:ph idx="1" type="body"/>
          </p:nvPr>
        </p:nvSpPr>
        <p:spPr>
          <a:xfrm>
            <a:off x="311700" y="1225225"/>
            <a:ext cx="8520600" cy="29166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i="1" lang="en" sz="1300">
                <a:solidFill>
                  <a:schemeClr val="lt1"/>
                </a:solidFill>
              </a:rPr>
              <a:t>What is the average big-Ο complexity of Gnome Sort?</a:t>
            </a:r>
            <a:r>
              <a:rPr lang="en" sz="1300">
                <a:solidFill>
                  <a:schemeClr val="lt1"/>
                </a:solidFill>
              </a:rPr>
              <a:t>. Stack Overflow. (1956, March 1). https://stackoverflow.com/questions/2066541/what-is-the-average-big-%CE%9F-complexity-of-gnome-sort#:~:text=An%20element%20in%20the%20middle,O(n%20*%20n)%20. </a:t>
            </a:r>
            <a:endParaRPr sz="1300">
              <a:solidFill>
                <a:schemeClr val="lt1"/>
              </a:solidFill>
            </a:endParaRPr>
          </a:p>
          <a:p>
            <a:pPr indent="0" lvl="0" marL="0" rtl="0" algn="l">
              <a:lnSpc>
                <a:spcPct val="150000"/>
              </a:lnSpc>
              <a:spcBef>
                <a:spcPts val="1200"/>
              </a:spcBef>
              <a:spcAft>
                <a:spcPts val="0"/>
              </a:spcAft>
              <a:buNone/>
            </a:pPr>
            <a:r>
              <a:rPr lang="en" sz="1300">
                <a:solidFill>
                  <a:schemeClr val="lt1"/>
                </a:solidFill>
              </a:rPr>
              <a:t>GeeksforGeeks. (2023, January 10). </a:t>
            </a:r>
            <a:r>
              <a:rPr i="1" lang="en" sz="1300">
                <a:solidFill>
                  <a:schemeClr val="lt1"/>
                </a:solidFill>
              </a:rPr>
              <a:t>Gnome Sort</a:t>
            </a:r>
            <a:r>
              <a:rPr lang="en" sz="1300">
                <a:solidFill>
                  <a:schemeClr val="lt1"/>
                </a:solidFill>
              </a:rPr>
              <a:t>. GeeksforGeeks. https://www.geeksforgeeks.org/gnome-sort-a-stupid-one/</a:t>
            </a:r>
            <a:endParaRPr sz="1300">
              <a:solidFill>
                <a:schemeClr val="lt1"/>
              </a:solidFill>
            </a:endParaRPr>
          </a:p>
          <a:p>
            <a:pPr indent="0" lvl="0" marL="0" rtl="0" algn="l">
              <a:lnSpc>
                <a:spcPct val="150000"/>
              </a:lnSpc>
              <a:spcBef>
                <a:spcPts val="1200"/>
              </a:spcBef>
              <a:spcAft>
                <a:spcPts val="0"/>
              </a:spcAft>
              <a:buNone/>
            </a:pPr>
            <a:r>
              <a:rPr lang="en" sz="1300">
                <a:solidFill>
                  <a:schemeClr val="lt1"/>
                </a:solidFill>
              </a:rPr>
              <a:t>Team, A. (2023, June 15). </a:t>
            </a:r>
            <a:r>
              <a:rPr i="1" lang="en" sz="1300">
                <a:solidFill>
                  <a:schemeClr val="lt1"/>
                </a:solidFill>
              </a:rPr>
              <a:t>Gnome Sort</a:t>
            </a:r>
            <a:r>
              <a:rPr lang="en" sz="1300">
                <a:solidFill>
                  <a:schemeClr val="lt1"/>
                </a:solidFill>
              </a:rPr>
              <a:t>. Altcademy Blog. https://www.altcademy.com/blog/gnome-sort/</a:t>
            </a:r>
            <a:endParaRPr sz="1300">
              <a:solidFill>
                <a:schemeClr val="lt1"/>
              </a:solidFill>
            </a:endParaRPr>
          </a:p>
          <a:p>
            <a:pPr indent="0" lvl="0" marL="0" rtl="0" algn="l">
              <a:lnSpc>
                <a:spcPct val="150000"/>
              </a:lnSpc>
              <a:spcBef>
                <a:spcPts val="1200"/>
              </a:spcBef>
              <a:spcAft>
                <a:spcPts val="0"/>
              </a:spcAft>
              <a:buNone/>
            </a:pPr>
            <a:r>
              <a:rPr lang="en" sz="1300">
                <a:solidFill>
                  <a:schemeClr val="lt1"/>
                </a:solidFill>
              </a:rPr>
              <a:t>YouTube. (2016, September 27). </a:t>
            </a:r>
            <a:r>
              <a:rPr i="1" lang="en" sz="1300">
                <a:solidFill>
                  <a:schemeClr val="lt1"/>
                </a:solidFill>
              </a:rPr>
              <a:t>Big O notation</a:t>
            </a:r>
            <a:r>
              <a:rPr lang="en" sz="1300">
                <a:solidFill>
                  <a:schemeClr val="lt1"/>
                </a:solidFill>
              </a:rPr>
              <a:t>. YouTube. https://www.youtube.com/watch?v=v4cd1O4zkGw </a:t>
            </a:r>
            <a:endParaRPr sz="1300">
              <a:solidFill>
                <a:schemeClr val="lt1"/>
              </a:solidFill>
            </a:endParaRPr>
          </a:p>
          <a:p>
            <a:pPr indent="0" lvl="0" marL="0" rtl="0" algn="l">
              <a:lnSpc>
                <a:spcPct val="150000"/>
              </a:lnSpc>
              <a:spcBef>
                <a:spcPts val="1200"/>
              </a:spcBef>
              <a:spcAft>
                <a:spcPts val="1200"/>
              </a:spcAft>
              <a:buNone/>
            </a:pPr>
            <a:r>
              <a:t/>
            </a:r>
            <a:endParaRPr sz="13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