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5"/>
  </p:notesMasterIdLst>
  <p:sldIdLst>
    <p:sldId id="279" r:id="rId2"/>
    <p:sldId id="283" r:id="rId3"/>
    <p:sldId id="322" r:id="rId4"/>
    <p:sldId id="340" r:id="rId5"/>
    <p:sldId id="323" r:id="rId6"/>
    <p:sldId id="336" r:id="rId7"/>
    <p:sldId id="333" r:id="rId8"/>
    <p:sldId id="345" r:id="rId9"/>
    <p:sldId id="335" r:id="rId10"/>
    <p:sldId id="334" r:id="rId11"/>
    <p:sldId id="325" r:id="rId12"/>
    <p:sldId id="342" r:id="rId13"/>
    <p:sldId id="330" r:id="rId14"/>
    <p:sldId id="337" r:id="rId15"/>
    <p:sldId id="341" r:id="rId16"/>
    <p:sldId id="327" r:id="rId17"/>
    <p:sldId id="338" r:id="rId18"/>
    <p:sldId id="343" r:id="rId19"/>
    <p:sldId id="328" r:id="rId20"/>
    <p:sldId id="344" r:id="rId21"/>
    <p:sldId id="339" r:id="rId22"/>
    <p:sldId id="329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600"/>
    <a:srgbClr val="005000"/>
    <a:srgbClr val="008000"/>
    <a:srgbClr val="FFFF99"/>
    <a:srgbClr val="FFFFCC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8726B-756F-4480-8F5E-88079311FB31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4E034-6BAB-4DAD-B104-A04E6E9205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7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4E034-6BAB-4DAD-B104-A04E6E9205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88034"/>
            <a:ext cx="1447800" cy="144136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657600" y="5867400"/>
            <a:ext cx="5486400" cy="95410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  </a:t>
            </a:r>
            <a:r>
              <a:rPr lang="en-US" sz="2400" dirty="0" smtClean="0">
                <a:solidFill>
                  <a:schemeClr val="bg1"/>
                </a:solidFill>
              </a:rPr>
              <a:t>Software Engineering  Economics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BS-Computer Sciences </a:t>
            </a:r>
          </a:p>
          <a:p>
            <a:pPr algn="ctr"/>
            <a:r>
              <a:rPr lang="en-US" sz="1800" dirty="0" err="1" smtClean="0">
                <a:solidFill>
                  <a:schemeClr val="bg1"/>
                </a:solidFill>
              </a:rPr>
              <a:t>Hamdard</a:t>
            </a:r>
            <a:r>
              <a:rPr lang="en-US" sz="1800" baseline="0" dirty="0" smtClean="0">
                <a:solidFill>
                  <a:schemeClr val="bg1"/>
                </a:solidFill>
              </a:rPr>
              <a:t> University </a:t>
            </a:r>
            <a:r>
              <a:rPr lang="en-US" sz="1800" dirty="0" smtClean="0">
                <a:solidFill>
                  <a:schemeClr val="bg1"/>
                </a:solidFill>
              </a:rPr>
              <a:t> 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flipV="1">
            <a:off x="3200400" y="5867398"/>
            <a:ext cx="990600" cy="9906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948546" y="5486400"/>
            <a:ext cx="2833254" cy="419101"/>
            <a:chOff x="5885758" y="4542393"/>
            <a:chExt cx="2833254" cy="419101"/>
          </a:xfrm>
        </p:grpSpPr>
        <p:sp>
          <p:nvSpPr>
            <p:cNvPr id="12" name="Rectangle 11"/>
            <p:cNvSpPr/>
            <p:nvPr/>
          </p:nvSpPr>
          <p:spPr>
            <a:xfrm>
              <a:off x="6098252" y="4542395"/>
              <a:ext cx="2408266" cy="381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8294024" y="4542394"/>
              <a:ext cx="424988" cy="38100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5885758" y="4542393"/>
              <a:ext cx="424988" cy="41910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76400" y="1143000"/>
            <a:ext cx="5930900" cy="1219200"/>
          </a:xfrm>
          <a:solidFill>
            <a:srgbClr val="008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b="1">
                <a:solidFill>
                  <a:srgbClr val="FFC000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0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828800"/>
            <a:ext cx="7086600" cy="1219200"/>
          </a:xfrm>
          <a:solidFill>
            <a:srgbClr val="FA9600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429000"/>
            <a:ext cx="6400800" cy="15621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88100"/>
            <a:ext cx="2133600" cy="304800"/>
          </a:xfrm>
          <a:solidFill>
            <a:srgbClr val="7030A0"/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1828800"/>
            <a:ext cx="1371600" cy="1219200"/>
          </a:xfrm>
          <a:solidFill>
            <a:srgbClr val="7030A0"/>
          </a:solidFill>
        </p:spPr>
        <p:txBody>
          <a:bodyPr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fld id="{600C1710-1F18-4889-B86D-182CF88AC2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409860"/>
            <a:ext cx="1193800" cy="1188495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28600" y="3276600"/>
            <a:ext cx="1346200" cy="2895600"/>
          </a:xfrm>
          <a:prstGeom prst="rect">
            <a:avLst/>
          </a:prstGeom>
          <a:solidFill>
            <a:srgbClr val="008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0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  <a:solidFill>
            <a:srgbClr val="7030A0"/>
          </a:solidFill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53400" cy="4533900"/>
          </a:xfrm>
        </p:spPr>
        <p:txBody>
          <a:bodyPr/>
          <a:lstStyle>
            <a:lvl1pPr marL="457200" indent="-457200">
              <a:buClr>
                <a:srgbClr val="008000"/>
              </a:buClr>
              <a:buSzPct val="60000"/>
              <a:buFont typeface="Wingdings" pitchFamily="2" charset="2"/>
              <a:buChar char="q"/>
              <a:defRPr/>
            </a:lvl1pPr>
            <a:lvl2pPr marL="742950" indent="-285750">
              <a:buClr>
                <a:srgbClr val="EEB500"/>
              </a:buCl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477000"/>
            <a:ext cx="2819400" cy="228600"/>
          </a:xfrm>
          <a:solidFill>
            <a:srgbClr val="FA9600"/>
          </a:solidFill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Department  of  Computing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" y="1371600"/>
            <a:ext cx="673100" cy="228600"/>
          </a:xfrm>
          <a:solidFill>
            <a:srgbClr val="7030A0"/>
          </a:solidFill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600C1710-1F18-4889-B86D-182CF88AC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76300" y="1371600"/>
            <a:ext cx="7810500" cy="2286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648200" y="6477000"/>
            <a:ext cx="3276600" cy="228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</a:t>
            </a:r>
            <a:r>
              <a:rPr lang="en-US" sz="1200" b="0" dirty="0" smtClean="0"/>
              <a:t>FYP  Guidelines &amp; Policies  –  Spring 2015 </a:t>
            </a:r>
            <a:endParaRPr lang="en-US" sz="1200" b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6400800"/>
            <a:ext cx="382701" cy="381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8600" y="304800"/>
            <a:ext cx="228600" cy="762000"/>
          </a:xfrm>
          <a:prstGeom prst="rect">
            <a:avLst/>
          </a:prstGeom>
          <a:solidFill>
            <a:srgbClr val="FA9600"/>
          </a:solidFill>
          <a:ln>
            <a:solidFill>
              <a:srgbClr val="FA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6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4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4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0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 of  Computing 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1710-1F18-4889-B86D-182CF88AC2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5" r:id="rId2"/>
    <p:sldLayoutId id="2147483866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14800" y="0"/>
            <a:ext cx="5029200" cy="68580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096000"/>
            <a:ext cx="4267200" cy="762000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Hamdard</a:t>
            </a:r>
            <a:r>
              <a:rPr lang="en-US" sz="3200" dirty="0" smtClean="0"/>
              <a:t> University 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4114800" y="729090"/>
            <a:ext cx="5029200" cy="11014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mic Sans MS" pitchFamily="66" charset="0"/>
              </a:rPr>
              <a:t>Final year Project</a:t>
            </a:r>
          </a:p>
          <a:p>
            <a:pPr algn="ctr"/>
            <a:r>
              <a:rPr lang="en-US" sz="3200" dirty="0" smtClean="0">
                <a:latin typeface="Comic Sans MS" pitchFamily="66" charset="0"/>
              </a:rPr>
              <a:t>Guidelines &amp; Policies 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3" y="1446502"/>
            <a:ext cx="1659933" cy="1447800"/>
          </a:xfrm>
          <a:prstGeom prst="rect">
            <a:avLst/>
          </a:prstGeom>
        </p:spPr>
      </p:pic>
      <p:sp>
        <p:nvSpPr>
          <p:cNvPr id="3" name="Right Triangle 2"/>
          <p:cNvSpPr/>
          <p:nvPr/>
        </p:nvSpPr>
        <p:spPr>
          <a:xfrm>
            <a:off x="0" y="18187"/>
            <a:ext cx="1416258" cy="972414"/>
          </a:xfrm>
          <a:prstGeom prst="rtTriangle">
            <a:avLst/>
          </a:prstGeom>
          <a:solidFill>
            <a:srgbClr val="FA9600"/>
          </a:solidFill>
          <a:ln>
            <a:solidFill>
              <a:srgbClr val="FA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H="1">
            <a:off x="2832516" y="2380386"/>
            <a:ext cx="1282284" cy="972414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8286"/>
            <a:ext cx="9144000" cy="27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3600" dirty="0" smtClean="0"/>
              <a:t>Goals &amp; Objectives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FYP objective is to assist the student’s professional </a:t>
            </a:r>
            <a:r>
              <a:rPr lang="en-US" altLang="en-US" i="1" dirty="0" smtClean="0">
                <a:solidFill>
                  <a:srgbClr val="FF0000"/>
                </a:solidFill>
              </a:rPr>
              <a:t>growth</a:t>
            </a:r>
            <a:r>
              <a:rPr lang="en-US" altLang="en-US" dirty="0" smtClean="0"/>
              <a:t> and to increase student  experience in research and development.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Get a hands on experience and </a:t>
            </a:r>
            <a:r>
              <a:rPr lang="en-US" altLang="en-US" b="1" i="1" dirty="0" smtClean="0">
                <a:solidFill>
                  <a:srgbClr val="0070C0"/>
                </a:solidFill>
              </a:rPr>
              <a:t>practical exposure </a:t>
            </a:r>
            <a:r>
              <a:rPr lang="en-US" altLang="en-US" dirty="0" smtClean="0"/>
              <a:t>through FYP.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Increase acceptability of students in local ICT industry.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Students apply their </a:t>
            </a:r>
            <a:r>
              <a:rPr lang="en-US" altLang="en-US" b="1" i="1" dirty="0" smtClean="0"/>
              <a:t>learning  </a:t>
            </a:r>
            <a:r>
              <a:rPr lang="en-US" altLang="en-US" dirty="0" smtClean="0"/>
              <a:t>through FYP and improve their skills and expertise. </a:t>
            </a:r>
          </a:p>
        </p:txBody>
      </p:sp>
    </p:spTree>
    <p:extLst>
      <p:ext uri="{BB962C8B-B14F-4D97-AF65-F5344CB8AC3E}">
        <p14:creationId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3600" dirty="0" smtClean="0"/>
              <a:t>FYP official Schedule  </a:t>
            </a:r>
            <a:r>
              <a:rPr lang="en-US" sz="3100" dirty="0" smtClean="0">
                <a:solidFill>
                  <a:srgbClr val="FFC000"/>
                </a:solidFill>
              </a:rPr>
              <a:t>(semester-wise)  </a:t>
            </a:r>
            <a:endParaRPr lang="en-US" sz="3100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43434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i="1" dirty="0" smtClean="0">
                <a:solidFill>
                  <a:srgbClr val="0070C0"/>
                </a:solidFill>
              </a:rPr>
              <a:t>FYP Proposal:  </a:t>
            </a:r>
            <a:r>
              <a:rPr lang="en-US" dirty="0" smtClean="0"/>
              <a:t>Proposed your Project  </a:t>
            </a:r>
            <a:r>
              <a:rPr lang="en-US" dirty="0" smtClean="0">
                <a:solidFill>
                  <a:srgbClr val="FF0000"/>
                </a:solidFill>
              </a:rPr>
              <a:t>two weeks </a:t>
            </a:r>
            <a:r>
              <a:rPr lang="en-US" dirty="0" smtClean="0"/>
              <a:t>after mid-term of your </a:t>
            </a:r>
            <a:r>
              <a:rPr lang="en-US" b="1" i="1" dirty="0" smtClean="0">
                <a:solidFill>
                  <a:srgbClr val="008000"/>
                </a:solidFill>
              </a:rPr>
              <a:t>6</a:t>
            </a:r>
            <a:r>
              <a:rPr lang="en-US" b="1" i="1" baseline="30000" dirty="0" smtClean="0">
                <a:solidFill>
                  <a:srgbClr val="008000"/>
                </a:solidFill>
              </a:rPr>
              <a:t>th</a:t>
            </a:r>
            <a:r>
              <a:rPr lang="en-US" b="1" i="1" dirty="0" smtClean="0">
                <a:solidFill>
                  <a:srgbClr val="008000"/>
                </a:solidFill>
              </a:rPr>
              <a:t> semester</a:t>
            </a:r>
            <a:r>
              <a:rPr lang="en-US" dirty="0" smtClean="0"/>
              <a:t>.</a:t>
            </a:r>
          </a:p>
          <a:p>
            <a:pPr marL="514350" indent="-514350">
              <a:buClr>
                <a:srgbClr val="C00000"/>
              </a:buClr>
              <a:buSzPct val="100000"/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i="1" dirty="0" smtClean="0">
                <a:solidFill>
                  <a:srgbClr val="0070C0"/>
                </a:solidFill>
              </a:rPr>
              <a:t>Progress Evaluation</a:t>
            </a:r>
            <a:r>
              <a:rPr lang="en-US" dirty="0" smtClean="0"/>
              <a:t>:  Your FYP is approved, you are working on your FYP regularly as per submitted plan. After </a:t>
            </a:r>
            <a:r>
              <a:rPr lang="en-US" dirty="0" smtClean="0">
                <a:solidFill>
                  <a:srgbClr val="FF0000"/>
                </a:solidFill>
              </a:rPr>
              <a:t>one week </a:t>
            </a:r>
            <a:r>
              <a:rPr lang="en-US" dirty="0" smtClean="0"/>
              <a:t>of Mid-term of your </a:t>
            </a:r>
            <a:r>
              <a:rPr lang="en-US" b="1" i="1" dirty="0" smtClean="0">
                <a:solidFill>
                  <a:srgbClr val="008000"/>
                </a:solidFill>
              </a:rPr>
              <a:t>7</a:t>
            </a:r>
            <a:r>
              <a:rPr lang="en-US" b="1" i="1" baseline="30000" dirty="0" smtClean="0">
                <a:solidFill>
                  <a:srgbClr val="008000"/>
                </a:solidFill>
              </a:rPr>
              <a:t>th</a:t>
            </a:r>
            <a:r>
              <a:rPr lang="en-US" b="1" i="1" dirty="0" smtClean="0">
                <a:solidFill>
                  <a:srgbClr val="008000"/>
                </a:solidFill>
              </a:rPr>
              <a:t> semester</a:t>
            </a:r>
            <a:r>
              <a:rPr lang="en-US" dirty="0" smtClean="0"/>
              <a:t>, you have show Progress of your FYP.</a:t>
            </a:r>
          </a:p>
          <a:p>
            <a:pPr marL="514350" indent="-514350">
              <a:buClr>
                <a:srgbClr val="C00000"/>
              </a:buClr>
              <a:buSzPct val="100000"/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i="1" dirty="0" smtClean="0">
                <a:solidFill>
                  <a:srgbClr val="0070C0"/>
                </a:solidFill>
              </a:rPr>
              <a:t>Final Report: </a:t>
            </a:r>
            <a:r>
              <a:rPr lang="en-US" dirty="0" smtClean="0"/>
              <a:t>Successfully completed your project, demonstrate through final report and presentation to FYP committee, </a:t>
            </a:r>
            <a:r>
              <a:rPr lang="en-US" dirty="0" smtClean="0"/>
              <a:t>after </a:t>
            </a:r>
            <a:r>
              <a:rPr lang="en-US" dirty="0" smtClean="0">
                <a:solidFill>
                  <a:srgbClr val="FF0000"/>
                </a:solidFill>
              </a:rPr>
              <a:t>two </a:t>
            </a:r>
            <a:r>
              <a:rPr lang="en-US" dirty="0" smtClean="0">
                <a:solidFill>
                  <a:srgbClr val="FF0000"/>
                </a:solidFill>
              </a:rPr>
              <a:t>weeks </a:t>
            </a:r>
            <a:r>
              <a:rPr lang="en-US" dirty="0" smtClean="0"/>
              <a:t>of final exam of </a:t>
            </a:r>
            <a:r>
              <a:rPr lang="en-US" b="1" i="1" dirty="0" smtClean="0">
                <a:solidFill>
                  <a:srgbClr val="008000"/>
                </a:solidFill>
              </a:rPr>
              <a:t>8</a:t>
            </a:r>
            <a:r>
              <a:rPr lang="en-US" b="1" i="1" baseline="30000" dirty="0" smtClean="0">
                <a:solidFill>
                  <a:srgbClr val="008000"/>
                </a:solidFill>
              </a:rPr>
              <a:t>th</a:t>
            </a:r>
            <a:r>
              <a:rPr lang="en-US" b="1" i="1" dirty="0" smtClean="0">
                <a:solidFill>
                  <a:srgbClr val="008000"/>
                </a:solidFill>
              </a:rPr>
              <a:t> semester.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US" dirty="0" smtClean="0"/>
              <a:t>Propose </a:t>
            </a:r>
            <a:r>
              <a:rPr lang="en-US" dirty="0"/>
              <a:t>your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429000"/>
            <a:ext cx="3733800" cy="16764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Topic Selection how &amp; why</a:t>
            </a:r>
          </a:p>
          <a:p>
            <a:pPr algn="l"/>
            <a:r>
              <a:rPr lang="en-US" dirty="0" smtClean="0"/>
              <a:t>Selection of your supervisor</a:t>
            </a:r>
          </a:p>
          <a:p>
            <a:pPr algn="l"/>
            <a:endParaRPr lang="en-US" dirty="0" smtClean="0"/>
          </a:p>
          <a:p>
            <a:pPr algn="l"/>
            <a:r>
              <a:rPr lang="en-US" sz="1700" dirty="0" smtClean="0"/>
              <a:t>  - Problem Statement</a:t>
            </a:r>
          </a:p>
          <a:p>
            <a:pPr algn="l"/>
            <a:r>
              <a:rPr lang="en-US" sz="1700" dirty="0" smtClean="0"/>
              <a:t>  - Solution-Scope</a:t>
            </a:r>
          </a:p>
          <a:p>
            <a:pPr algn="l"/>
            <a:r>
              <a:rPr lang="en-US" sz="1700" dirty="0" smtClean="0"/>
              <a:t>  - Project Time Lines </a:t>
            </a:r>
            <a:endParaRPr lang="en-US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1- </a:t>
            </a:r>
            <a:r>
              <a:rPr lang="en-US" sz="3600" dirty="0" smtClean="0"/>
              <a:t>Propose your Project 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Student </a:t>
            </a:r>
            <a:r>
              <a:rPr lang="en-US" dirty="0" smtClean="0"/>
              <a:t>may </a:t>
            </a:r>
            <a:r>
              <a:rPr lang="en-US" dirty="0"/>
              <a:t>acquire the advice of the </a:t>
            </a:r>
            <a:r>
              <a:rPr lang="en-US" dirty="0" smtClean="0"/>
              <a:t>supervisor for FYP topic </a:t>
            </a:r>
            <a:r>
              <a:rPr lang="en-US" dirty="0"/>
              <a:t>that he/she wishes to </a:t>
            </a:r>
            <a:r>
              <a:rPr lang="en-US" dirty="0" smtClean="0"/>
              <a:t>choose.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Student </a:t>
            </a:r>
            <a:r>
              <a:rPr lang="en-US" dirty="0"/>
              <a:t>can propose their </a:t>
            </a:r>
            <a:r>
              <a:rPr lang="en-US" b="1" i="1" dirty="0">
                <a:solidFill>
                  <a:srgbClr val="0070C0"/>
                </a:solidFill>
              </a:rPr>
              <a:t>own project </a:t>
            </a:r>
            <a:r>
              <a:rPr lang="en-US" dirty="0" smtClean="0"/>
              <a:t>idea</a:t>
            </a:r>
            <a:r>
              <a:rPr lang="en-US" dirty="0" smtClean="0"/>
              <a:t> with </a:t>
            </a:r>
            <a:r>
              <a:rPr lang="en-US" dirty="0"/>
              <a:t>the consent of their </a:t>
            </a:r>
            <a:r>
              <a:rPr lang="en-US" dirty="0" smtClean="0"/>
              <a:t>Supervisor.</a:t>
            </a:r>
            <a:endParaRPr lang="en-US" dirty="0"/>
          </a:p>
          <a:p>
            <a:endParaRPr lang="en-US" sz="1500" dirty="0" smtClean="0"/>
          </a:p>
          <a:p>
            <a:r>
              <a:rPr lang="en-US" dirty="0" smtClean="0"/>
              <a:t>Project </a:t>
            </a:r>
            <a:r>
              <a:rPr lang="en-US" dirty="0"/>
              <a:t>Proposal is mandatory for </a:t>
            </a:r>
            <a:r>
              <a:rPr lang="en-US" dirty="0" smtClean="0"/>
              <a:t>FYP initiation. </a:t>
            </a:r>
          </a:p>
          <a:p>
            <a:endParaRPr lang="en-US" sz="1500" dirty="0"/>
          </a:p>
          <a:p>
            <a:r>
              <a:rPr lang="en-US" dirty="0" smtClean="0"/>
              <a:t>The First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(project) </a:t>
            </a:r>
            <a:r>
              <a:rPr lang="en-US" dirty="0" smtClean="0"/>
              <a:t>evaluation </a:t>
            </a:r>
            <a:r>
              <a:rPr lang="en-US" dirty="0"/>
              <a:t>will be due after </a:t>
            </a:r>
            <a:r>
              <a:rPr lang="en-US" i="1" dirty="0">
                <a:solidFill>
                  <a:srgbClr val="FF0000"/>
                </a:solidFill>
              </a:rPr>
              <a:t>18 weeks </a:t>
            </a:r>
            <a:r>
              <a:rPr lang="en-US" dirty="0"/>
              <a:t>of the proposal </a:t>
            </a:r>
            <a:r>
              <a:rPr lang="en-US" dirty="0" smtClean="0"/>
              <a:t>acceptance.</a:t>
            </a:r>
          </a:p>
          <a:p>
            <a:endParaRPr lang="en-US" sz="1700" dirty="0" smtClean="0"/>
          </a:p>
          <a:p>
            <a:r>
              <a:rPr lang="en-US" dirty="0" smtClean="0"/>
              <a:t>Final </a:t>
            </a:r>
            <a:r>
              <a:rPr lang="en-US" dirty="0"/>
              <a:t>FYP </a:t>
            </a:r>
            <a:r>
              <a:rPr lang="en-US" dirty="0" smtClean="0"/>
              <a:t>defense </a:t>
            </a:r>
            <a:r>
              <a:rPr lang="en-US" dirty="0" smtClean="0"/>
              <a:t>with </a:t>
            </a:r>
            <a:r>
              <a:rPr lang="en-US" dirty="0" smtClean="0"/>
              <a:t>final report submission will </a:t>
            </a:r>
            <a:r>
              <a:rPr lang="en-US" dirty="0"/>
              <a:t>be held after </a:t>
            </a:r>
            <a:r>
              <a:rPr lang="en-US" dirty="0" smtClean="0">
                <a:solidFill>
                  <a:srgbClr val="0070C0"/>
                </a:solidFill>
              </a:rPr>
              <a:t>14 </a:t>
            </a:r>
            <a:r>
              <a:rPr lang="en-US" dirty="0">
                <a:solidFill>
                  <a:srgbClr val="0070C0"/>
                </a:solidFill>
              </a:rPr>
              <a:t>weeks </a:t>
            </a:r>
            <a:r>
              <a:rPr lang="en-US" dirty="0"/>
              <a:t>of the first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(Project) </a:t>
            </a:r>
            <a:r>
              <a:rPr lang="en-US" dirty="0" smtClean="0"/>
              <a:t>evaluation.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1- </a:t>
            </a:r>
            <a:r>
              <a:rPr lang="en-US" sz="3600" dirty="0" smtClean="0"/>
              <a:t>Propose your Project 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533400" y="1828799"/>
            <a:ext cx="8194964" cy="46412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Project </a:t>
            </a:r>
            <a:r>
              <a:rPr lang="en-US" b="1" i="1" dirty="0">
                <a:solidFill>
                  <a:srgbClr val="FF0000"/>
                </a:solidFill>
              </a:rPr>
              <a:t>proposal </a:t>
            </a:r>
            <a:r>
              <a:rPr lang="en-US" dirty="0"/>
              <a:t>should at least be </a:t>
            </a:r>
            <a:r>
              <a:rPr lang="en-US" b="1" dirty="0" smtClean="0"/>
              <a:t>2,500 </a:t>
            </a:r>
            <a:r>
              <a:rPr lang="en-US" dirty="0"/>
              <a:t>words in length or </a:t>
            </a:r>
            <a:r>
              <a:rPr lang="en-US" dirty="0" smtClean="0"/>
              <a:t>5-6 </a:t>
            </a:r>
            <a:r>
              <a:rPr lang="en-US" dirty="0"/>
              <a:t>pages </a:t>
            </a:r>
            <a:r>
              <a:rPr lang="en-US" dirty="0" smtClean="0"/>
              <a:t>and </a:t>
            </a:r>
            <a:r>
              <a:rPr lang="en-US" dirty="0"/>
              <a:t>should not be more than </a:t>
            </a:r>
            <a:r>
              <a:rPr lang="en-US" b="1" dirty="0"/>
              <a:t>5000</a:t>
            </a:r>
            <a:r>
              <a:rPr lang="en-US" dirty="0"/>
              <a:t> words.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proposal should include the following items.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Literature </a:t>
            </a:r>
            <a:r>
              <a:rPr lang="en-US" b="1" dirty="0">
                <a:solidFill>
                  <a:srgbClr val="0070C0"/>
                </a:solidFill>
              </a:rPr>
              <a:t>Review: </a:t>
            </a:r>
            <a:r>
              <a:rPr lang="en-US" dirty="0"/>
              <a:t>Conduct appropriate preliminary literature review or </a:t>
            </a:r>
            <a:r>
              <a:rPr lang="en-US" b="1" i="1" dirty="0">
                <a:solidFill>
                  <a:srgbClr val="005000"/>
                </a:solidFill>
              </a:rPr>
              <a:t>your motivation </a:t>
            </a:r>
            <a:r>
              <a:rPr lang="en-US" dirty="0"/>
              <a:t>for selecting this project. </a:t>
            </a:r>
            <a:endParaRPr lang="en-US" dirty="0" smtClean="0"/>
          </a:p>
          <a:p>
            <a:endParaRPr lang="en-US" sz="1300" dirty="0"/>
          </a:p>
          <a:p>
            <a:r>
              <a:rPr lang="en-US" b="1" dirty="0" smtClean="0">
                <a:solidFill>
                  <a:srgbClr val="0070C0"/>
                </a:solidFill>
              </a:rPr>
              <a:t>Objectives </a:t>
            </a:r>
            <a:r>
              <a:rPr lang="en-US" b="1" dirty="0">
                <a:solidFill>
                  <a:srgbClr val="0070C0"/>
                </a:solidFill>
              </a:rPr>
              <a:t>and Goals: </a:t>
            </a:r>
            <a:r>
              <a:rPr lang="en-US" dirty="0"/>
              <a:t> </a:t>
            </a:r>
            <a:r>
              <a:rPr lang="en-US" dirty="0" smtClean="0"/>
              <a:t>Identify </a:t>
            </a:r>
            <a:r>
              <a:rPr lang="en-US" dirty="0"/>
              <a:t>the specific </a:t>
            </a:r>
            <a:r>
              <a:rPr lang="en-US" dirty="0" smtClean="0"/>
              <a:t>objectives </a:t>
            </a:r>
            <a:r>
              <a:rPr lang="en-US" dirty="0"/>
              <a:t>that define how the project accomplish these </a:t>
            </a:r>
            <a:r>
              <a:rPr lang="en-US" dirty="0" smtClean="0"/>
              <a:t>goals.</a:t>
            </a:r>
            <a:endParaRPr lang="en-US" dirty="0"/>
          </a:p>
          <a:p>
            <a:endParaRPr lang="en-US" sz="1100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Project Scope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/>
              <a:t>Define the scope of work of the </a:t>
            </a:r>
            <a:r>
              <a:rPr lang="en-US" dirty="0" smtClean="0"/>
              <a:t>project.</a:t>
            </a:r>
            <a:endParaRPr lang="en-US" dirty="0"/>
          </a:p>
          <a:p>
            <a:endParaRPr lang="en-US" sz="1300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Benefits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/>
              <a:t>Who will benefit from this project and </a:t>
            </a:r>
            <a:r>
              <a:rPr lang="en-US" dirty="0" smtClean="0"/>
              <a:t>how.</a:t>
            </a:r>
            <a:endParaRPr lang="en-US" dirty="0"/>
          </a:p>
          <a:p>
            <a:endParaRPr lang="en-US" sz="1300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Outcomes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/>
              <a:t>Draft </a:t>
            </a:r>
            <a:r>
              <a:rPr lang="en-US" dirty="0" smtClean="0"/>
              <a:t>project </a:t>
            </a:r>
            <a:r>
              <a:rPr lang="en-US" dirty="0"/>
              <a:t>outcomes in measurable </a:t>
            </a:r>
            <a:r>
              <a:rPr lang="en-US" dirty="0" smtClean="0"/>
              <a:t>terms.</a:t>
            </a:r>
            <a:endParaRPr lang="en-US" dirty="0"/>
          </a:p>
          <a:p>
            <a:endParaRPr lang="en-US" sz="1300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Timeline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Develop realistic Project Plan.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6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 Progress Evaluation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429000"/>
            <a:ext cx="4038600" cy="1524000"/>
          </a:xfrm>
        </p:spPr>
        <p:txBody>
          <a:bodyPr/>
          <a:lstStyle/>
          <a:p>
            <a:pPr algn="l"/>
            <a:r>
              <a:rPr lang="en-US" dirty="0" smtClean="0"/>
              <a:t>You progress so far  </a:t>
            </a:r>
          </a:p>
          <a:p>
            <a:pPr algn="l"/>
            <a:r>
              <a:rPr lang="en-US" sz="1600" dirty="0" smtClean="0"/>
              <a:t>Is it in-line with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/>
              <a:t>Solution-Scope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/>
              <a:t>Project Time line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2- </a:t>
            </a:r>
            <a:r>
              <a:rPr lang="en-US" sz="3600" dirty="0" smtClean="0"/>
              <a:t>Progress Evaluation  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09600" y="1828800"/>
            <a:ext cx="8305800" cy="3429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project’s First </a:t>
            </a:r>
            <a:r>
              <a:rPr lang="en-US" dirty="0"/>
              <a:t>Evaluation and </a:t>
            </a:r>
            <a:r>
              <a:rPr lang="en-US" dirty="0" smtClean="0"/>
              <a:t>its demonstration </a:t>
            </a:r>
            <a:r>
              <a:rPr lang="en-US" dirty="0"/>
              <a:t>must comprise the following:</a:t>
            </a:r>
          </a:p>
          <a:p>
            <a:endParaRPr lang="en-US" sz="1300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Project Description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Project Scope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Timelines  </a:t>
            </a:r>
            <a:r>
              <a:rPr lang="en-U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(mentioned in proposal) </a:t>
            </a:r>
            <a:endParaRPr lang="en-US" sz="2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Project Progress so far </a:t>
            </a:r>
          </a:p>
          <a:p>
            <a:pPr lvl="1"/>
            <a:r>
              <a:rPr lang="en-US" dirty="0" smtClean="0"/>
              <a:t>Evidence of progress </a:t>
            </a:r>
            <a:endParaRPr lang="en-US" dirty="0"/>
          </a:p>
          <a:p>
            <a:pPr lvl="1"/>
            <a:r>
              <a:rPr lang="en-US" dirty="0" smtClean="0"/>
              <a:t>Problems Encountered</a:t>
            </a:r>
          </a:p>
          <a:p>
            <a:pPr lvl="1"/>
            <a:r>
              <a:rPr lang="en-US" dirty="0" smtClean="0"/>
              <a:t>Will finished project as per plan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0" y="5478959"/>
            <a:ext cx="51054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Note: </a:t>
            </a:r>
            <a:r>
              <a:rPr lang="en-US" sz="2200" dirty="0"/>
              <a:t>Do include a basic working flowchart </a:t>
            </a:r>
            <a:r>
              <a:rPr lang="en-US" sz="2200" dirty="0" smtClean="0"/>
              <a:t> and </a:t>
            </a:r>
            <a:r>
              <a:rPr lang="en-US" sz="2200" dirty="0"/>
              <a:t>algorithm in the first </a:t>
            </a:r>
            <a:r>
              <a:rPr lang="en-US" sz="2200" dirty="0" smtClean="0"/>
              <a:t>evaluation.</a:t>
            </a:r>
            <a:endParaRPr lang="en-US" sz="2200" dirty="0"/>
          </a:p>
        </p:txBody>
      </p:sp>
      <p:sp>
        <p:nvSpPr>
          <p:cNvPr id="7" name="Right Brace 6"/>
          <p:cNvSpPr/>
          <p:nvPr/>
        </p:nvSpPr>
        <p:spPr>
          <a:xfrm>
            <a:off x="4953000" y="2743200"/>
            <a:ext cx="228600" cy="8382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95455" y="2983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from FYP Proposal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2- </a:t>
            </a:r>
            <a:r>
              <a:rPr lang="en-US" sz="3600" dirty="0" smtClean="0"/>
              <a:t>Progress Evaluation  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04800" y="1676400"/>
            <a:ext cx="4038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Cover Page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Title Page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Table of </a:t>
            </a:r>
            <a:r>
              <a:rPr lang="en-US" sz="2400" dirty="0" smtClean="0">
                <a:solidFill>
                  <a:srgbClr val="0070C0"/>
                </a:solidFill>
              </a:rPr>
              <a:t>Contents</a:t>
            </a:r>
          </a:p>
          <a:p>
            <a:endParaRPr lang="en-US" dirty="0"/>
          </a:p>
          <a:p>
            <a:r>
              <a:rPr lang="en-US" dirty="0"/>
              <a:t>Introduction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Survey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Scope 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Timelines (Project Plan) </a:t>
            </a:r>
          </a:p>
          <a:p>
            <a:endParaRPr lang="en-US" sz="2800" dirty="0" smtClean="0"/>
          </a:p>
          <a:p>
            <a:r>
              <a:rPr lang="en-US" sz="2800" dirty="0" smtClean="0"/>
              <a:t>Required </a:t>
            </a:r>
            <a:r>
              <a:rPr lang="en-US" sz="2800" dirty="0"/>
              <a:t>Hardware &amp; </a:t>
            </a:r>
            <a:r>
              <a:rPr lang="en-US" sz="2800" dirty="0" smtClean="0"/>
              <a:t>Software for project 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4648200" y="1828800"/>
            <a:ext cx="4191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008000"/>
              </a:buClr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EB5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You </a:t>
            </a:r>
            <a:r>
              <a:rPr lang="en-US" sz="2800" dirty="0"/>
              <a:t>current status of FYP </a:t>
            </a:r>
          </a:p>
          <a:p>
            <a:pPr lvl="1"/>
            <a:r>
              <a:rPr lang="en-US" sz="2200" dirty="0" smtClean="0"/>
              <a:t>Reached at design phase  </a:t>
            </a:r>
            <a:endParaRPr lang="en-US" sz="2200" dirty="0"/>
          </a:p>
          <a:p>
            <a:pPr lvl="1"/>
            <a:r>
              <a:rPr lang="en-US" sz="2200" dirty="0" smtClean="0"/>
              <a:t>At implementation phase </a:t>
            </a:r>
            <a:endParaRPr lang="en-US" sz="2200" dirty="0"/>
          </a:p>
          <a:p>
            <a:pPr lvl="1"/>
            <a:r>
              <a:rPr lang="en-US" sz="2200" dirty="0" smtClean="0"/>
              <a:t>Doing Testing</a:t>
            </a:r>
            <a:endParaRPr lang="en-US" sz="2200" dirty="0"/>
          </a:p>
          <a:p>
            <a:endParaRPr lang="en-US" sz="1700" dirty="0" smtClean="0"/>
          </a:p>
          <a:p>
            <a:r>
              <a:rPr lang="en-US" sz="2800" dirty="0" smtClean="0"/>
              <a:t>Meeting evidence </a:t>
            </a:r>
            <a:endParaRPr lang="en-US" sz="2800" dirty="0"/>
          </a:p>
          <a:p>
            <a:pPr lvl="1"/>
            <a:r>
              <a:rPr lang="en-US" sz="2200" dirty="0" smtClean="0"/>
              <a:t>Meeting Minutes (for every </a:t>
            </a:r>
            <a:r>
              <a:rPr lang="en-US" sz="2200" dirty="0"/>
              <a:t>meeting with your </a:t>
            </a:r>
            <a:r>
              <a:rPr lang="en-US" sz="2200" dirty="0" smtClean="0"/>
              <a:t>advisor</a:t>
            </a:r>
            <a:r>
              <a:rPr lang="en-US" sz="22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3- Final </a:t>
            </a:r>
            <a:r>
              <a:rPr lang="en-US" dirty="0" smtClean="0"/>
              <a:t>FYP Defense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Report</a:t>
            </a:r>
          </a:p>
          <a:p>
            <a:r>
              <a:rPr lang="en-US" dirty="0" smtClean="0"/>
              <a:t>Final Presentation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85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3- Final FYP Defense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5339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Project Submission </a:t>
            </a:r>
          </a:p>
          <a:p>
            <a:r>
              <a:rPr lang="en-US" dirty="0"/>
              <a:t>It is the responsibility of the </a:t>
            </a:r>
            <a:r>
              <a:rPr lang="en-US" i="1" dirty="0">
                <a:solidFill>
                  <a:srgbClr val="0070C0"/>
                </a:solidFill>
              </a:rPr>
              <a:t>Advisor</a:t>
            </a:r>
            <a:r>
              <a:rPr lang="en-US" dirty="0"/>
              <a:t> to facilitate the timely submission of complete </a:t>
            </a:r>
            <a:r>
              <a:rPr lang="en-US" b="1" i="1" dirty="0" smtClean="0"/>
              <a:t>Hardware/Software</a:t>
            </a:r>
            <a:r>
              <a:rPr lang="en-US" dirty="0" smtClean="0"/>
              <a:t> requirements and </a:t>
            </a:r>
            <a:r>
              <a:rPr lang="en-US" dirty="0"/>
              <a:t>any additional component BEFORE Final </a:t>
            </a:r>
            <a:r>
              <a:rPr lang="en-US" dirty="0" smtClean="0"/>
              <a:t>Presentation.</a:t>
            </a:r>
            <a:endParaRPr lang="en-US" dirty="0"/>
          </a:p>
          <a:p>
            <a:r>
              <a:rPr lang="en-US" dirty="0"/>
              <a:t>FYP Grade will not be made final without Project </a:t>
            </a:r>
            <a:r>
              <a:rPr lang="en-US" dirty="0" smtClean="0"/>
              <a:t>submission.</a:t>
            </a:r>
            <a:endParaRPr lang="en-US" dirty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Project </a:t>
            </a:r>
            <a:r>
              <a:rPr lang="en-US" dirty="0">
                <a:solidFill>
                  <a:srgbClr val="FF0000"/>
                </a:solidFill>
              </a:rPr>
              <a:t>Report Submission</a:t>
            </a:r>
          </a:p>
          <a:p>
            <a:r>
              <a:rPr lang="en-US" dirty="0"/>
              <a:t>It is the responsibility of the Advisor to facilitate the timely submission of </a:t>
            </a:r>
            <a:r>
              <a:rPr lang="en-US" b="1" i="1" dirty="0"/>
              <a:t>FYP Report </a:t>
            </a:r>
            <a:r>
              <a:rPr lang="en-US" dirty="0"/>
              <a:t>and any additional component BEFORE Final Presentation</a:t>
            </a:r>
          </a:p>
          <a:p>
            <a:r>
              <a:rPr lang="en-US" dirty="0"/>
              <a:t>FYP Grade will not be Finalize without Project Report submission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3600" dirty="0" smtClean="0"/>
              <a:t>Bird eye view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828800"/>
            <a:ext cx="70104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FYP </a:t>
            </a:r>
            <a:r>
              <a:rPr lang="en-US" dirty="0"/>
              <a:t>C</a:t>
            </a:r>
            <a:r>
              <a:rPr lang="en-US" dirty="0" smtClean="0"/>
              <a:t>ommittee 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Computing)</a:t>
            </a:r>
          </a:p>
          <a:p>
            <a:pPr lvl="1"/>
            <a:r>
              <a:rPr lang="en-US" sz="2600" dirty="0" smtClean="0"/>
              <a:t>Expert Committee  </a:t>
            </a:r>
          </a:p>
          <a:p>
            <a:r>
              <a:rPr lang="en-US" dirty="0" smtClean="0"/>
              <a:t>Are you Eligible 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Goals &amp; Objectives of FYP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FYP official Schedule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(semester wise)</a:t>
            </a:r>
          </a:p>
          <a:p>
            <a:pPr marL="971550" lvl="1" indent="-514350">
              <a:buClr>
                <a:srgbClr val="C00000"/>
              </a:buClr>
              <a:buFont typeface="+mj-lt"/>
              <a:buAutoNum type="arabicParenR"/>
            </a:pPr>
            <a:r>
              <a:rPr lang="en-US" sz="2600" dirty="0" smtClean="0"/>
              <a:t>Propose your Project </a:t>
            </a:r>
          </a:p>
          <a:p>
            <a:pPr marL="971550" lvl="1" indent="-514350">
              <a:buClr>
                <a:srgbClr val="C00000"/>
              </a:buClr>
              <a:buFont typeface="+mj-lt"/>
              <a:buAutoNum type="arabicParenR"/>
            </a:pPr>
            <a:r>
              <a:rPr lang="en-US" sz="2600" dirty="0" smtClean="0"/>
              <a:t>Progress Evaluation</a:t>
            </a:r>
          </a:p>
          <a:p>
            <a:pPr marL="971550" lvl="1" indent="-514350">
              <a:buClr>
                <a:srgbClr val="C00000"/>
              </a:buClr>
              <a:buFont typeface="+mj-lt"/>
              <a:buAutoNum type="arabicParenR"/>
            </a:pPr>
            <a:r>
              <a:rPr lang="en-US" sz="2600" dirty="0" smtClean="0"/>
              <a:t>Final Report  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(defense) </a:t>
            </a:r>
          </a:p>
          <a:p>
            <a:r>
              <a:rPr lang="en-US" dirty="0" smtClean="0"/>
              <a:t>Prescribed documents &amp;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3- Final </a:t>
            </a:r>
            <a:r>
              <a:rPr lang="en-US" dirty="0" smtClean="0"/>
              <a:t>Report  should have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Project Scope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 &amp; Diagrams (use case) 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Process (BPMN) </a:t>
            </a:r>
          </a:p>
          <a:p>
            <a:r>
              <a:rPr lang="en-US" dirty="0" smtClean="0"/>
              <a:t>Detailed Requirements Specifications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 &amp; non-functional 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 assumption or Constraints   </a:t>
            </a:r>
          </a:p>
          <a:p>
            <a:r>
              <a:rPr lang="en-US" dirty="0" smtClean="0"/>
              <a:t>Design (if required)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 Diagrams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dictionary of every screen only </a:t>
            </a:r>
          </a:p>
          <a:p>
            <a:r>
              <a:rPr lang="en-US" dirty="0" smtClean="0"/>
              <a:t>Implementation (working solution)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Screen shoots (in report)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demo at presentation </a:t>
            </a:r>
          </a:p>
          <a:p>
            <a:r>
              <a:rPr lang="en-US" dirty="0" smtClean="0"/>
              <a:t>Appendix (if any)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3600" dirty="0" smtClean="0"/>
              <a:t>Final Presentation Guidelines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001000" cy="3429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Total </a:t>
            </a:r>
            <a:r>
              <a:rPr lang="en-US" dirty="0" smtClean="0"/>
              <a:t>Time  is </a:t>
            </a:r>
            <a:r>
              <a:rPr lang="en-US" b="1" dirty="0" smtClean="0">
                <a:solidFill>
                  <a:srgbClr val="FF0000"/>
                </a:solidFill>
              </a:rPr>
              <a:t>45</a:t>
            </a:r>
            <a:r>
              <a:rPr lang="en-US" dirty="0" smtClean="0"/>
              <a:t> Minutes </a:t>
            </a:r>
          </a:p>
          <a:p>
            <a:pPr lvl="1"/>
            <a:r>
              <a:rPr lang="en-US" dirty="0" smtClean="0"/>
              <a:t>Each student should have equal amount of time slot.</a:t>
            </a:r>
          </a:p>
          <a:p>
            <a:pPr lvl="1"/>
            <a:r>
              <a:rPr lang="en-US" dirty="0" smtClean="0"/>
              <a:t>Appropriate share for questions. 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0070C0"/>
                </a:solidFill>
              </a:rPr>
              <a:t>Dress </a:t>
            </a:r>
            <a:r>
              <a:rPr lang="en-US" b="1" i="1" dirty="0">
                <a:solidFill>
                  <a:srgbClr val="0070C0"/>
                </a:solidFill>
              </a:rPr>
              <a:t>code: 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Formal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 jean- tee shirts are allowed) </a:t>
            </a:r>
          </a:p>
          <a:p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should bring </a:t>
            </a:r>
            <a:r>
              <a:rPr lang="en-US" b="1" dirty="0" smtClean="0">
                <a:solidFill>
                  <a:srgbClr val="FF0000"/>
                </a:solidFill>
              </a:rPr>
              <a:t>4 </a:t>
            </a:r>
            <a:r>
              <a:rPr lang="en-US" b="1" i="1" dirty="0">
                <a:solidFill>
                  <a:srgbClr val="008000"/>
                </a:solidFill>
              </a:rPr>
              <a:t>hard copies </a:t>
            </a:r>
            <a:r>
              <a:rPr lang="en-US" dirty="0"/>
              <a:t>of the </a:t>
            </a:r>
            <a:r>
              <a:rPr lang="en-US" dirty="0" smtClean="0"/>
              <a:t>power point slides.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2209800"/>
            <a:ext cx="2667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3600" dirty="0" smtClean="0"/>
              <a:t>Prescribed documents &amp; formats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may find these prescribed formats at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factNotes</a:t>
            </a:r>
            <a:r>
              <a:rPr lang="en-US" dirty="0" smtClean="0"/>
              <a:t>/CS-FYP</a:t>
            </a:r>
          </a:p>
          <a:p>
            <a:endParaRPr lang="en-US" sz="1400" dirty="0" smtClean="0"/>
          </a:p>
          <a:p>
            <a:r>
              <a:rPr lang="en-US" sz="2600" dirty="0" smtClean="0"/>
              <a:t>Summit your </a:t>
            </a:r>
            <a:r>
              <a:rPr lang="en-US" sz="2600" i="1" dirty="0">
                <a:solidFill>
                  <a:srgbClr val="FF0000"/>
                </a:solidFill>
              </a:rPr>
              <a:t>P</a:t>
            </a:r>
            <a:r>
              <a:rPr lang="en-US" sz="2600" i="1" dirty="0" smtClean="0">
                <a:solidFill>
                  <a:srgbClr val="FF0000"/>
                </a:solidFill>
              </a:rPr>
              <a:t>roposal</a:t>
            </a:r>
            <a:r>
              <a:rPr lang="en-US" sz="2600" dirty="0" smtClean="0"/>
              <a:t> in following format. </a:t>
            </a:r>
          </a:p>
          <a:p>
            <a:pPr lvl="1"/>
            <a:r>
              <a:rPr lang="en-US" sz="2600" b="1" i="1" dirty="0" smtClean="0"/>
              <a:t>001-FYP-Pspl-Dox</a:t>
            </a:r>
          </a:p>
          <a:p>
            <a:endParaRPr lang="en-US" sz="2600" dirty="0" smtClean="0"/>
          </a:p>
          <a:p>
            <a:r>
              <a:rPr lang="en-US" sz="2600" dirty="0" smtClean="0"/>
              <a:t>Summit </a:t>
            </a:r>
            <a:r>
              <a:rPr lang="en-US" sz="2600" dirty="0"/>
              <a:t>your </a:t>
            </a:r>
            <a:r>
              <a:rPr lang="en-US" sz="2600" i="1" dirty="0" smtClean="0">
                <a:solidFill>
                  <a:srgbClr val="0070C0"/>
                </a:solidFill>
              </a:rPr>
              <a:t>FYP Progress </a:t>
            </a:r>
            <a:r>
              <a:rPr lang="en-US" sz="2600" dirty="0"/>
              <a:t>in following format. </a:t>
            </a:r>
          </a:p>
          <a:p>
            <a:pPr lvl="1"/>
            <a:r>
              <a:rPr lang="en-US" sz="2600" b="1" i="1" dirty="0" smtClean="0"/>
              <a:t>002-Prgs-Eval-dox</a:t>
            </a:r>
          </a:p>
          <a:p>
            <a:pPr lvl="1"/>
            <a:r>
              <a:rPr lang="en-US" sz="2600" b="1" i="1" dirty="0" smtClean="0"/>
              <a:t>002-Prgs-PPT</a:t>
            </a:r>
            <a:endParaRPr lang="en-US" sz="2600" b="1" i="1" dirty="0"/>
          </a:p>
          <a:p>
            <a:endParaRPr lang="en-US" sz="2600" dirty="0" smtClean="0"/>
          </a:p>
          <a:p>
            <a:r>
              <a:rPr lang="en-US" sz="2600" dirty="0" smtClean="0"/>
              <a:t>Summit </a:t>
            </a:r>
            <a:r>
              <a:rPr lang="en-US" sz="2600" dirty="0"/>
              <a:t>your </a:t>
            </a:r>
            <a:r>
              <a:rPr lang="en-US" sz="2600" i="1" dirty="0" smtClean="0">
                <a:solidFill>
                  <a:srgbClr val="008000"/>
                </a:solidFill>
              </a:rPr>
              <a:t>Final Report </a:t>
            </a:r>
            <a:r>
              <a:rPr lang="en-US" sz="2600" dirty="0"/>
              <a:t>in following format. </a:t>
            </a:r>
          </a:p>
          <a:p>
            <a:pPr lvl="1"/>
            <a:r>
              <a:rPr lang="en-US" sz="2600" b="1" i="1" dirty="0" smtClean="0"/>
              <a:t>003-Fnl-Rpt-dox</a:t>
            </a:r>
          </a:p>
          <a:p>
            <a:pPr lvl="1"/>
            <a:r>
              <a:rPr lang="en-US" sz="2600" b="1" i="1" dirty="0" smtClean="0"/>
              <a:t>003-Fnl-PPT</a:t>
            </a:r>
            <a:endParaRPr lang="en-US" sz="2600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0018" y="4191000"/>
            <a:ext cx="4114800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Good  Luck 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253836" y="5410200"/>
            <a:ext cx="3373582" cy="2286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779818" y="3733800"/>
            <a:ext cx="3373582" cy="2286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1219200"/>
            <a:ext cx="1853414" cy="16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FYP Committee  </a:t>
            </a:r>
            <a:r>
              <a:rPr lang="en-US" sz="2700" dirty="0" smtClean="0">
                <a:solidFill>
                  <a:srgbClr val="FFC000"/>
                </a:solidFill>
              </a:rPr>
              <a:t>(</a:t>
            </a:r>
            <a:r>
              <a:rPr lang="en-US" sz="2700" dirty="0" err="1" smtClean="0">
                <a:solidFill>
                  <a:srgbClr val="FFC000"/>
                </a:solidFill>
              </a:rPr>
              <a:t>dept</a:t>
            </a:r>
            <a:r>
              <a:rPr lang="en-US" sz="2700" dirty="0" smtClean="0">
                <a:solidFill>
                  <a:srgbClr val="FFC000"/>
                </a:solidFill>
              </a:rPr>
              <a:t> of computing)</a:t>
            </a:r>
            <a:endParaRPr lang="en-US" sz="2700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case of any query you may contact any of these following FYP committee members.</a:t>
            </a:r>
          </a:p>
          <a:p>
            <a:endParaRPr lang="en-US" dirty="0" smtClean="0"/>
          </a:p>
          <a:p>
            <a:r>
              <a:rPr lang="en-US" dirty="0" smtClean="0"/>
              <a:t>Chairman  – Dr. Aqeel Ur Rehman</a:t>
            </a:r>
          </a:p>
          <a:p>
            <a:r>
              <a:rPr lang="en-US" dirty="0" smtClean="0"/>
              <a:t>In charge  – </a:t>
            </a:r>
            <a:r>
              <a:rPr lang="en-US" dirty="0" err="1" smtClean="0"/>
              <a:t>Asad</a:t>
            </a:r>
            <a:r>
              <a:rPr lang="en-US" dirty="0" smtClean="0"/>
              <a:t> Ur Rehman</a:t>
            </a:r>
          </a:p>
          <a:p>
            <a:r>
              <a:rPr lang="en-US" dirty="0" smtClean="0"/>
              <a:t>Member  – Muhammad </a:t>
            </a:r>
            <a:r>
              <a:rPr lang="en-US" dirty="0" err="1" smtClean="0"/>
              <a:t>Shafiq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(schedule) 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/>
              <a:t>Member  – </a:t>
            </a:r>
            <a:r>
              <a:rPr lang="en-US" dirty="0" smtClean="0"/>
              <a:t>Imran Khan  </a:t>
            </a:r>
            <a:r>
              <a:rPr lang="en-US" i="1" dirty="0" smtClean="0">
                <a:solidFill>
                  <a:srgbClr val="FF0000"/>
                </a:solidFill>
              </a:rPr>
              <a:t>(process / template) 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Member  – </a:t>
            </a:r>
            <a:r>
              <a:rPr lang="en-US" dirty="0" err="1" smtClean="0"/>
              <a:t>Ahmer</a:t>
            </a:r>
            <a:r>
              <a:rPr lang="en-US" dirty="0" smtClean="0"/>
              <a:t> </a:t>
            </a:r>
            <a:r>
              <a:rPr lang="en-US" dirty="0" smtClean="0"/>
              <a:t>Murtaza   </a:t>
            </a:r>
            <a:r>
              <a:rPr lang="en-US" i="1" dirty="0" smtClean="0">
                <a:solidFill>
                  <a:srgbClr val="0070C0"/>
                </a:solidFill>
              </a:rPr>
              <a:t>(records/marks) 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Member  -  </a:t>
            </a:r>
            <a:r>
              <a:rPr lang="en-US" dirty="0" err="1" smtClean="0"/>
              <a:t>Aneela</a:t>
            </a:r>
            <a:r>
              <a:rPr lang="en-US" dirty="0" smtClean="0"/>
              <a:t> </a:t>
            </a:r>
            <a:r>
              <a:rPr lang="en-US" dirty="0" err="1" smtClean="0"/>
              <a:t>Nargis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Experts Committee  </a:t>
            </a:r>
            <a:r>
              <a:rPr lang="en-US" sz="2700" dirty="0" smtClean="0">
                <a:solidFill>
                  <a:srgbClr val="FFC000"/>
                </a:solidFill>
              </a:rPr>
              <a:t>(</a:t>
            </a:r>
            <a:r>
              <a:rPr lang="en-US" sz="2700" dirty="0" err="1" smtClean="0">
                <a:solidFill>
                  <a:srgbClr val="FFC000"/>
                </a:solidFill>
              </a:rPr>
              <a:t>dept</a:t>
            </a:r>
            <a:r>
              <a:rPr lang="en-US" sz="2700" dirty="0" smtClean="0">
                <a:solidFill>
                  <a:srgbClr val="FFC000"/>
                </a:solidFill>
              </a:rPr>
              <a:t> of computing)</a:t>
            </a:r>
            <a:endParaRPr lang="en-US" sz="2700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057400"/>
            <a:ext cx="7391400" cy="3429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Proposals will be </a:t>
            </a:r>
            <a:r>
              <a:rPr lang="en-US" i="1" dirty="0" smtClean="0">
                <a:solidFill>
                  <a:srgbClr val="FF0000"/>
                </a:solidFill>
              </a:rPr>
              <a:t>reviewed</a:t>
            </a:r>
            <a:r>
              <a:rPr lang="en-US" dirty="0" smtClean="0"/>
              <a:t> by experts, onc</a:t>
            </a:r>
            <a:r>
              <a:rPr lang="en-US" dirty="0" smtClean="0"/>
              <a:t>e they approve you will have your presentation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</a:t>
            </a:r>
            <a:r>
              <a:rPr lang="en-US" dirty="0" smtClean="0"/>
              <a:t>. Arsalan Khan </a:t>
            </a:r>
          </a:p>
          <a:p>
            <a:r>
              <a:rPr lang="en-US" dirty="0" smtClean="0"/>
              <a:t>Mr. Adnan Ahmed Siddiqui</a:t>
            </a:r>
          </a:p>
          <a:p>
            <a:r>
              <a:rPr lang="en-US" dirty="0" smtClean="0"/>
              <a:t>Mr. Salman Shah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Kashif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3600" dirty="0" smtClean="0"/>
              <a:t>Preface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FYP is </a:t>
            </a:r>
            <a:r>
              <a:rPr lang="en-US" altLang="en-US" b="1" i="1" dirty="0" smtClean="0">
                <a:solidFill>
                  <a:srgbClr val="FF0000"/>
                </a:solidFill>
              </a:rPr>
              <a:t>6 credit </a:t>
            </a:r>
            <a:r>
              <a:rPr lang="en-US" altLang="en-US" dirty="0" smtClean="0"/>
              <a:t>hours course to be completed in 7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and 8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semester.  Students should be mentally prepared for this </a:t>
            </a:r>
            <a:r>
              <a:rPr lang="en-US" altLang="en-US" b="1" i="1" dirty="0" smtClean="0">
                <a:solidFill>
                  <a:srgbClr val="0070C0"/>
                </a:solidFill>
              </a:rPr>
              <a:t>consistent</a:t>
            </a:r>
            <a:r>
              <a:rPr lang="en-US" altLang="en-US" dirty="0" smtClean="0"/>
              <a:t> efforts and </a:t>
            </a:r>
            <a:r>
              <a:rPr lang="en-US" altLang="en-US" b="1" i="1" dirty="0" smtClean="0">
                <a:solidFill>
                  <a:srgbClr val="008000"/>
                </a:solidFill>
              </a:rPr>
              <a:t>additional</a:t>
            </a:r>
            <a:r>
              <a:rPr lang="en-US" altLang="en-US" dirty="0" smtClean="0"/>
              <a:t> responsibility.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FYP proposal is to be </a:t>
            </a:r>
            <a:r>
              <a:rPr lang="en-US" altLang="en-US" dirty="0"/>
              <a:t>submitted </a:t>
            </a:r>
            <a:r>
              <a:rPr lang="en-US" altLang="en-US" dirty="0" smtClean="0"/>
              <a:t>before the end of </a:t>
            </a:r>
            <a:r>
              <a:rPr lang="en-US" altLang="en-US" i="1" dirty="0" smtClean="0">
                <a:solidFill>
                  <a:srgbClr val="FF0000"/>
                </a:solidFill>
              </a:rPr>
              <a:t>6</a:t>
            </a:r>
            <a:r>
              <a:rPr lang="en-US" altLang="en-US" i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en-US" dirty="0" smtClean="0"/>
              <a:t> semester.  Once it is approved by </a:t>
            </a:r>
            <a:r>
              <a:rPr lang="en-US" altLang="en-US" b="1" i="1" dirty="0" smtClean="0">
                <a:solidFill>
                  <a:srgbClr val="008000"/>
                </a:solidFill>
              </a:rPr>
              <a:t>Experts Committee</a:t>
            </a:r>
            <a:r>
              <a:rPr lang="en-US" altLang="en-US" b="1" i="1" dirty="0" smtClean="0"/>
              <a:t>,  </a:t>
            </a:r>
            <a:r>
              <a:rPr lang="en-US" altLang="en-US" dirty="0" smtClean="0"/>
              <a:t>FYP-group has to present their proposal  in front of the expert panel, schedule announced by FYP committee.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Students will have to select a </a:t>
            </a:r>
            <a:r>
              <a:rPr lang="en-US" altLang="en-US" b="1" i="1" dirty="0" smtClean="0">
                <a:solidFill>
                  <a:srgbClr val="0070C0"/>
                </a:solidFill>
              </a:rPr>
              <a:t>supervisor</a:t>
            </a:r>
            <a:r>
              <a:rPr lang="en-US" altLang="en-US" dirty="0" smtClean="0"/>
              <a:t> who will provide </a:t>
            </a:r>
            <a:r>
              <a:rPr lang="en-US" altLang="en-US" b="1" i="1" dirty="0" smtClean="0"/>
              <a:t>guidance</a:t>
            </a:r>
            <a:r>
              <a:rPr lang="en-US" altLang="en-US" dirty="0" smtClean="0"/>
              <a:t> and </a:t>
            </a:r>
            <a:r>
              <a:rPr lang="en-US" altLang="en-US" b="1" i="1" dirty="0" smtClean="0"/>
              <a:t>help</a:t>
            </a:r>
            <a:r>
              <a:rPr lang="en-US" altLang="en-US" dirty="0" smtClean="0"/>
              <a:t>. FYP-group will meet supervisor regularly, at least  twice a month basis or more 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(will have to submit evidence of meeting)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3600" dirty="0" smtClean="0"/>
              <a:t>Preface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9624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Choice of  </a:t>
            </a:r>
            <a:r>
              <a:rPr lang="en-US" altLang="en-US" b="1" i="1" dirty="0" smtClean="0"/>
              <a:t>FYP-topic  </a:t>
            </a:r>
            <a:r>
              <a:rPr lang="en-US" altLang="en-US" dirty="0" smtClean="0"/>
              <a:t>should be related to student’s </a:t>
            </a:r>
            <a:r>
              <a:rPr lang="en-US" altLang="en-US" i="1" dirty="0" smtClean="0">
                <a:solidFill>
                  <a:srgbClr val="0070C0"/>
                </a:solidFill>
              </a:rPr>
              <a:t>strengths</a:t>
            </a:r>
            <a:r>
              <a:rPr lang="en-US" altLang="en-US" dirty="0" smtClean="0"/>
              <a:t> and in the direction of individual’s  </a:t>
            </a:r>
            <a:r>
              <a:rPr lang="en-US" altLang="en-US" i="1" dirty="0" smtClean="0">
                <a:solidFill>
                  <a:srgbClr val="FF0000"/>
                </a:solidFill>
              </a:rPr>
              <a:t>professional career</a:t>
            </a:r>
            <a:r>
              <a:rPr lang="en-US" altLang="en-US" dirty="0" smtClean="0"/>
              <a:t>. 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FYP-group can add </a:t>
            </a:r>
            <a:r>
              <a:rPr lang="en-US" altLang="en-US" i="1" dirty="0" smtClean="0">
                <a:solidFill>
                  <a:srgbClr val="008000"/>
                </a:solidFill>
              </a:rPr>
              <a:t>external advisor</a:t>
            </a:r>
            <a:r>
              <a:rPr lang="en-US" altLang="en-US" dirty="0" smtClean="0"/>
              <a:t>, if supervisor suggest to have additional guidance on the project.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case of </a:t>
            </a:r>
            <a:r>
              <a:rPr lang="en-US" altLang="en-US" b="1" i="1" dirty="0" smtClean="0"/>
              <a:t>FYP-group</a:t>
            </a:r>
            <a:r>
              <a:rPr lang="en-US" altLang="en-US" dirty="0" smtClean="0"/>
              <a:t> want to </a:t>
            </a:r>
            <a:r>
              <a:rPr lang="en-US" altLang="en-US" i="1" dirty="0" smtClean="0">
                <a:solidFill>
                  <a:srgbClr val="0070C0"/>
                </a:solidFill>
              </a:rPr>
              <a:t>change supervisor</a:t>
            </a:r>
            <a:r>
              <a:rPr lang="en-US" altLang="en-US" dirty="0" smtClean="0"/>
              <a:t>, they must immediately inform FYP-committee in writing with genuine reason. 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4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3600" dirty="0" smtClean="0"/>
              <a:t>Preface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133600"/>
            <a:ext cx="8153400" cy="38100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In addition, student must also have </a:t>
            </a:r>
            <a:r>
              <a:rPr lang="en-US" altLang="en-US" b="1" i="1" dirty="0"/>
              <a:t>completed</a:t>
            </a:r>
            <a:r>
              <a:rPr lang="en-US" altLang="en-US" dirty="0"/>
              <a:t> the </a:t>
            </a:r>
            <a:r>
              <a:rPr lang="en-US" altLang="en-US" i="1" dirty="0">
                <a:solidFill>
                  <a:srgbClr val="FF0000"/>
                </a:solidFill>
              </a:rPr>
              <a:t>core course </a:t>
            </a:r>
            <a:r>
              <a:rPr lang="en-US" altLang="en-US" dirty="0"/>
              <a:t>that is directly related to the project </a:t>
            </a:r>
            <a:r>
              <a:rPr lang="en-US" altLang="en-US" dirty="0" smtClean="0"/>
              <a:t>area. </a:t>
            </a:r>
          </a:p>
          <a:p>
            <a:endParaRPr lang="en-US" altLang="en-US" dirty="0"/>
          </a:p>
          <a:p>
            <a:r>
              <a:rPr lang="en-US" altLang="en-US" dirty="0" smtClean="0"/>
              <a:t>It is the responsibility of students to maintain FYP registration with SRD for 7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 and  8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</a:t>
            </a:r>
            <a:r>
              <a:rPr lang="en-US" altLang="en-US" dirty="0"/>
              <a:t>s</a:t>
            </a:r>
            <a:r>
              <a:rPr lang="en-US" altLang="en-US" dirty="0" smtClean="0"/>
              <a:t>emesters.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Group has to mentally prepare for </a:t>
            </a:r>
            <a:r>
              <a:rPr lang="en-US" altLang="en-US" i="1" dirty="0" smtClean="0">
                <a:solidFill>
                  <a:srgbClr val="0070C0"/>
                </a:solidFill>
              </a:rPr>
              <a:t>regular</a:t>
            </a:r>
            <a:r>
              <a:rPr lang="en-US" altLang="en-US" dirty="0" smtClean="0"/>
              <a:t> and </a:t>
            </a:r>
            <a:r>
              <a:rPr lang="en-US" altLang="en-US" i="1" dirty="0" smtClean="0">
                <a:solidFill>
                  <a:srgbClr val="008000"/>
                </a:solidFill>
              </a:rPr>
              <a:t>consistent efforts  </a:t>
            </a:r>
            <a:r>
              <a:rPr lang="en-US" altLang="en-US" dirty="0" smtClean="0"/>
              <a:t>for two (7 &amp; 8) semesters.  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you eligible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6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3600" dirty="0" smtClean="0"/>
              <a:t>Are you eligible ?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At least </a:t>
            </a:r>
            <a:r>
              <a:rPr lang="en-US" altLang="en-US" b="1" i="1" dirty="0" smtClean="0">
                <a:solidFill>
                  <a:srgbClr val="0070C0"/>
                </a:solidFill>
              </a:rPr>
              <a:t>twenty two </a:t>
            </a:r>
            <a:r>
              <a:rPr lang="en-US" altLang="en-US" dirty="0" smtClean="0"/>
              <a:t>(22) </a:t>
            </a:r>
            <a:r>
              <a:rPr lang="en-US" altLang="en-US" b="1" i="1" dirty="0" smtClean="0">
                <a:solidFill>
                  <a:srgbClr val="0070C0"/>
                </a:solidFill>
              </a:rPr>
              <a:t>courses</a:t>
            </a:r>
            <a:r>
              <a:rPr lang="en-US" altLang="en-US" dirty="0" smtClean="0"/>
              <a:t> must be clear with minimum </a:t>
            </a:r>
            <a:r>
              <a:rPr lang="en-US" altLang="en-US" b="1" i="1" dirty="0" smtClean="0">
                <a:solidFill>
                  <a:srgbClr val="008000"/>
                </a:solidFill>
              </a:rPr>
              <a:t>2.0 CGPA </a:t>
            </a:r>
            <a:r>
              <a:rPr lang="en-US" altLang="en-US" dirty="0" smtClean="0"/>
              <a:t>by the end of six Semester.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Students are required to submit their </a:t>
            </a:r>
            <a:r>
              <a:rPr lang="en-US" altLang="en-US" b="1" i="1" dirty="0" smtClean="0"/>
              <a:t>mark sheets </a:t>
            </a:r>
            <a:r>
              <a:rPr lang="en-US" altLang="en-US" dirty="0" smtClean="0"/>
              <a:t>with FYP Proposals.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 more than  </a:t>
            </a:r>
            <a:r>
              <a:rPr lang="en-US" altLang="en-US" b="1" i="1" dirty="0" smtClean="0">
                <a:solidFill>
                  <a:srgbClr val="FF0000"/>
                </a:solidFill>
              </a:rPr>
              <a:t>two students  </a:t>
            </a:r>
            <a:r>
              <a:rPr lang="en-US" altLang="en-US" dirty="0" smtClean="0"/>
              <a:t>are allowed in the Project.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 change of group will be allowed once the FYP proposal submitted to the  FYP Committee.</a:t>
            </a:r>
          </a:p>
        </p:txBody>
      </p:sp>
    </p:spTree>
    <p:extLst>
      <p:ext uri="{BB962C8B-B14F-4D97-AF65-F5344CB8AC3E}">
        <p14:creationId xmlns:p14="http://schemas.microsoft.com/office/powerpoint/2010/main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1235</Words>
  <Application>Microsoft Office PowerPoint</Application>
  <PresentationFormat>On-screen Show (4:3)</PresentationFormat>
  <Paragraphs>232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  Final Year Project Guidelines &amp; Policies   Bird eye view  </vt:lpstr>
      <vt:lpstr>  Final Year Project Guidelines &amp; Policies  FYP Committee  (dept of computing)</vt:lpstr>
      <vt:lpstr>  Final Year Project Guidelines &amp; Policies  Experts Committee  (dept of computing)</vt:lpstr>
      <vt:lpstr>  Final Year Project Guidelines &amp; Policies   Preface </vt:lpstr>
      <vt:lpstr>  Final Year Project Guidelines &amp; Policies   Preface </vt:lpstr>
      <vt:lpstr>  Final Year Project Guidelines &amp; Policies   Preface </vt:lpstr>
      <vt:lpstr>Are you eligible ?</vt:lpstr>
      <vt:lpstr>  Final Year Project Guidelines &amp; Policies   Are you eligible ?</vt:lpstr>
      <vt:lpstr>  Final Year Project Guidelines &amp; Policies   Goals &amp; Objectives </vt:lpstr>
      <vt:lpstr>  Final Year Project Guidelines &amp; Policies   FYP official Schedule  (semester-wise)  </vt:lpstr>
      <vt:lpstr>1- Propose your Project </vt:lpstr>
      <vt:lpstr>  Final Year Project Guidelines &amp; Policies   1- Propose your Project   </vt:lpstr>
      <vt:lpstr>  Final Year Project Guidelines &amp; Policies   1- Propose your Project   </vt:lpstr>
      <vt:lpstr>2- Progress Evaluation </vt:lpstr>
      <vt:lpstr>  Final Year Project Guidelines &amp; Policies   2- Progress Evaluation    </vt:lpstr>
      <vt:lpstr>  Final Year Project Guidelines &amp; Policies   2- Progress Evaluation    </vt:lpstr>
      <vt:lpstr>3- Final FYP Defense </vt:lpstr>
      <vt:lpstr>  Final Year Project Guidelines &amp; Policies   3- Final FYP Defense </vt:lpstr>
      <vt:lpstr>  Final Year Project Guidelines &amp; Policies   3- Final Report  should have </vt:lpstr>
      <vt:lpstr>  Final Year Project Guidelines &amp; Policies   Final Presentation Guidelines </vt:lpstr>
      <vt:lpstr>  Final Year Project Guidelines &amp; Policies   Prescribed documents &amp; formats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Asad Ur Rehman</dc:creator>
  <cp:lastModifiedBy>Asad Ur Rehman</cp:lastModifiedBy>
  <cp:revision>685</cp:revision>
  <dcterms:created xsi:type="dcterms:W3CDTF">2014-09-04T08:38:23Z</dcterms:created>
  <dcterms:modified xsi:type="dcterms:W3CDTF">2015-04-30T08:39:55Z</dcterms:modified>
</cp:coreProperties>
</file>