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881E74-A89E-4738-A587-E34C69948D7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297028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81E74-A89E-4738-A587-E34C69948D7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316246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81E74-A89E-4738-A587-E34C69948D7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391973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881E74-A89E-4738-A587-E34C69948D7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178311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81E74-A89E-4738-A587-E34C69948D77}"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30482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881E74-A89E-4738-A587-E34C69948D77}"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275818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881E74-A89E-4738-A587-E34C69948D77}"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176638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881E74-A89E-4738-A587-E34C69948D77}"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34103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81E74-A89E-4738-A587-E34C69948D77}"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27539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81E74-A89E-4738-A587-E34C69948D77}"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313892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881E74-A89E-4738-A587-E34C69948D77}"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440A8-C546-4AF8-A3EC-CC15F8C5B99C}" type="slidenum">
              <a:rPr lang="en-US" smtClean="0"/>
              <a:t>‹#›</a:t>
            </a:fld>
            <a:endParaRPr lang="en-US"/>
          </a:p>
        </p:txBody>
      </p:sp>
    </p:spTree>
    <p:extLst>
      <p:ext uri="{BB962C8B-B14F-4D97-AF65-F5344CB8AC3E}">
        <p14:creationId xmlns:p14="http://schemas.microsoft.com/office/powerpoint/2010/main" val="34882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81E74-A89E-4738-A587-E34C69948D77}" type="datetimeFigureOut">
              <a:rPr lang="en-US" smtClean="0"/>
              <a:t>3/25/2021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440A8-C546-4AF8-A3EC-CC15F8C5B99C}" type="slidenum">
              <a:rPr lang="en-US" smtClean="0"/>
              <a:t>‹#›</a:t>
            </a:fld>
            <a:endParaRPr lang="en-US"/>
          </a:p>
        </p:txBody>
      </p:sp>
    </p:spTree>
    <p:extLst>
      <p:ext uri="{BB962C8B-B14F-4D97-AF65-F5344CB8AC3E}">
        <p14:creationId xmlns:p14="http://schemas.microsoft.com/office/powerpoint/2010/main" val="3248202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2267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AB04A301-9FA1-41F1-87A6-1AF49803402B}" type="slidenum">
              <a:rPr kumimoji="0" lang="en-US" altLang="en-US" sz="1400">
                <a:solidFill>
                  <a:schemeClr val="bg2"/>
                </a:solidFill>
                <a:latin typeface="Arial" panose="020B0604020202020204" pitchFamily="34" charset="0"/>
              </a:rPr>
              <a:pPr>
                <a:spcBef>
                  <a:spcPct val="50000"/>
                </a:spcBef>
                <a:buClrTx/>
                <a:buFontTx/>
                <a:buNone/>
              </a:pPr>
              <a:t>10</a:t>
            </a:fld>
            <a:endParaRPr kumimoji="0" lang="en-US" altLang="en-US" sz="1400">
              <a:solidFill>
                <a:schemeClr val="bg2"/>
              </a:solidFill>
              <a:latin typeface="Arial" panose="020B0604020202020204" pitchFamily="34" charset="0"/>
            </a:endParaRPr>
          </a:p>
        </p:txBody>
      </p:sp>
      <p:grpSp>
        <p:nvGrpSpPr>
          <p:cNvPr id="13315" name="Group 3"/>
          <p:cNvGrpSpPr>
            <a:grpSpLocks/>
          </p:cNvGrpSpPr>
          <p:nvPr/>
        </p:nvGrpSpPr>
        <p:grpSpPr bwMode="auto">
          <a:xfrm>
            <a:off x="1563749" y="922307"/>
            <a:ext cx="4600575" cy="2057400"/>
            <a:chOff x="1266" y="2784"/>
            <a:chExt cx="3140" cy="1296"/>
          </a:xfrm>
        </p:grpSpPr>
        <p:sp>
          <p:nvSpPr>
            <p:cNvPr id="13381" name="Text Box 4"/>
            <p:cNvSpPr txBox="1">
              <a:spLocks noChangeArrowheads="1"/>
            </p:cNvSpPr>
            <p:nvPr/>
          </p:nvSpPr>
          <p:spPr bwMode="auto">
            <a:xfrm>
              <a:off x="3882" y="2797"/>
              <a:ext cx="48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13382" name="Text Box 5"/>
            <p:cNvSpPr txBox="1">
              <a:spLocks noChangeArrowheads="1"/>
            </p:cNvSpPr>
            <p:nvPr/>
          </p:nvSpPr>
          <p:spPr bwMode="auto">
            <a:xfrm>
              <a:off x="1398" y="2784"/>
              <a:ext cx="48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13383" name="Oval 6"/>
            <p:cNvSpPr>
              <a:spLocks noChangeArrowheads="1"/>
            </p:cNvSpPr>
            <p:nvPr/>
          </p:nvSpPr>
          <p:spPr bwMode="auto">
            <a:xfrm>
              <a:off x="3784" y="3279"/>
              <a:ext cx="374" cy="374"/>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400">
                <a:latin typeface="Times New Roman" panose="02020603050405020304" pitchFamily="18" charset="0"/>
              </a:endParaRPr>
            </a:p>
          </p:txBody>
        </p:sp>
        <p:sp>
          <p:nvSpPr>
            <p:cNvPr id="13384" name="Text Box 7"/>
            <p:cNvSpPr txBox="1">
              <a:spLocks noChangeArrowheads="1"/>
            </p:cNvSpPr>
            <p:nvPr/>
          </p:nvSpPr>
          <p:spPr bwMode="auto">
            <a:xfrm>
              <a:off x="2676" y="3816"/>
              <a:ext cx="22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100">
                  <a:solidFill>
                    <a:srgbClr val="000000"/>
                  </a:solidFill>
                  <a:latin typeface="Times New Roman" panose="02020603050405020304" pitchFamily="18" charset="0"/>
                </a:rPr>
                <a:t>a</a:t>
              </a:r>
              <a:endParaRPr kumimoji="0" lang="en-US" altLang="en-US" sz="4400">
                <a:latin typeface="Times New Roman" panose="02020603050405020304" pitchFamily="18" charset="0"/>
              </a:endParaRPr>
            </a:p>
          </p:txBody>
        </p:sp>
        <p:sp>
          <p:nvSpPr>
            <p:cNvPr id="13385" name="Oval 8"/>
            <p:cNvSpPr>
              <a:spLocks noChangeArrowheads="1"/>
            </p:cNvSpPr>
            <p:nvPr/>
          </p:nvSpPr>
          <p:spPr bwMode="auto">
            <a:xfrm>
              <a:off x="1338" y="3256"/>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3386" name="Text Box 9"/>
            <p:cNvSpPr txBox="1">
              <a:spLocks noChangeArrowheads="1"/>
            </p:cNvSpPr>
            <p:nvPr/>
          </p:nvSpPr>
          <p:spPr bwMode="auto">
            <a:xfrm>
              <a:off x="1384" y="3216"/>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dirty="0">
                  <a:solidFill>
                    <a:srgbClr val="000000"/>
                  </a:solidFill>
                  <a:latin typeface="Times New Roman" panose="02020603050405020304" pitchFamily="18" charset="0"/>
                </a:rPr>
                <a:t>    </a:t>
              </a:r>
            </a:p>
            <a:p>
              <a:pPr>
                <a:spcBef>
                  <a:spcPct val="0"/>
                </a:spcBef>
                <a:buClrTx/>
                <a:buFontTx/>
                <a:buNone/>
              </a:pPr>
              <a:r>
                <a:rPr kumimoji="0" lang="en-US" altLang="en-US" sz="1300" dirty="0">
                  <a:solidFill>
                    <a:srgbClr val="000000"/>
                  </a:solidFill>
                  <a:latin typeface="Times New Roman" panose="02020603050405020304" pitchFamily="18" charset="0"/>
                </a:rPr>
                <a:t>X</a:t>
              </a:r>
              <a:r>
                <a:rPr kumimoji="0" lang="en-US" altLang="en-US" sz="1900" baseline="-30000" dirty="0">
                  <a:solidFill>
                    <a:srgbClr val="000000"/>
                  </a:solidFill>
                  <a:latin typeface="Times New Roman" panose="02020603050405020304" pitchFamily="18" charset="0"/>
                </a:rPr>
                <a:t>1</a:t>
              </a:r>
              <a:r>
                <a:rPr kumimoji="0" lang="en-US" altLang="en-US" sz="2100" dirty="0">
                  <a:solidFill>
                    <a:srgbClr val="000000"/>
                  </a:solidFill>
                  <a:latin typeface="Times New Roman" panose="02020603050405020304" pitchFamily="18" charset="0"/>
                  <a:cs typeface="Times New Roman" panose="02020603050405020304" pitchFamily="18" charset="0"/>
                </a:rPr>
                <a:t>–</a:t>
              </a:r>
              <a:r>
                <a:rPr kumimoji="0" lang="en-US" altLang="en-US" sz="2100" dirty="0">
                  <a:solidFill>
                    <a:srgbClr val="000000"/>
                  </a:solidFill>
                  <a:latin typeface="Times New Roman" panose="02020603050405020304" pitchFamily="18" charset="0"/>
                </a:rPr>
                <a:t> </a:t>
              </a:r>
              <a:r>
                <a:rPr kumimoji="0" lang="en-US" altLang="en-US" sz="1100" dirty="0">
                  <a:solidFill>
                    <a:srgbClr val="000000"/>
                  </a:solidFill>
                  <a:latin typeface="Times New Roman" panose="02020603050405020304" pitchFamily="18" charset="0"/>
                </a:rPr>
                <a:t>	</a:t>
              </a:r>
            </a:p>
          </p:txBody>
        </p:sp>
        <p:sp>
          <p:nvSpPr>
            <p:cNvPr id="13387" name="Freeform 10"/>
            <p:cNvSpPr>
              <a:spLocks/>
            </p:cNvSpPr>
            <p:nvPr/>
          </p:nvSpPr>
          <p:spPr bwMode="auto">
            <a:xfrm>
              <a:off x="1830" y="2967"/>
              <a:ext cx="2176" cy="336"/>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88" name="Text Box 11"/>
            <p:cNvSpPr txBox="1">
              <a:spLocks noChangeArrowheads="1"/>
            </p:cNvSpPr>
            <p:nvPr/>
          </p:nvSpPr>
          <p:spPr bwMode="auto">
            <a:xfrm>
              <a:off x="2666" y="286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100">
                  <a:solidFill>
                    <a:srgbClr val="000000"/>
                  </a:solidFill>
                  <a:latin typeface="Times New Roman" panose="02020603050405020304" pitchFamily="18" charset="0"/>
                </a:rPr>
                <a:t>b</a:t>
              </a:r>
              <a:endParaRPr kumimoji="0" lang="en-US" altLang="en-US" sz="4400">
                <a:latin typeface="Times New Roman" panose="02020603050405020304" pitchFamily="18" charset="0"/>
              </a:endParaRPr>
            </a:p>
          </p:txBody>
        </p:sp>
        <p:sp>
          <p:nvSpPr>
            <p:cNvPr id="13389" name="Freeform 12"/>
            <p:cNvSpPr>
              <a:spLocks/>
            </p:cNvSpPr>
            <p:nvPr/>
          </p:nvSpPr>
          <p:spPr bwMode="auto">
            <a:xfrm flipH="1" flipV="1">
              <a:off x="1674" y="3618"/>
              <a:ext cx="2176" cy="336"/>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3390" name="Group 13"/>
            <p:cNvGrpSpPr>
              <a:grpSpLocks/>
            </p:cNvGrpSpPr>
            <p:nvPr/>
          </p:nvGrpSpPr>
          <p:grpSpPr bwMode="auto">
            <a:xfrm rot="-300000">
              <a:off x="3730" y="2920"/>
              <a:ext cx="432" cy="374"/>
              <a:chOff x="2880" y="3312"/>
              <a:chExt cx="408" cy="336"/>
            </a:xfrm>
          </p:grpSpPr>
          <p:sp>
            <p:nvSpPr>
              <p:cNvPr id="13396" name="Freeform 14"/>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7" name="Freeform 15"/>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8" name="Freeform 16"/>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91" name="Group 17"/>
            <p:cNvGrpSpPr>
              <a:grpSpLocks/>
            </p:cNvGrpSpPr>
            <p:nvPr/>
          </p:nvGrpSpPr>
          <p:grpSpPr bwMode="auto">
            <a:xfrm rot="-360000">
              <a:off x="1266" y="2892"/>
              <a:ext cx="432" cy="374"/>
              <a:chOff x="2880" y="3312"/>
              <a:chExt cx="408" cy="336"/>
            </a:xfrm>
          </p:grpSpPr>
          <p:sp>
            <p:nvSpPr>
              <p:cNvPr id="13393" name="Freeform 18"/>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4" name="Freeform 19"/>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95" name="Freeform 20"/>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392" name="Text Box 21"/>
            <p:cNvSpPr txBox="1">
              <a:spLocks noChangeArrowheads="1"/>
            </p:cNvSpPr>
            <p:nvPr/>
          </p:nvSpPr>
          <p:spPr bwMode="auto">
            <a:xfrm>
              <a:off x="3840" y="3216"/>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spcBef>
                  <a:spcPct val="0"/>
                </a:spcBef>
                <a:buClrTx/>
                <a:buFontTx/>
                <a:buNone/>
              </a:pPr>
              <a:r>
                <a:rPr kumimoji="0" lang="en-US" altLang="en-US" sz="1300">
                  <a:solidFill>
                    <a:srgbClr val="000000"/>
                  </a:solidFill>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2</a:t>
              </a:r>
              <a:r>
                <a:rPr kumimoji="0" lang="en-US" altLang="en-US" sz="2100">
                  <a:solidFill>
                    <a:srgbClr val="000000"/>
                  </a:solidFill>
                  <a:latin typeface="Times New Roman" panose="02020603050405020304" pitchFamily="18" charset="0"/>
                  <a:cs typeface="Times New Roman" panose="02020603050405020304" pitchFamily="18" charset="0"/>
                </a:rPr>
                <a:t>+</a:t>
              </a:r>
              <a:r>
                <a:rPr kumimoji="0" lang="en-US" altLang="en-US" sz="2100">
                  <a:solidFill>
                    <a:srgbClr val="000000"/>
                  </a:solidFill>
                  <a:latin typeface="Times New Roman" panose="02020603050405020304" pitchFamily="18" charset="0"/>
                </a:rPr>
                <a:t> </a:t>
              </a:r>
              <a:r>
                <a:rPr kumimoji="0" lang="en-US" altLang="en-US" sz="1100">
                  <a:solidFill>
                    <a:srgbClr val="000000"/>
                  </a:solidFill>
                  <a:latin typeface="Times New Roman" panose="02020603050405020304" pitchFamily="18" charset="0"/>
                </a:rPr>
                <a:t>	</a:t>
              </a:r>
            </a:p>
          </p:txBody>
        </p:sp>
      </p:grpSp>
      <p:grpSp>
        <p:nvGrpSpPr>
          <p:cNvPr id="13316" name="Group 22"/>
          <p:cNvGrpSpPr>
            <a:grpSpLocks/>
          </p:cNvGrpSpPr>
          <p:nvPr/>
        </p:nvGrpSpPr>
        <p:grpSpPr bwMode="auto">
          <a:xfrm>
            <a:off x="5883015" y="380200"/>
            <a:ext cx="4982983" cy="2151016"/>
            <a:chOff x="912" y="2064"/>
            <a:chExt cx="3837" cy="1052"/>
          </a:xfrm>
        </p:grpSpPr>
        <p:sp>
          <p:nvSpPr>
            <p:cNvPr id="13353" name="Text Box 23"/>
            <p:cNvSpPr txBox="1">
              <a:spLocks noChangeArrowheads="1"/>
            </p:cNvSpPr>
            <p:nvPr/>
          </p:nvSpPr>
          <p:spPr bwMode="auto">
            <a:xfrm>
              <a:off x="4184" y="2064"/>
              <a:ext cx="56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13354" name="Group 24"/>
            <p:cNvGrpSpPr>
              <a:grpSpLocks/>
            </p:cNvGrpSpPr>
            <p:nvPr/>
          </p:nvGrpSpPr>
          <p:grpSpPr bwMode="auto">
            <a:xfrm>
              <a:off x="2577" y="2474"/>
              <a:ext cx="530" cy="387"/>
              <a:chOff x="726" y="2634"/>
              <a:chExt cx="566" cy="413"/>
            </a:xfrm>
          </p:grpSpPr>
          <p:sp>
            <p:nvSpPr>
              <p:cNvPr id="13379" name="Oval 2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3380" name="Text Box 2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grpSp>
          <p:nvGrpSpPr>
            <p:cNvPr id="13355" name="Group 27"/>
            <p:cNvGrpSpPr>
              <a:grpSpLocks/>
            </p:cNvGrpSpPr>
            <p:nvPr/>
          </p:nvGrpSpPr>
          <p:grpSpPr bwMode="auto">
            <a:xfrm rot="-300000">
              <a:off x="3981" y="2148"/>
              <a:ext cx="404" cy="350"/>
              <a:chOff x="2880" y="3312"/>
              <a:chExt cx="408" cy="336"/>
            </a:xfrm>
          </p:grpSpPr>
          <p:sp>
            <p:nvSpPr>
              <p:cNvPr id="13376" name="Freeform 28"/>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7" name="Freeform 29"/>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8" name="Freeform 30"/>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356" name="Freeform 31"/>
            <p:cNvSpPr>
              <a:spLocks/>
            </p:cNvSpPr>
            <p:nvPr/>
          </p:nvSpPr>
          <p:spPr bwMode="auto">
            <a:xfrm flipH="1" flipV="1">
              <a:off x="1378" y="2732"/>
              <a:ext cx="1267" cy="322"/>
            </a:xfrm>
            <a:custGeom>
              <a:avLst/>
              <a:gdLst>
                <a:gd name="T0" fmla="*/ 0 w 2176"/>
                <a:gd name="T1" fmla="*/ 322 h 336"/>
                <a:gd name="T2" fmla="*/ 1267 w 2176"/>
                <a:gd name="T3" fmla="*/ 322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7" name="Text Box 32"/>
            <p:cNvSpPr txBox="1">
              <a:spLocks noChangeArrowheads="1"/>
            </p:cNvSpPr>
            <p:nvPr/>
          </p:nvSpPr>
          <p:spPr bwMode="auto">
            <a:xfrm flipH="1">
              <a:off x="1914" y="2196"/>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grpSp>
          <p:nvGrpSpPr>
            <p:cNvPr id="13358" name="Group 33"/>
            <p:cNvGrpSpPr>
              <a:grpSpLocks/>
            </p:cNvGrpSpPr>
            <p:nvPr/>
          </p:nvGrpSpPr>
          <p:grpSpPr bwMode="auto">
            <a:xfrm>
              <a:off x="921" y="2484"/>
              <a:ext cx="566" cy="413"/>
              <a:chOff x="726" y="2634"/>
              <a:chExt cx="566" cy="413"/>
            </a:xfrm>
          </p:grpSpPr>
          <p:sp>
            <p:nvSpPr>
              <p:cNvPr id="13374" name="Oval 3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3375" name="Text Box 3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grpSp>
          <p:nvGrpSpPr>
            <p:cNvPr id="13359" name="Group 36"/>
            <p:cNvGrpSpPr>
              <a:grpSpLocks/>
            </p:cNvGrpSpPr>
            <p:nvPr/>
          </p:nvGrpSpPr>
          <p:grpSpPr bwMode="auto">
            <a:xfrm rot="-300000">
              <a:off x="921" y="2160"/>
              <a:ext cx="404" cy="350"/>
              <a:chOff x="2880" y="3312"/>
              <a:chExt cx="408" cy="336"/>
            </a:xfrm>
          </p:grpSpPr>
          <p:sp>
            <p:nvSpPr>
              <p:cNvPr id="13371" name="Freeform 37"/>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2" name="Freeform 38"/>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3" name="Freeform 39"/>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360" name="Text Box 40"/>
            <p:cNvSpPr txBox="1">
              <a:spLocks noChangeArrowheads="1"/>
            </p:cNvSpPr>
            <p:nvPr/>
          </p:nvSpPr>
          <p:spPr bwMode="auto">
            <a:xfrm>
              <a:off x="912" y="2112"/>
              <a:ext cx="56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13361" name="Freeform 41"/>
            <p:cNvSpPr>
              <a:spLocks/>
            </p:cNvSpPr>
            <p:nvPr/>
          </p:nvSpPr>
          <p:spPr bwMode="auto">
            <a:xfrm>
              <a:off x="1390" y="2328"/>
              <a:ext cx="1267" cy="322"/>
            </a:xfrm>
            <a:custGeom>
              <a:avLst/>
              <a:gdLst>
                <a:gd name="T0" fmla="*/ 0 w 2176"/>
                <a:gd name="T1" fmla="*/ 322 h 336"/>
                <a:gd name="T2" fmla="*/ 1267 w 2176"/>
                <a:gd name="T3" fmla="*/ 322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3362" name="Group 42"/>
            <p:cNvGrpSpPr>
              <a:grpSpLocks/>
            </p:cNvGrpSpPr>
            <p:nvPr/>
          </p:nvGrpSpPr>
          <p:grpSpPr bwMode="auto">
            <a:xfrm>
              <a:off x="3943" y="2481"/>
              <a:ext cx="566" cy="413"/>
              <a:chOff x="726" y="2634"/>
              <a:chExt cx="566" cy="413"/>
            </a:xfrm>
          </p:grpSpPr>
          <p:sp>
            <p:nvSpPr>
              <p:cNvPr id="13369" name="Oval 4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3370" name="Text Box 4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3363" name="Line 45"/>
            <p:cNvSpPr>
              <a:spLocks noChangeShapeType="1"/>
            </p:cNvSpPr>
            <p:nvPr/>
          </p:nvSpPr>
          <p:spPr bwMode="auto">
            <a:xfrm>
              <a:off x="3021" y="2688"/>
              <a:ext cx="100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64" name="Text Box 46"/>
            <p:cNvSpPr txBox="1">
              <a:spLocks noChangeArrowheads="1"/>
            </p:cNvSpPr>
            <p:nvPr/>
          </p:nvSpPr>
          <p:spPr bwMode="auto">
            <a:xfrm flipH="1">
              <a:off x="3401" y="2460"/>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13365" name="Text Box 47"/>
            <p:cNvSpPr txBox="1">
              <a:spLocks noChangeArrowheads="1"/>
            </p:cNvSpPr>
            <p:nvPr/>
          </p:nvSpPr>
          <p:spPr bwMode="auto">
            <a:xfrm flipH="1">
              <a:off x="1917" y="2888"/>
              <a:ext cx="23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b</a:t>
              </a:r>
            </a:p>
          </p:txBody>
        </p:sp>
        <p:sp>
          <p:nvSpPr>
            <p:cNvPr id="13366" name="Text Box 48"/>
            <p:cNvSpPr txBox="1">
              <a:spLocks noChangeArrowheads="1"/>
            </p:cNvSpPr>
            <p:nvPr/>
          </p:nvSpPr>
          <p:spPr bwMode="auto">
            <a:xfrm flipH="1">
              <a:off x="1041" y="2544"/>
              <a:ext cx="45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1</a:t>
              </a:r>
              <a:r>
                <a:rPr kumimoji="0" lang="en-US" altLang="en-US" sz="2100">
                  <a:solidFill>
                    <a:srgbClr val="000000"/>
                  </a:solidFill>
                  <a:latin typeface="Times New Roman" panose="02020603050405020304" pitchFamily="18" charset="0"/>
                  <a:cs typeface="Times New Roman" panose="02020603050405020304" pitchFamily="18" charset="0"/>
                </a:rPr>
                <a:t>–</a:t>
              </a:r>
            </a:p>
          </p:txBody>
        </p:sp>
        <p:sp>
          <p:nvSpPr>
            <p:cNvPr id="13367" name="Text Box 49"/>
            <p:cNvSpPr txBox="1">
              <a:spLocks noChangeArrowheads="1"/>
            </p:cNvSpPr>
            <p:nvPr/>
          </p:nvSpPr>
          <p:spPr bwMode="auto">
            <a:xfrm flipH="1">
              <a:off x="4067" y="2553"/>
              <a:ext cx="44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dirty="0">
                  <a:latin typeface="Times New Roman" panose="02020603050405020304" pitchFamily="18" charset="0"/>
                </a:rPr>
                <a:t>y</a:t>
              </a:r>
              <a:r>
                <a:rPr kumimoji="0" lang="en-US" altLang="en-US" sz="1900" baseline="-30000" dirty="0">
                  <a:solidFill>
                    <a:srgbClr val="000000"/>
                  </a:solidFill>
                  <a:latin typeface="Times New Roman" panose="02020603050405020304" pitchFamily="18" charset="0"/>
                </a:rPr>
                <a:t>3</a:t>
              </a:r>
              <a:r>
                <a:rPr kumimoji="0" lang="en-US" altLang="en-US" sz="2400" dirty="0">
                  <a:latin typeface="Times New Roman" panose="02020603050405020304" pitchFamily="18" charset="0"/>
                </a:rPr>
                <a:t>+</a:t>
              </a:r>
            </a:p>
          </p:txBody>
        </p:sp>
        <p:sp>
          <p:nvSpPr>
            <p:cNvPr id="13368" name="Text Box 50"/>
            <p:cNvSpPr txBox="1">
              <a:spLocks noChangeArrowheads="1"/>
            </p:cNvSpPr>
            <p:nvPr/>
          </p:nvSpPr>
          <p:spPr bwMode="auto">
            <a:xfrm flipH="1">
              <a:off x="2742" y="2504"/>
              <a:ext cx="45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2</a:t>
              </a:r>
              <a:endParaRPr kumimoji="0" lang="en-US" altLang="en-US" sz="2900" b="1">
                <a:latin typeface="Times New Roman" panose="02020603050405020304" pitchFamily="18" charset="0"/>
              </a:endParaRPr>
            </a:p>
          </p:txBody>
        </p:sp>
      </p:grpSp>
      <p:graphicFrame>
        <p:nvGraphicFramePr>
          <p:cNvPr id="626757" name="Group 69"/>
          <p:cNvGraphicFramePr>
            <a:graphicFrameLocks noGrp="1"/>
          </p:cNvGraphicFramePr>
          <p:nvPr>
            <p:ph type="body" idx="1"/>
          </p:nvPr>
        </p:nvGraphicFramePr>
        <p:xfrm>
          <a:off x="2871788" y="1825626"/>
          <a:ext cx="6172200" cy="1681163"/>
        </p:xfrm>
        <a:graphic>
          <a:graphicData uri="http://schemas.openxmlformats.org/drawingml/2006/table">
            <a:tbl>
              <a:tblPr/>
              <a:tblGrid>
                <a:gridCol w="2057400"/>
                <a:gridCol w="2057400"/>
                <a:gridCol w="2057400"/>
              </a:tblGrid>
              <a:tr h="620713">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3400">
                <a:tc vMerge="1">
                  <a:txBody>
                    <a:bodyPr/>
                    <a:lstStyle/>
                    <a:p>
                      <a:endParaRPr 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rPr>
                        <a:t>z</a:t>
                      </a:r>
                      <a:r>
                        <a:rPr kumimoji="0" lang="en-US" sz="2800" b="0" i="0" u="none" strike="noStrike" cap="none" normalizeH="0" baseline="-30000" smtClean="0">
                          <a:ln>
                            <a:noFill/>
                          </a:ln>
                          <a:solidFill>
                            <a:srgbClr val="000000"/>
                          </a:solidFill>
                          <a:effectLst/>
                          <a:latin typeface="Times New Roman" charset="0"/>
                        </a:rPr>
                        <a:t>1</a:t>
                      </a:r>
                      <a:r>
                        <a:rPr kumimoji="0" lang="en-US" sz="2100" b="0" i="0" u="none" strike="noStrike" cap="none" normalizeH="0" baseline="0" smtClean="0">
                          <a:ln>
                            <a:noFill/>
                          </a:ln>
                          <a:solidFill>
                            <a:srgbClr val="000000"/>
                          </a:solidFill>
                          <a:effectLst/>
                          <a:latin typeface="Times New Roman" charset="0"/>
                          <a:cs typeface="Times New Roman" charset="0"/>
                        </a:rPr>
                        <a:t>–</a:t>
                      </a: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 z</a:t>
                      </a:r>
                      <a:r>
                        <a:rPr kumimoji="0" lang="en-US" sz="2800" b="0" i="0" u="none" strike="noStrike" cap="none" normalizeH="0" baseline="-30000" smtClean="0">
                          <a:ln>
                            <a:noFill/>
                          </a:ln>
                          <a:solidFill>
                            <a:srgbClr val="000000"/>
                          </a:solidFill>
                          <a:effectLst/>
                          <a:latin typeface="Times New Roman"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charset="0"/>
                          <a:sym typeface="Math1" pitchFamily="2" charset="2"/>
                        </a:rPr>
                        <a:t>(x</a:t>
                      </a:r>
                      <a:r>
                        <a:rPr kumimoji="0" lang="en-US" sz="2800" b="0" i="0" u="none" strike="noStrike" cap="none" normalizeH="0" baseline="-30000" dirty="0" smtClean="0">
                          <a:ln>
                            <a:noFill/>
                          </a:ln>
                          <a:solidFill>
                            <a:srgbClr val="000000"/>
                          </a:solidFill>
                          <a:effectLst/>
                          <a:latin typeface="Times New Roman" charset="0"/>
                        </a:rPr>
                        <a:t>2</a:t>
                      </a:r>
                      <a:r>
                        <a:rPr kumimoji="0" lang="en-US" sz="2800" b="0" i="0" u="none" strike="noStrike" cap="none" normalizeH="0" baseline="0" dirty="0" smtClean="0">
                          <a:ln>
                            <a:noFill/>
                          </a:ln>
                          <a:solidFill>
                            <a:srgbClr val="000000"/>
                          </a:solidFill>
                          <a:effectLst/>
                          <a:latin typeface="Times New Roman" charset="0"/>
                          <a:sym typeface="Math1" pitchFamily="2" charset="2"/>
                        </a:rPr>
                        <a:t>,y</a:t>
                      </a:r>
                      <a:r>
                        <a:rPr kumimoji="0" lang="en-US" sz="2800" b="0" i="0" u="none" strike="noStrike" cap="none" normalizeH="0" baseline="-30000" dirty="0" smtClean="0">
                          <a:ln>
                            <a:noFill/>
                          </a:ln>
                          <a:solidFill>
                            <a:srgbClr val="000000"/>
                          </a:solidFill>
                          <a:effectLst/>
                          <a:latin typeface="Times New Roman" charset="0"/>
                        </a:rPr>
                        <a:t>1</a:t>
                      </a:r>
                      <a:r>
                        <a:rPr kumimoji="0" lang="en-US" sz="2800" b="0" i="0" u="none" strike="noStrike" cap="none" normalizeH="0" baseline="0" dirty="0" smtClean="0">
                          <a:ln>
                            <a:noFill/>
                          </a:ln>
                          <a:solidFill>
                            <a:srgbClr val="000000"/>
                          </a:solidFill>
                          <a:effectLst/>
                          <a:latin typeface="Times New Roman" charset="0"/>
                          <a:sym typeface="Math1" pitchFamily="2" charset="2"/>
                        </a:rPr>
                        <a:t>)  z</a:t>
                      </a:r>
                      <a:r>
                        <a:rPr kumimoji="0" lang="en-US" sz="2800" b="0" i="0" u="none" strike="noStrike" cap="none" normalizeH="0" baseline="-30000" dirty="0" smtClean="0">
                          <a:ln>
                            <a:noFill/>
                          </a:ln>
                          <a:solidFill>
                            <a:srgbClr val="000000"/>
                          </a:solidFill>
                          <a:effectLst/>
                          <a:latin typeface="Times New Roman" charset="0"/>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54" name="Group 150"/>
          <p:cNvGraphicFramePr>
            <a:graphicFrameLocks/>
          </p:cNvGraphicFramePr>
          <p:nvPr/>
        </p:nvGraphicFramePr>
        <p:xfrm>
          <a:off x="2871788" y="3600450"/>
          <a:ext cx="6172200" cy="3260726"/>
        </p:xfrm>
        <a:graphic>
          <a:graphicData uri="http://schemas.openxmlformats.org/drawingml/2006/table">
            <a:tbl>
              <a:tblPr/>
              <a:tblGrid>
                <a:gridCol w="2057400"/>
                <a:gridCol w="2057400"/>
                <a:gridCol w="2057400"/>
              </a:tblGrid>
              <a:tr h="620713">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charset="0"/>
                          <a:cs typeface="Times New Roman" charset="0"/>
                        </a:rPr>
                        <a:t>Old States</a:t>
                      </a:r>
                      <a:endParaRPr kumimoji="0" lang="en-US" sz="2800" b="0" i="0" u="none" strike="noStrike" cap="none" normalizeH="0" baseline="0" dirty="0" smtClean="0">
                        <a:ln>
                          <a:noFill/>
                        </a:ln>
                        <a:solidFill>
                          <a:schemeClr val="tx1"/>
                        </a:solidFill>
                        <a:effectLst/>
                        <a:latin typeface="Times New Roman"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New States after reading</a:t>
                      </a: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3400">
                <a:tc vMerge="1">
                  <a:txBody>
                    <a:bodyPr/>
                    <a:lstStyle/>
                    <a:p>
                      <a:endParaRPr 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2 </a:t>
                      </a: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z</a:t>
                      </a:r>
                      <a:r>
                        <a:rPr kumimoji="0" lang="en-US" sz="2800" b="0"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4</a:t>
                      </a:r>
                      <a:r>
                        <a:rPr kumimoji="0" lang="en-US" sz="2800" b="0" i="0" u="none" strike="noStrike" cap="none" normalizeH="0" baseline="0" smtClean="0">
                          <a:ln>
                            <a:noFill/>
                          </a:ln>
                          <a:solidFill>
                            <a:srgbClr val="000000"/>
                          </a:solidFill>
                          <a:effectLst/>
                          <a:latin typeface="Times New Roman" charset="0"/>
                          <a:sym typeface="Math1" pitchFamily="2" charset="2"/>
                        </a:rPr>
                        <a:t>+ (x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5</a:t>
                      </a:r>
                      <a:r>
                        <a:rPr kumimoji="0" lang="en-US" sz="2800" b="0" i="0" u="none" strike="noStrike" cap="none" normalizeH="0" baseline="0" smtClean="0">
                          <a:ln>
                            <a:noFill/>
                          </a:ln>
                          <a:solidFill>
                            <a:srgbClr val="000000"/>
                          </a:solidFill>
                          <a:effectLst/>
                          <a:latin typeface="Times New Roman" charset="0"/>
                          <a:sym typeface="Math1" pitchFamily="2" charset="2"/>
                        </a:rPr>
                        <a:t>+ (x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charset="0"/>
                          <a:sym typeface="Math1" pitchFamily="2" charset="2"/>
                        </a:rPr>
                        <a:t>(x</a:t>
                      </a:r>
                      <a:r>
                        <a:rPr kumimoji="0" lang="en-US" sz="2800" b="0" i="0" u="none" strike="noStrike" cap="none" normalizeH="0" baseline="-30000" dirty="0" smtClean="0">
                          <a:ln>
                            <a:noFill/>
                          </a:ln>
                          <a:solidFill>
                            <a:srgbClr val="000000"/>
                          </a:solidFill>
                          <a:effectLst/>
                          <a:latin typeface="Times New Roman" charset="0"/>
                        </a:rPr>
                        <a:t>2</a:t>
                      </a:r>
                      <a:r>
                        <a:rPr kumimoji="0" lang="en-US" sz="2800" b="0" i="0" u="none" strike="noStrike" cap="none" normalizeH="0" baseline="0" dirty="0" smtClean="0">
                          <a:ln>
                            <a:noFill/>
                          </a:ln>
                          <a:solidFill>
                            <a:srgbClr val="000000"/>
                          </a:solidFill>
                          <a:effectLst/>
                          <a:latin typeface="Times New Roman" charset="0"/>
                          <a:sym typeface="Math1" pitchFamily="2" charset="2"/>
                        </a:rPr>
                        <a:t>,y</a:t>
                      </a:r>
                      <a:r>
                        <a:rPr kumimoji="0" lang="en-US" sz="2800" b="0" i="0" u="none" strike="noStrike" cap="none" normalizeH="0" baseline="-30000" dirty="0" smtClean="0">
                          <a:ln>
                            <a:noFill/>
                          </a:ln>
                          <a:solidFill>
                            <a:srgbClr val="000000"/>
                          </a:solidFill>
                          <a:effectLst/>
                          <a:latin typeface="Times New Roman" charset="0"/>
                        </a:rPr>
                        <a:t>3</a:t>
                      </a:r>
                      <a:r>
                        <a:rPr kumimoji="0" lang="en-US" sz="2800" b="0" i="0" u="none" strike="noStrike" cap="none" normalizeH="0" baseline="0" dirty="0" smtClean="0">
                          <a:ln>
                            <a:noFill/>
                          </a:ln>
                          <a:solidFill>
                            <a:srgbClr val="000000"/>
                          </a:solidFill>
                          <a:effectLst/>
                          <a:latin typeface="Times New Roman" charset="0"/>
                          <a:sym typeface="Math1" pitchFamily="2" charset="2"/>
                        </a:rPr>
                        <a:t>)  z</a:t>
                      </a:r>
                      <a:r>
                        <a:rPr kumimoji="0" lang="en-US" sz="2800" b="0" i="0" u="none" strike="noStrike" cap="none" normalizeH="0" baseline="-30000" dirty="0" smtClean="0">
                          <a:ln>
                            <a:noFill/>
                          </a:ln>
                          <a:solidFill>
                            <a:srgbClr val="000000"/>
                          </a:solidFill>
                          <a:effectLst/>
                          <a:latin typeface="Times New Roman" charset="0"/>
                        </a:rPr>
                        <a:t>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596410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32B0B48D-0AC4-49C9-BA2B-738D178B9F00}" type="slidenum">
              <a:rPr kumimoji="0" lang="en-US" altLang="en-US" sz="1400">
                <a:solidFill>
                  <a:schemeClr val="bg2"/>
                </a:solidFill>
                <a:latin typeface="Arial" panose="020B0604020202020204" pitchFamily="34" charset="0"/>
              </a:rPr>
              <a:pPr>
                <a:spcBef>
                  <a:spcPct val="50000"/>
                </a:spcBef>
                <a:buClrTx/>
                <a:buFontTx/>
                <a:buNone/>
              </a:pPr>
              <a:t>11</a:t>
            </a:fld>
            <a:endParaRPr kumimoji="0" lang="en-US" altLang="en-US" sz="1400">
              <a:solidFill>
                <a:schemeClr val="bg2"/>
              </a:solidFill>
              <a:latin typeface="Arial" panose="020B0604020202020204" pitchFamily="34" charset="0"/>
            </a:endParaRPr>
          </a:p>
        </p:txBody>
      </p:sp>
      <p:sp>
        <p:nvSpPr>
          <p:cNvPr id="14339" name="Rectangle 2"/>
          <p:cNvSpPr>
            <a:spLocks noGrp="1" noChangeArrowheads="1"/>
          </p:cNvSpPr>
          <p:nvPr>
            <p:ph type="title"/>
          </p:nvPr>
        </p:nvSpPr>
        <p:spPr/>
        <p:txBody>
          <a:bodyPr/>
          <a:lstStyle/>
          <a:p>
            <a:r>
              <a:rPr lang="en-US" altLang="en-US" smtClean="0"/>
              <a:t>Example continued …</a:t>
            </a:r>
          </a:p>
        </p:txBody>
      </p:sp>
      <p:graphicFrame>
        <p:nvGraphicFramePr>
          <p:cNvPr id="594070" name="Group 150"/>
          <p:cNvGraphicFramePr>
            <a:graphicFrameLocks noGrp="1"/>
          </p:cNvGraphicFramePr>
          <p:nvPr>
            <p:ph type="body" idx="1"/>
          </p:nvPr>
        </p:nvGraphicFramePr>
        <p:xfrm>
          <a:off x="3429000" y="1970088"/>
          <a:ext cx="6172200" cy="3260726"/>
        </p:xfrm>
        <a:graphic>
          <a:graphicData uri="http://schemas.openxmlformats.org/drawingml/2006/table">
            <a:tbl>
              <a:tblPr/>
              <a:tblGrid>
                <a:gridCol w="2057400"/>
                <a:gridCol w="2057400"/>
                <a:gridCol w="2057400"/>
              </a:tblGrid>
              <a:tr h="620713">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charset="0"/>
                          <a:cs typeface="Times New Roman" charset="0"/>
                        </a:rPr>
                        <a:t>Old States</a:t>
                      </a:r>
                      <a:endParaRPr kumimoji="0" lang="en-US" sz="2800" b="0" i="0" u="none" strike="noStrike" cap="none" normalizeH="0" baseline="0" dirty="0" smtClean="0">
                        <a:ln>
                          <a:noFill/>
                        </a:ln>
                        <a:solidFill>
                          <a:schemeClr val="tx1"/>
                        </a:solidFill>
                        <a:effectLst/>
                        <a:latin typeface="Times New Roman"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New States after reading</a:t>
                      </a: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3400">
                <a:tc vMerge="1">
                  <a:txBody>
                    <a:bodyPr/>
                    <a:lstStyle/>
                    <a:p>
                      <a:endParaRPr 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2 </a:t>
                      </a: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z</a:t>
                      </a:r>
                      <a:r>
                        <a:rPr kumimoji="0" lang="en-US" sz="2800" b="0"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4</a:t>
                      </a:r>
                      <a:r>
                        <a:rPr kumimoji="0" lang="en-US" sz="2800" b="0" i="0" u="none" strike="noStrike" cap="none" normalizeH="0" baseline="0" smtClean="0">
                          <a:ln>
                            <a:noFill/>
                          </a:ln>
                          <a:solidFill>
                            <a:srgbClr val="000000"/>
                          </a:solidFill>
                          <a:effectLst/>
                          <a:latin typeface="Times New Roman" charset="0"/>
                          <a:sym typeface="Math1" pitchFamily="2" charset="2"/>
                        </a:rPr>
                        <a:t>+ (x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5</a:t>
                      </a:r>
                      <a:r>
                        <a:rPr kumimoji="0" lang="en-US" sz="2800" b="0" i="0" u="none" strike="noStrike" cap="none" normalizeH="0" baseline="0" smtClean="0">
                          <a:ln>
                            <a:noFill/>
                          </a:ln>
                          <a:solidFill>
                            <a:srgbClr val="000000"/>
                          </a:solidFill>
                          <a:effectLst/>
                          <a:latin typeface="Times New Roman" charset="0"/>
                          <a:sym typeface="Math1" pitchFamily="2" charset="2"/>
                        </a:rPr>
                        <a:t>+ (x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charset="0"/>
                          <a:sym typeface="Math1" pitchFamily="2" charset="2"/>
                        </a:rPr>
                        <a:t>(x</a:t>
                      </a:r>
                      <a:r>
                        <a:rPr kumimoji="0" lang="en-US" sz="2800" b="0" i="0" u="none" strike="noStrike" cap="none" normalizeH="0" baseline="-30000" dirty="0" smtClean="0">
                          <a:ln>
                            <a:noFill/>
                          </a:ln>
                          <a:solidFill>
                            <a:srgbClr val="000000"/>
                          </a:solidFill>
                          <a:effectLst/>
                          <a:latin typeface="Times New Roman" charset="0"/>
                        </a:rPr>
                        <a:t>2</a:t>
                      </a:r>
                      <a:r>
                        <a:rPr kumimoji="0" lang="en-US" sz="2800" b="0" i="0" u="none" strike="noStrike" cap="none" normalizeH="0" baseline="0" dirty="0" smtClean="0">
                          <a:ln>
                            <a:noFill/>
                          </a:ln>
                          <a:solidFill>
                            <a:srgbClr val="000000"/>
                          </a:solidFill>
                          <a:effectLst/>
                          <a:latin typeface="Times New Roman" charset="0"/>
                          <a:sym typeface="Math1" pitchFamily="2" charset="2"/>
                        </a:rPr>
                        <a:t>,y</a:t>
                      </a:r>
                      <a:r>
                        <a:rPr kumimoji="0" lang="en-US" sz="2800" b="0" i="0" u="none" strike="noStrike" cap="none" normalizeH="0" baseline="-30000" dirty="0" smtClean="0">
                          <a:ln>
                            <a:noFill/>
                          </a:ln>
                          <a:solidFill>
                            <a:srgbClr val="000000"/>
                          </a:solidFill>
                          <a:effectLst/>
                          <a:latin typeface="Times New Roman" charset="0"/>
                        </a:rPr>
                        <a:t>3</a:t>
                      </a:r>
                      <a:r>
                        <a:rPr kumimoji="0" lang="en-US" sz="2800" b="0" i="0" u="none" strike="noStrike" cap="none" normalizeH="0" baseline="0" dirty="0" smtClean="0">
                          <a:ln>
                            <a:noFill/>
                          </a:ln>
                          <a:solidFill>
                            <a:srgbClr val="000000"/>
                          </a:solidFill>
                          <a:effectLst/>
                          <a:latin typeface="Times New Roman" charset="0"/>
                          <a:sym typeface="Math1" pitchFamily="2" charset="2"/>
                        </a:rPr>
                        <a:t>)  z</a:t>
                      </a:r>
                      <a:r>
                        <a:rPr kumimoji="0" lang="en-US" sz="2800" b="0" i="0" u="none" strike="noStrike" cap="none" normalizeH="0" baseline="-30000" dirty="0" smtClean="0">
                          <a:ln>
                            <a:noFill/>
                          </a:ln>
                          <a:solidFill>
                            <a:srgbClr val="000000"/>
                          </a:solidFill>
                          <a:effectLst/>
                          <a:latin typeface="Times New Roman" charset="0"/>
                        </a:rPr>
                        <a:t>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000020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C1FF6785-D5DE-4A5A-BF00-21371D9A46E7}" type="slidenum">
              <a:rPr kumimoji="0" lang="en-US" altLang="en-US" sz="1400">
                <a:solidFill>
                  <a:schemeClr val="bg2"/>
                </a:solidFill>
                <a:latin typeface="Arial" panose="020B0604020202020204" pitchFamily="34" charset="0"/>
              </a:rPr>
              <a:pPr>
                <a:spcBef>
                  <a:spcPct val="50000"/>
                </a:spcBef>
                <a:buClrTx/>
                <a:buFontTx/>
                <a:buNone/>
              </a:pPr>
              <a:t>12</a:t>
            </a:fld>
            <a:endParaRPr kumimoji="0" lang="en-US" altLang="en-US" sz="1400">
              <a:solidFill>
                <a:schemeClr val="bg2"/>
              </a:solidFill>
              <a:latin typeface="Arial" panose="020B0604020202020204" pitchFamily="34" charset="0"/>
            </a:endParaRPr>
          </a:p>
        </p:txBody>
      </p:sp>
      <p:sp>
        <p:nvSpPr>
          <p:cNvPr id="15363" name="Rectangle 2"/>
          <p:cNvSpPr>
            <a:spLocks noGrp="1" noChangeArrowheads="1"/>
          </p:cNvSpPr>
          <p:nvPr>
            <p:ph type="title"/>
          </p:nvPr>
        </p:nvSpPr>
        <p:spPr/>
        <p:txBody>
          <a:bodyPr/>
          <a:lstStyle/>
          <a:p>
            <a:r>
              <a:rPr lang="en-US" altLang="en-US" smtClean="0"/>
              <a:t>Example continued …</a:t>
            </a:r>
          </a:p>
        </p:txBody>
      </p:sp>
      <p:grpSp>
        <p:nvGrpSpPr>
          <p:cNvPr id="15364" name="Group 52"/>
          <p:cNvGrpSpPr>
            <a:grpSpLocks/>
          </p:cNvGrpSpPr>
          <p:nvPr/>
        </p:nvGrpSpPr>
        <p:grpSpPr bwMode="auto">
          <a:xfrm rot="5400000">
            <a:off x="3853657" y="4734720"/>
            <a:ext cx="841375" cy="614362"/>
            <a:chOff x="726" y="2634"/>
            <a:chExt cx="566" cy="413"/>
          </a:xfrm>
        </p:grpSpPr>
        <p:sp>
          <p:nvSpPr>
            <p:cNvPr id="15412" name="Oval 5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5413" name="Text Box 5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1100">
                <a:solidFill>
                  <a:srgbClr val="000000"/>
                </a:solidFill>
                <a:latin typeface="Times New Roman" panose="02020603050405020304" pitchFamily="18" charset="0"/>
              </a:endParaRPr>
            </a:p>
          </p:txBody>
        </p:sp>
      </p:grpSp>
      <p:grpSp>
        <p:nvGrpSpPr>
          <p:cNvPr id="15365" name="Group 55"/>
          <p:cNvGrpSpPr>
            <a:grpSpLocks/>
          </p:cNvGrpSpPr>
          <p:nvPr/>
        </p:nvGrpSpPr>
        <p:grpSpPr bwMode="auto">
          <a:xfrm rot="5100000">
            <a:off x="4502151" y="4718051"/>
            <a:ext cx="641350" cy="555625"/>
            <a:chOff x="2880" y="3312"/>
            <a:chExt cx="408" cy="336"/>
          </a:xfrm>
        </p:grpSpPr>
        <p:sp>
          <p:nvSpPr>
            <p:cNvPr id="15409" name="Freeform 56"/>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10" name="Freeform 57"/>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11" name="Freeform 58"/>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366" name="Freeform 59"/>
          <p:cNvSpPr>
            <a:spLocks/>
          </p:cNvSpPr>
          <p:nvPr/>
        </p:nvSpPr>
        <p:spPr bwMode="auto">
          <a:xfrm rot="5400000" flipH="1" flipV="1">
            <a:off x="2912270" y="3467895"/>
            <a:ext cx="2011363" cy="511175"/>
          </a:xfrm>
          <a:custGeom>
            <a:avLst/>
            <a:gdLst>
              <a:gd name="T0" fmla="*/ 0 w 2176"/>
              <a:gd name="T1" fmla="*/ 511175 h 336"/>
              <a:gd name="T2" fmla="*/ 2011363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5367" name="Group 60"/>
          <p:cNvGrpSpPr>
            <a:grpSpLocks/>
          </p:cNvGrpSpPr>
          <p:nvPr/>
        </p:nvGrpSpPr>
        <p:grpSpPr bwMode="auto">
          <a:xfrm rot="5400000">
            <a:off x="3788570" y="2094708"/>
            <a:ext cx="898525" cy="655637"/>
            <a:chOff x="726" y="2634"/>
            <a:chExt cx="566" cy="413"/>
          </a:xfrm>
        </p:grpSpPr>
        <p:sp>
          <p:nvSpPr>
            <p:cNvPr id="15407" name="Oval 6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5408" name="Text Box 6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5368" name="Freeform 63"/>
          <p:cNvSpPr>
            <a:spLocks/>
          </p:cNvSpPr>
          <p:nvPr/>
        </p:nvSpPr>
        <p:spPr bwMode="auto">
          <a:xfrm rot="5400000">
            <a:off x="3553620" y="3486945"/>
            <a:ext cx="2011363" cy="511175"/>
          </a:xfrm>
          <a:custGeom>
            <a:avLst/>
            <a:gdLst>
              <a:gd name="T0" fmla="*/ 0 w 2176"/>
              <a:gd name="T1" fmla="*/ 511175 h 336"/>
              <a:gd name="T2" fmla="*/ 2011363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9" name="Text Box 64"/>
          <p:cNvSpPr txBox="1">
            <a:spLocks noChangeArrowheads="1"/>
          </p:cNvSpPr>
          <p:nvPr/>
        </p:nvSpPr>
        <p:spPr bwMode="auto">
          <a:xfrm>
            <a:off x="3998914" y="479425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Z</a:t>
            </a:r>
            <a:r>
              <a:rPr kumimoji="0" lang="en-US" altLang="en-US" sz="2400" baseline="-30000">
                <a:latin typeface="Times New Roman" panose="02020603050405020304" pitchFamily="18" charset="0"/>
              </a:rPr>
              <a:t>3</a:t>
            </a:r>
            <a:r>
              <a:rPr kumimoji="0" lang="en-US" altLang="en-US" sz="2400">
                <a:latin typeface="Times New Roman" panose="02020603050405020304" pitchFamily="18" charset="0"/>
              </a:rPr>
              <a:t>+</a:t>
            </a:r>
          </a:p>
        </p:txBody>
      </p:sp>
      <p:sp>
        <p:nvSpPr>
          <p:cNvPr id="15370" name="Text Box 65"/>
          <p:cNvSpPr txBox="1">
            <a:spLocks noChangeArrowheads="1"/>
          </p:cNvSpPr>
          <p:nvPr/>
        </p:nvSpPr>
        <p:spPr bwMode="auto">
          <a:xfrm>
            <a:off x="4003676" y="2157413"/>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Z</a:t>
            </a:r>
            <a:r>
              <a:rPr kumimoji="0" lang="en-US" altLang="en-US" sz="2400" baseline="-30000">
                <a:latin typeface="Times New Roman" panose="02020603050405020304" pitchFamily="18" charset="0"/>
              </a:rPr>
              <a:t>2</a:t>
            </a:r>
            <a:endParaRPr kumimoji="0" lang="en-US" altLang="en-US" sz="2400">
              <a:latin typeface="Times New Roman" panose="02020603050405020304" pitchFamily="18" charset="0"/>
            </a:endParaRPr>
          </a:p>
        </p:txBody>
      </p:sp>
      <p:grpSp>
        <p:nvGrpSpPr>
          <p:cNvPr id="15371" name="Group 66"/>
          <p:cNvGrpSpPr>
            <a:grpSpLocks/>
          </p:cNvGrpSpPr>
          <p:nvPr/>
        </p:nvGrpSpPr>
        <p:grpSpPr bwMode="auto">
          <a:xfrm rot="5400000">
            <a:off x="1943895" y="3448845"/>
            <a:ext cx="841375" cy="614363"/>
            <a:chOff x="726" y="2634"/>
            <a:chExt cx="566" cy="413"/>
          </a:xfrm>
        </p:grpSpPr>
        <p:sp>
          <p:nvSpPr>
            <p:cNvPr id="15405" name="Oval 6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5406" name="Text Box 68"/>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1100">
                <a:solidFill>
                  <a:srgbClr val="000000"/>
                </a:solidFill>
                <a:latin typeface="Times New Roman" panose="02020603050405020304" pitchFamily="18" charset="0"/>
              </a:endParaRPr>
            </a:p>
          </p:txBody>
        </p:sp>
      </p:grpSp>
      <p:grpSp>
        <p:nvGrpSpPr>
          <p:cNvPr id="15372" name="Group 69"/>
          <p:cNvGrpSpPr>
            <a:grpSpLocks/>
          </p:cNvGrpSpPr>
          <p:nvPr/>
        </p:nvGrpSpPr>
        <p:grpSpPr bwMode="auto">
          <a:xfrm>
            <a:off x="8683626" y="3403601"/>
            <a:ext cx="841375" cy="614363"/>
            <a:chOff x="726" y="2634"/>
            <a:chExt cx="566" cy="413"/>
          </a:xfrm>
        </p:grpSpPr>
        <p:sp>
          <p:nvSpPr>
            <p:cNvPr id="15403" name="Oval 7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5404" name="Text Box 7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5373" name="Freeform 72"/>
          <p:cNvSpPr>
            <a:spLocks/>
          </p:cNvSpPr>
          <p:nvPr/>
        </p:nvSpPr>
        <p:spPr bwMode="auto">
          <a:xfrm flipH="1" flipV="1">
            <a:off x="6780213" y="381317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5374" name="Group 73"/>
          <p:cNvGrpSpPr>
            <a:grpSpLocks/>
          </p:cNvGrpSpPr>
          <p:nvPr/>
        </p:nvGrpSpPr>
        <p:grpSpPr bwMode="auto">
          <a:xfrm>
            <a:off x="6035676" y="3419475"/>
            <a:ext cx="898525" cy="655638"/>
            <a:chOff x="726" y="2634"/>
            <a:chExt cx="566" cy="413"/>
          </a:xfrm>
        </p:grpSpPr>
        <p:sp>
          <p:nvSpPr>
            <p:cNvPr id="15401" name="Oval 7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5402" name="Text Box 7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5375" name="Freeform 76"/>
          <p:cNvSpPr>
            <a:spLocks/>
          </p:cNvSpPr>
          <p:nvPr/>
        </p:nvSpPr>
        <p:spPr bwMode="auto">
          <a:xfrm>
            <a:off x="6799263" y="317182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6" name="Text Box 77"/>
          <p:cNvSpPr txBox="1">
            <a:spLocks noChangeArrowheads="1"/>
          </p:cNvSpPr>
          <p:nvPr/>
        </p:nvSpPr>
        <p:spPr bwMode="auto">
          <a:xfrm>
            <a:off x="6161089" y="3522663"/>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Z</a:t>
            </a:r>
            <a:r>
              <a:rPr kumimoji="0" lang="en-US" altLang="en-US" sz="2400" baseline="-30000">
                <a:latin typeface="Times New Roman" panose="02020603050405020304" pitchFamily="18" charset="0"/>
              </a:rPr>
              <a:t>4 </a:t>
            </a:r>
            <a:r>
              <a:rPr kumimoji="0" lang="en-US" altLang="en-US" sz="2400">
                <a:latin typeface="Times New Roman" panose="02020603050405020304" pitchFamily="18" charset="0"/>
              </a:rPr>
              <a:t>+</a:t>
            </a:r>
          </a:p>
        </p:txBody>
      </p:sp>
      <p:sp>
        <p:nvSpPr>
          <p:cNvPr id="15377" name="Text Box 78"/>
          <p:cNvSpPr txBox="1">
            <a:spLocks noChangeArrowheads="1"/>
          </p:cNvSpPr>
          <p:nvPr/>
        </p:nvSpPr>
        <p:spPr bwMode="auto">
          <a:xfrm>
            <a:off x="8775701" y="3487738"/>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Z</a:t>
            </a:r>
            <a:r>
              <a:rPr kumimoji="0" lang="en-US" altLang="en-US" sz="2400" baseline="-30000">
                <a:latin typeface="Times New Roman" panose="02020603050405020304" pitchFamily="18" charset="0"/>
              </a:rPr>
              <a:t>5 </a:t>
            </a:r>
            <a:r>
              <a:rPr kumimoji="0" lang="en-US" altLang="en-US" sz="2400">
                <a:latin typeface="Times New Roman" panose="02020603050405020304" pitchFamily="18" charset="0"/>
              </a:rPr>
              <a:t>+</a:t>
            </a:r>
          </a:p>
        </p:txBody>
      </p:sp>
      <p:grpSp>
        <p:nvGrpSpPr>
          <p:cNvPr id="15378" name="Group 79"/>
          <p:cNvGrpSpPr>
            <a:grpSpLocks/>
          </p:cNvGrpSpPr>
          <p:nvPr/>
        </p:nvGrpSpPr>
        <p:grpSpPr bwMode="auto">
          <a:xfrm rot="-300000">
            <a:off x="8737600" y="2895601"/>
            <a:ext cx="641350" cy="555625"/>
            <a:chOff x="2880" y="3312"/>
            <a:chExt cx="408" cy="336"/>
          </a:xfrm>
        </p:grpSpPr>
        <p:sp>
          <p:nvSpPr>
            <p:cNvPr id="15398" name="Freeform 80"/>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99" name="Freeform 81"/>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00" name="Freeform 82"/>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5379" name="Group 83"/>
          <p:cNvGrpSpPr>
            <a:grpSpLocks/>
          </p:cNvGrpSpPr>
          <p:nvPr/>
        </p:nvGrpSpPr>
        <p:grpSpPr bwMode="auto">
          <a:xfrm rot="-300000">
            <a:off x="6157913" y="2913064"/>
            <a:ext cx="641350" cy="555625"/>
            <a:chOff x="2880" y="3312"/>
            <a:chExt cx="408" cy="336"/>
          </a:xfrm>
        </p:grpSpPr>
        <p:sp>
          <p:nvSpPr>
            <p:cNvPr id="15395" name="Freeform 84"/>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96" name="Freeform 85"/>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97" name="Freeform 86"/>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380" name="Line 87"/>
          <p:cNvSpPr>
            <a:spLocks noChangeShapeType="1"/>
          </p:cNvSpPr>
          <p:nvPr/>
        </p:nvSpPr>
        <p:spPr bwMode="auto">
          <a:xfrm>
            <a:off x="4567238" y="2439989"/>
            <a:ext cx="1600200" cy="1216025"/>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88"/>
          <p:cNvSpPr>
            <a:spLocks noChangeShapeType="1"/>
          </p:cNvSpPr>
          <p:nvPr/>
        </p:nvSpPr>
        <p:spPr bwMode="auto">
          <a:xfrm flipV="1">
            <a:off x="2643188" y="2590800"/>
            <a:ext cx="1295400" cy="9906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89"/>
          <p:cNvSpPr>
            <a:spLocks noChangeShapeType="1"/>
          </p:cNvSpPr>
          <p:nvPr/>
        </p:nvSpPr>
        <p:spPr bwMode="auto">
          <a:xfrm>
            <a:off x="2590800" y="3886200"/>
            <a:ext cx="1447800" cy="9906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90"/>
          <p:cNvSpPr txBox="1">
            <a:spLocks noChangeArrowheads="1"/>
          </p:cNvSpPr>
          <p:nvPr/>
        </p:nvSpPr>
        <p:spPr bwMode="auto">
          <a:xfrm>
            <a:off x="2063751" y="35052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Z</a:t>
            </a:r>
            <a:r>
              <a:rPr kumimoji="0" lang="en-US" altLang="en-US" sz="2400" baseline="-30000">
                <a:latin typeface="Times New Roman" panose="02020603050405020304" pitchFamily="18" charset="0"/>
              </a:rPr>
              <a:t>1</a:t>
            </a:r>
            <a:r>
              <a:rPr kumimoji="0" lang="en-US" altLang="en-US" sz="2400">
                <a:latin typeface="Times New Roman" panose="02020603050405020304" pitchFamily="18" charset="0"/>
              </a:rPr>
              <a:t>-</a:t>
            </a:r>
          </a:p>
        </p:txBody>
      </p:sp>
      <p:sp>
        <p:nvSpPr>
          <p:cNvPr id="15384" name="Text Box 91"/>
          <p:cNvSpPr txBox="1">
            <a:spLocks noChangeArrowheads="1"/>
          </p:cNvSpPr>
          <p:nvPr/>
        </p:nvSpPr>
        <p:spPr bwMode="auto">
          <a:xfrm>
            <a:off x="3781426" y="3470275"/>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a</a:t>
            </a:r>
          </a:p>
        </p:txBody>
      </p:sp>
      <p:sp>
        <p:nvSpPr>
          <p:cNvPr id="15385" name="Text Box 92"/>
          <p:cNvSpPr txBox="1">
            <a:spLocks noChangeArrowheads="1"/>
          </p:cNvSpPr>
          <p:nvPr/>
        </p:nvSpPr>
        <p:spPr bwMode="auto">
          <a:xfrm>
            <a:off x="5229226" y="2614613"/>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a</a:t>
            </a:r>
          </a:p>
        </p:txBody>
      </p:sp>
      <p:sp>
        <p:nvSpPr>
          <p:cNvPr id="15386" name="Text Box 93"/>
          <p:cNvSpPr txBox="1">
            <a:spLocks noChangeArrowheads="1"/>
          </p:cNvSpPr>
          <p:nvPr/>
        </p:nvSpPr>
        <p:spPr bwMode="auto">
          <a:xfrm>
            <a:off x="6348414" y="2708275"/>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a</a:t>
            </a:r>
          </a:p>
        </p:txBody>
      </p:sp>
      <p:sp>
        <p:nvSpPr>
          <p:cNvPr id="15387" name="Text Box 94"/>
          <p:cNvSpPr txBox="1">
            <a:spLocks noChangeArrowheads="1"/>
          </p:cNvSpPr>
          <p:nvPr/>
        </p:nvSpPr>
        <p:spPr bwMode="auto">
          <a:xfrm>
            <a:off x="7678739" y="3786188"/>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a</a:t>
            </a:r>
          </a:p>
        </p:txBody>
      </p:sp>
      <p:sp>
        <p:nvSpPr>
          <p:cNvPr id="15388" name="Text Box 95"/>
          <p:cNvSpPr txBox="1">
            <a:spLocks noChangeArrowheads="1"/>
          </p:cNvSpPr>
          <p:nvPr/>
        </p:nvSpPr>
        <p:spPr bwMode="auto">
          <a:xfrm>
            <a:off x="3095626" y="3921125"/>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b</a:t>
            </a:r>
          </a:p>
        </p:txBody>
      </p:sp>
      <p:sp>
        <p:nvSpPr>
          <p:cNvPr id="15389" name="Text Box 96"/>
          <p:cNvSpPr txBox="1">
            <a:spLocks noChangeArrowheads="1"/>
          </p:cNvSpPr>
          <p:nvPr/>
        </p:nvSpPr>
        <p:spPr bwMode="auto">
          <a:xfrm>
            <a:off x="2970214" y="2801938"/>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a</a:t>
            </a:r>
          </a:p>
        </p:txBody>
      </p:sp>
      <p:sp>
        <p:nvSpPr>
          <p:cNvPr id="15390" name="Text Box 97"/>
          <p:cNvSpPr txBox="1">
            <a:spLocks noChangeArrowheads="1"/>
          </p:cNvSpPr>
          <p:nvPr/>
        </p:nvSpPr>
        <p:spPr bwMode="auto">
          <a:xfrm>
            <a:off x="4408489" y="3505200"/>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b</a:t>
            </a:r>
          </a:p>
        </p:txBody>
      </p:sp>
      <p:sp>
        <p:nvSpPr>
          <p:cNvPr id="15391" name="Text Box 98"/>
          <p:cNvSpPr txBox="1">
            <a:spLocks noChangeArrowheads="1"/>
          </p:cNvSpPr>
          <p:nvPr/>
        </p:nvSpPr>
        <p:spPr bwMode="auto">
          <a:xfrm>
            <a:off x="4865689" y="4776788"/>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b</a:t>
            </a:r>
          </a:p>
        </p:txBody>
      </p:sp>
      <p:sp>
        <p:nvSpPr>
          <p:cNvPr id="15392" name="Text Box 99"/>
          <p:cNvSpPr txBox="1">
            <a:spLocks noChangeArrowheads="1"/>
          </p:cNvSpPr>
          <p:nvPr/>
        </p:nvSpPr>
        <p:spPr bwMode="auto">
          <a:xfrm>
            <a:off x="7702551" y="2989263"/>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b</a:t>
            </a:r>
          </a:p>
        </p:txBody>
      </p:sp>
      <p:sp>
        <p:nvSpPr>
          <p:cNvPr id="15393" name="Text Box 100"/>
          <p:cNvSpPr txBox="1">
            <a:spLocks noChangeArrowheads="1"/>
          </p:cNvSpPr>
          <p:nvPr/>
        </p:nvSpPr>
        <p:spPr bwMode="auto">
          <a:xfrm>
            <a:off x="8945564" y="2719388"/>
            <a:ext cx="71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US" altLang="en-US" sz="2400">
                <a:latin typeface="Times New Roman" panose="02020603050405020304" pitchFamily="18" charset="0"/>
              </a:rPr>
              <a:t>b</a:t>
            </a:r>
          </a:p>
        </p:txBody>
      </p:sp>
      <p:sp>
        <p:nvSpPr>
          <p:cNvPr id="15394" name="Text Box 101"/>
          <p:cNvSpPr>
            <a:spLocks noChangeArrowheads="1"/>
          </p:cNvSpPr>
          <p:nvPr>
            <p:ph type="body" idx="1"/>
          </p:nvPr>
        </p:nvSpPr>
        <p:spPr>
          <a:noFill/>
        </p:spPr>
        <p:txBody>
          <a:bodyPr/>
          <a:lstStyle/>
          <a:p>
            <a:pPr>
              <a:lnSpc>
                <a:spcPct val="90000"/>
              </a:lnSpc>
              <a:spcBef>
                <a:spcPct val="0"/>
              </a:spcBef>
              <a:buClrTx/>
              <a:buFontTx/>
              <a:buNone/>
            </a:pPr>
            <a:endParaRPr lang="en-US" altLang="en-US" smtClean="0"/>
          </a:p>
          <a:p>
            <a:pPr>
              <a:lnSpc>
                <a:spcPct val="90000"/>
              </a:lnSpc>
              <a:spcBef>
                <a:spcPct val="0"/>
              </a:spcBef>
              <a:buClrTx/>
              <a:buFontTx/>
              <a:buNone/>
            </a:pPr>
            <a:endParaRPr lang="en-US" altLang="en-US" smtClean="0"/>
          </a:p>
          <a:p>
            <a:pPr>
              <a:lnSpc>
                <a:spcPct val="90000"/>
              </a:lnSpc>
              <a:spcBef>
                <a:spcPct val="0"/>
              </a:spcBef>
              <a:buClrTx/>
              <a:buFontTx/>
              <a:buNone/>
            </a:pPr>
            <a:endParaRPr lang="en-US" altLang="en-US" smtClean="0"/>
          </a:p>
          <a:p>
            <a:pPr>
              <a:lnSpc>
                <a:spcPct val="90000"/>
              </a:lnSpc>
              <a:spcBef>
                <a:spcPct val="0"/>
              </a:spcBef>
              <a:buClrTx/>
              <a:buFontTx/>
              <a:buNone/>
            </a:pPr>
            <a:endParaRPr lang="en-US" altLang="en-US" smtClean="0"/>
          </a:p>
          <a:p>
            <a:pPr>
              <a:lnSpc>
                <a:spcPct val="90000"/>
              </a:lnSpc>
              <a:spcBef>
                <a:spcPct val="0"/>
              </a:spcBef>
              <a:buClrTx/>
              <a:buFontTx/>
              <a:buNone/>
            </a:pPr>
            <a:endParaRPr lang="en-US" altLang="en-US" smtClean="0"/>
          </a:p>
          <a:p>
            <a:pPr>
              <a:lnSpc>
                <a:spcPct val="90000"/>
              </a:lnSpc>
              <a:spcBef>
                <a:spcPct val="0"/>
              </a:spcBef>
              <a:buClrTx/>
              <a:buFontTx/>
              <a:buNone/>
            </a:pPr>
            <a:endParaRPr lang="en-US" altLang="en-US" smtClean="0"/>
          </a:p>
          <a:p>
            <a:pPr>
              <a:lnSpc>
                <a:spcPct val="90000"/>
              </a:lnSpc>
              <a:spcBef>
                <a:spcPct val="0"/>
              </a:spcBef>
              <a:buClrTx/>
              <a:buFontTx/>
              <a:buNone/>
            </a:pPr>
            <a:endParaRPr lang="en-US" altLang="en-US" smtClean="0"/>
          </a:p>
          <a:p>
            <a:pPr>
              <a:lnSpc>
                <a:spcPct val="90000"/>
              </a:lnSpc>
              <a:spcBef>
                <a:spcPct val="0"/>
              </a:spcBef>
              <a:buClrTx/>
              <a:buFontTx/>
              <a:buNone/>
            </a:pPr>
            <a:r>
              <a:rPr lang="en-US" altLang="en-US" smtClean="0"/>
              <a:t>	</a:t>
            </a:r>
          </a:p>
          <a:p>
            <a:pPr>
              <a:lnSpc>
                <a:spcPct val="90000"/>
              </a:lnSpc>
              <a:spcBef>
                <a:spcPct val="0"/>
              </a:spcBef>
              <a:buClrTx/>
              <a:buFontTx/>
              <a:buNone/>
            </a:pPr>
            <a:endParaRPr lang="en-US" altLang="en-US" smtClean="0"/>
          </a:p>
          <a:p>
            <a:pPr>
              <a:lnSpc>
                <a:spcPct val="90000"/>
              </a:lnSpc>
              <a:spcBef>
                <a:spcPct val="0"/>
              </a:spcBef>
              <a:buClrTx/>
              <a:buFontTx/>
              <a:buNone/>
            </a:pPr>
            <a:r>
              <a:rPr lang="en-US" altLang="en-US" smtClean="0"/>
              <a:t>RE corresponding to the above FA may be 		 </a:t>
            </a:r>
            <a:r>
              <a:rPr kumimoji="0" lang="en-US" altLang="en-US" smtClean="0">
                <a:solidFill>
                  <a:srgbClr val="000000"/>
                </a:solidFill>
              </a:rPr>
              <a:t>r</a:t>
            </a:r>
            <a:r>
              <a:rPr lang="en-US" altLang="en-US" baseline="-30000" smtClean="0"/>
              <a:t>1</a:t>
            </a:r>
            <a:r>
              <a:rPr kumimoji="0" lang="en-US" altLang="en-US" smtClean="0">
                <a:solidFill>
                  <a:srgbClr val="000000"/>
                </a:solidFill>
              </a:rPr>
              <a:t>+r</a:t>
            </a:r>
            <a:r>
              <a:rPr lang="en-US" altLang="en-US" baseline="-30000" smtClean="0"/>
              <a:t>2 </a:t>
            </a:r>
            <a:r>
              <a:rPr kumimoji="0" lang="en-US" altLang="en-US" smtClean="0">
                <a:solidFill>
                  <a:srgbClr val="000000"/>
                </a:solidFill>
              </a:rPr>
              <a:t>= </a:t>
            </a:r>
            <a:r>
              <a:rPr lang="en-US" altLang="en-US" smtClean="0"/>
              <a:t>(a+b)</a:t>
            </a:r>
            <a:r>
              <a:rPr lang="en-US" altLang="en-US" baseline="30000" smtClean="0"/>
              <a:t>*</a:t>
            </a:r>
            <a:r>
              <a:rPr lang="en-US" altLang="en-US" smtClean="0"/>
              <a:t>b + </a:t>
            </a:r>
            <a:r>
              <a:rPr kumimoji="0" lang="en-US" altLang="en-US" smtClean="0">
                <a:solidFill>
                  <a:srgbClr val="000000"/>
                </a:solidFill>
              </a:rPr>
              <a:t>(a+b </a:t>
            </a:r>
            <a:r>
              <a:rPr lang="en-US" altLang="en-US" smtClean="0"/>
              <a:t>)</a:t>
            </a:r>
            <a:r>
              <a:rPr lang="en-US" altLang="en-US" baseline="30000" smtClean="0"/>
              <a:t>*</a:t>
            </a:r>
            <a:r>
              <a:rPr kumimoji="0" lang="en-US" altLang="en-US" smtClean="0">
                <a:solidFill>
                  <a:srgbClr val="000000"/>
                </a:solidFill>
              </a:rPr>
              <a:t>aa(a+b </a:t>
            </a:r>
            <a:r>
              <a:rPr lang="en-US" altLang="en-US" smtClean="0"/>
              <a:t>)</a:t>
            </a:r>
            <a:r>
              <a:rPr lang="en-US" altLang="en-US" baseline="30000" smtClean="0"/>
              <a:t>*</a:t>
            </a:r>
          </a:p>
        </p:txBody>
      </p:sp>
    </p:spTree>
    <p:extLst>
      <p:ext uri="{BB962C8B-B14F-4D97-AF65-F5344CB8AC3E}">
        <p14:creationId xmlns:p14="http://schemas.microsoft.com/office/powerpoint/2010/main" val="2518549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81A34C42-5111-4779-BEFC-AF05D2E4C632}" type="slidenum">
              <a:rPr kumimoji="0" lang="en-US" altLang="en-US" sz="1400">
                <a:solidFill>
                  <a:schemeClr val="bg2"/>
                </a:solidFill>
                <a:latin typeface="Arial" panose="020B0604020202020204" pitchFamily="34" charset="0"/>
              </a:rPr>
              <a:pPr>
                <a:spcBef>
                  <a:spcPct val="50000"/>
                </a:spcBef>
                <a:buClrTx/>
                <a:buFontTx/>
                <a:buNone/>
              </a:pPr>
              <a:t>13</a:t>
            </a:fld>
            <a:endParaRPr kumimoji="0" lang="en-US" altLang="en-US" sz="1400">
              <a:solidFill>
                <a:schemeClr val="bg2"/>
              </a:solidFill>
              <a:latin typeface="Arial" panose="020B0604020202020204" pitchFamily="34" charset="0"/>
            </a:endParaRPr>
          </a:p>
        </p:txBody>
      </p:sp>
      <p:sp>
        <p:nvSpPr>
          <p:cNvPr id="16387" name="Rectangle 2"/>
          <p:cNvSpPr>
            <a:spLocks noGrp="1" noChangeArrowheads="1"/>
          </p:cNvSpPr>
          <p:nvPr>
            <p:ph type="title"/>
          </p:nvPr>
        </p:nvSpPr>
        <p:spPr/>
        <p:txBody>
          <a:bodyPr/>
          <a:lstStyle/>
          <a:p>
            <a:pPr algn="ctr"/>
            <a:r>
              <a:rPr lang="en-US" altLang="en-US" smtClean="0"/>
              <a:t>Example</a:t>
            </a:r>
          </a:p>
        </p:txBody>
      </p:sp>
      <p:sp>
        <p:nvSpPr>
          <p:cNvPr id="16388" name="Text Box 3"/>
          <p:cNvSpPr>
            <a:spLocks noChangeArrowheads="1"/>
          </p:cNvSpPr>
          <p:nvPr>
            <p:ph type="body" idx="1"/>
          </p:nvPr>
        </p:nvSpPr>
        <p:spPr>
          <a:noFill/>
        </p:spPr>
        <p:txBody>
          <a:bodyPr/>
          <a:lstStyle/>
          <a:p>
            <a:pPr>
              <a:spcBef>
                <a:spcPct val="0"/>
              </a:spcBef>
              <a:buClrTx/>
              <a:buFontTx/>
              <a:buNone/>
            </a:pPr>
            <a:r>
              <a:rPr lang="en-US" altLang="en-US" sz="3200"/>
              <a:t>	Let r</a:t>
            </a:r>
            <a:r>
              <a:rPr lang="en-US" altLang="en-US" sz="3200" baseline="-30000"/>
              <a:t>1</a:t>
            </a:r>
            <a:r>
              <a:rPr lang="en-US" altLang="en-US" sz="3200"/>
              <a:t>=(a+b)</a:t>
            </a:r>
            <a:r>
              <a:rPr lang="en-US" altLang="en-US" sz="3200" baseline="30000"/>
              <a:t>*</a:t>
            </a:r>
            <a:r>
              <a:rPr lang="en-US" altLang="en-US" sz="3200"/>
              <a:t>a and the corresponding FA</a:t>
            </a:r>
            <a:r>
              <a:rPr lang="en-US" altLang="en-US" sz="3200" baseline="-30000"/>
              <a:t>1 </a:t>
            </a:r>
            <a:r>
              <a:rPr lang="en-US" altLang="en-US" sz="3200"/>
              <a:t>be</a:t>
            </a:r>
            <a:r>
              <a:rPr lang="en-US" altLang="en-US" sz="3200" baseline="-30000"/>
              <a:t> </a:t>
            </a:r>
            <a:r>
              <a:rPr lang="en-US" altLang="en-US" smtClean="0"/>
              <a:t>	</a:t>
            </a:r>
          </a:p>
          <a:p>
            <a:pPr algn="ctr">
              <a:spcBef>
                <a:spcPct val="0"/>
              </a:spcBef>
              <a:buClrTx/>
              <a:buFontTx/>
              <a:buNone/>
            </a:pPr>
            <a:endParaRPr kumimoji="0" lang="en-US" altLang="en-US" smtClean="0">
              <a:solidFill>
                <a:srgbClr val="000000"/>
              </a:solidFill>
            </a:endParaRPr>
          </a:p>
          <a:p>
            <a:pPr algn="ctr">
              <a:spcBef>
                <a:spcPct val="0"/>
              </a:spcBef>
              <a:buClrTx/>
              <a:buFontTx/>
              <a:buNone/>
            </a:pPr>
            <a:endParaRPr kumimoji="0" lang="en-US" altLang="en-US" smtClean="0">
              <a:solidFill>
                <a:srgbClr val="000000"/>
              </a:solidFill>
            </a:endParaRPr>
          </a:p>
          <a:p>
            <a:pPr algn="ctr">
              <a:spcBef>
                <a:spcPct val="0"/>
              </a:spcBef>
              <a:buClrTx/>
              <a:buFontTx/>
              <a:buNone/>
            </a:pPr>
            <a:endParaRPr kumimoji="0" lang="en-US" altLang="en-US" smtClean="0">
              <a:solidFill>
                <a:srgbClr val="000000"/>
              </a:solidFill>
            </a:endParaRPr>
          </a:p>
          <a:p>
            <a:pPr>
              <a:spcBef>
                <a:spcPct val="0"/>
              </a:spcBef>
              <a:buClrTx/>
              <a:buFontTx/>
              <a:buNone/>
            </a:pPr>
            <a:endParaRPr lang="en-US" altLang="en-US" sz="1000">
              <a:solidFill>
                <a:srgbClr val="000000"/>
              </a:solidFill>
            </a:endParaRPr>
          </a:p>
          <a:p>
            <a:pPr>
              <a:spcBef>
                <a:spcPct val="0"/>
              </a:spcBef>
              <a:buClrTx/>
              <a:buFontTx/>
              <a:buNone/>
            </a:pPr>
            <a:r>
              <a:rPr kumimoji="0" lang="en-US" altLang="en-US" smtClean="0">
                <a:solidFill>
                  <a:srgbClr val="000000"/>
                </a:solidFill>
              </a:rPr>
              <a:t>	also r</a:t>
            </a:r>
            <a:r>
              <a:rPr lang="en-US" altLang="en-US" baseline="-30000" smtClean="0"/>
              <a:t>2</a:t>
            </a:r>
            <a:r>
              <a:rPr kumimoji="0" lang="en-US" altLang="en-US" smtClean="0">
                <a:solidFill>
                  <a:srgbClr val="000000"/>
                </a:solidFill>
              </a:rPr>
              <a:t> = </a:t>
            </a:r>
            <a:r>
              <a:rPr lang="en-US" altLang="en-US" sz="3200"/>
              <a:t>(a+b)((a+b)(a+b))</a:t>
            </a:r>
            <a:r>
              <a:rPr lang="en-US" altLang="en-US" sz="3200" baseline="40000"/>
              <a:t>* </a:t>
            </a:r>
            <a:r>
              <a:rPr lang="en-US" altLang="en-US" sz="3200"/>
              <a:t> or 			 ((a+b)(a+b))</a:t>
            </a:r>
            <a:r>
              <a:rPr lang="en-US" altLang="en-US" sz="3200" baseline="40000"/>
              <a:t>*</a:t>
            </a:r>
            <a:r>
              <a:rPr lang="en-US" altLang="en-US" sz="3200"/>
              <a:t>(a+b) </a:t>
            </a:r>
            <a:r>
              <a:rPr kumimoji="0" lang="en-US" altLang="en-US" smtClean="0">
                <a:solidFill>
                  <a:srgbClr val="000000"/>
                </a:solidFill>
              </a:rPr>
              <a:t>and FA</a:t>
            </a:r>
            <a:r>
              <a:rPr lang="en-US" altLang="en-US" baseline="-30000" smtClean="0"/>
              <a:t>2 </a:t>
            </a:r>
            <a:r>
              <a:rPr kumimoji="0" lang="en-US" altLang="en-US" smtClean="0">
                <a:solidFill>
                  <a:srgbClr val="000000"/>
                </a:solidFill>
              </a:rPr>
              <a:t>be</a:t>
            </a:r>
          </a:p>
        </p:txBody>
      </p:sp>
      <p:sp>
        <p:nvSpPr>
          <p:cNvPr id="16389" name="Text Box 28"/>
          <p:cNvSpPr txBox="1">
            <a:spLocks noChangeArrowheads="1"/>
          </p:cNvSpPr>
          <p:nvPr/>
        </p:nvSpPr>
        <p:spPr bwMode="auto">
          <a:xfrm flipH="1">
            <a:off x="4819650" y="6362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a,b</a:t>
            </a:r>
          </a:p>
        </p:txBody>
      </p:sp>
      <p:grpSp>
        <p:nvGrpSpPr>
          <p:cNvPr id="16390" name="Group 52"/>
          <p:cNvGrpSpPr>
            <a:grpSpLocks/>
          </p:cNvGrpSpPr>
          <p:nvPr/>
        </p:nvGrpSpPr>
        <p:grpSpPr bwMode="auto">
          <a:xfrm>
            <a:off x="3962400" y="2438400"/>
            <a:ext cx="4984750" cy="2057400"/>
            <a:chOff x="1536" y="1536"/>
            <a:chExt cx="3140" cy="1296"/>
          </a:xfrm>
        </p:grpSpPr>
        <p:sp>
          <p:nvSpPr>
            <p:cNvPr id="16403" name="Text Box 32"/>
            <p:cNvSpPr txBox="1">
              <a:spLocks noChangeArrowheads="1"/>
            </p:cNvSpPr>
            <p:nvPr/>
          </p:nvSpPr>
          <p:spPr bwMode="auto">
            <a:xfrm>
              <a:off x="4152" y="1549"/>
              <a:ext cx="48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16404" name="Text Box 33"/>
            <p:cNvSpPr txBox="1">
              <a:spLocks noChangeArrowheads="1"/>
            </p:cNvSpPr>
            <p:nvPr/>
          </p:nvSpPr>
          <p:spPr bwMode="auto">
            <a:xfrm>
              <a:off x="1668" y="1536"/>
              <a:ext cx="48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16405" name="Oval 34"/>
            <p:cNvSpPr>
              <a:spLocks noChangeArrowheads="1"/>
            </p:cNvSpPr>
            <p:nvPr/>
          </p:nvSpPr>
          <p:spPr bwMode="auto">
            <a:xfrm>
              <a:off x="4054" y="2031"/>
              <a:ext cx="374" cy="374"/>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400">
                <a:latin typeface="Times New Roman" panose="02020603050405020304" pitchFamily="18" charset="0"/>
              </a:endParaRPr>
            </a:p>
          </p:txBody>
        </p:sp>
        <p:sp>
          <p:nvSpPr>
            <p:cNvPr id="16406" name="Text Box 35"/>
            <p:cNvSpPr txBox="1">
              <a:spLocks noChangeArrowheads="1"/>
            </p:cNvSpPr>
            <p:nvPr/>
          </p:nvSpPr>
          <p:spPr bwMode="auto">
            <a:xfrm>
              <a:off x="2946" y="2568"/>
              <a:ext cx="22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100">
                  <a:solidFill>
                    <a:srgbClr val="000000"/>
                  </a:solidFill>
                  <a:latin typeface="Times New Roman" panose="02020603050405020304" pitchFamily="18" charset="0"/>
                </a:rPr>
                <a:t>b</a:t>
              </a:r>
              <a:endParaRPr kumimoji="0" lang="en-US" altLang="en-US" sz="4400">
                <a:latin typeface="Times New Roman" panose="02020603050405020304" pitchFamily="18" charset="0"/>
              </a:endParaRPr>
            </a:p>
          </p:txBody>
        </p:sp>
        <p:sp>
          <p:nvSpPr>
            <p:cNvPr id="16407" name="Oval 36"/>
            <p:cNvSpPr>
              <a:spLocks noChangeArrowheads="1"/>
            </p:cNvSpPr>
            <p:nvPr/>
          </p:nvSpPr>
          <p:spPr bwMode="auto">
            <a:xfrm>
              <a:off x="1608" y="2008"/>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6408" name="Text Box 37"/>
            <p:cNvSpPr txBox="1">
              <a:spLocks noChangeArrowheads="1"/>
            </p:cNvSpPr>
            <p:nvPr/>
          </p:nvSpPr>
          <p:spPr bwMode="auto">
            <a:xfrm>
              <a:off x="1654" y="1968"/>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spcBef>
                  <a:spcPct val="0"/>
                </a:spcBef>
                <a:buClrTx/>
                <a:buFontTx/>
                <a:buNone/>
              </a:pPr>
              <a:r>
                <a:rPr kumimoji="0" lang="en-US" altLang="en-US" sz="1300">
                  <a:solidFill>
                    <a:srgbClr val="000000"/>
                  </a:solidFill>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1</a:t>
              </a:r>
              <a:r>
                <a:rPr kumimoji="0" lang="en-US" altLang="en-US" sz="2100">
                  <a:solidFill>
                    <a:srgbClr val="000000"/>
                  </a:solidFill>
                  <a:latin typeface="Times New Roman" panose="02020603050405020304" pitchFamily="18" charset="0"/>
                  <a:cs typeface="Times New Roman" panose="02020603050405020304" pitchFamily="18" charset="0"/>
                </a:rPr>
                <a:t>–</a:t>
              </a:r>
              <a:r>
                <a:rPr kumimoji="0" lang="en-US" altLang="en-US" sz="2100">
                  <a:solidFill>
                    <a:srgbClr val="000000"/>
                  </a:solidFill>
                  <a:latin typeface="Times New Roman" panose="02020603050405020304" pitchFamily="18" charset="0"/>
                </a:rPr>
                <a:t> </a:t>
              </a:r>
              <a:r>
                <a:rPr kumimoji="0" lang="en-US" altLang="en-US" sz="1100">
                  <a:solidFill>
                    <a:srgbClr val="000000"/>
                  </a:solidFill>
                  <a:latin typeface="Times New Roman" panose="02020603050405020304" pitchFamily="18" charset="0"/>
                </a:rPr>
                <a:t>	</a:t>
              </a:r>
            </a:p>
          </p:txBody>
        </p:sp>
        <p:sp>
          <p:nvSpPr>
            <p:cNvPr id="16409" name="Freeform 38"/>
            <p:cNvSpPr>
              <a:spLocks/>
            </p:cNvSpPr>
            <p:nvPr/>
          </p:nvSpPr>
          <p:spPr bwMode="auto">
            <a:xfrm>
              <a:off x="1950" y="1728"/>
              <a:ext cx="2176" cy="336"/>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0" name="Text Box 39"/>
            <p:cNvSpPr txBox="1">
              <a:spLocks noChangeArrowheads="1"/>
            </p:cNvSpPr>
            <p:nvPr/>
          </p:nvSpPr>
          <p:spPr bwMode="auto">
            <a:xfrm>
              <a:off x="2940" y="160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100">
                  <a:solidFill>
                    <a:srgbClr val="000000"/>
                  </a:solidFill>
                  <a:latin typeface="Times New Roman" panose="02020603050405020304" pitchFamily="18" charset="0"/>
                </a:rPr>
                <a:t>a</a:t>
              </a:r>
              <a:endParaRPr kumimoji="0" lang="en-US" altLang="en-US" sz="4400">
                <a:latin typeface="Times New Roman" panose="02020603050405020304" pitchFamily="18" charset="0"/>
              </a:endParaRPr>
            </a:p>
          </p:txBody>
        </p:sp>
        <p:sp>
          <p:nvSpPr>
            <p:cNvPr id="16411" name="Freeform 40"/>
            <p:cNvSpPr>
              <a:spLocks/>
            </p:cNvSpPr>
            <p:nvPr/>
          </p:nvSpPr>
          <p:spPr bwMode="auto">
            <a:xfrm flipH="1" flipV="1">
              <a:off x="1944" y="2370"/>
              <a:ext cx="2176" cy="336"/>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6412" name="Group 41"/>
            <p:cNvGrpSpPr>
              <a:grpSpLocks/>
            </p:cNvGrpSpPr>
            <p:nvPr/>
          </p:nvGrpSpPr>
          <p:grpSpPr bwMode="auto">
            <a:xfrm rot="-300000">
              <a:off x="4000" y="1672"/>
              <a:ext cx="432" cy="374"/>
              <a:chOff x="2880" y="3312"/>
              <a:chExt cx="408" cy="336"/>
            </a:xfrm>
          </p:grpSpPr>
          <p:sp>
            <p:nvSpPr>
              <p:cNvPr id="16418" name="Freeform 42"/>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9" name="Freeform 43"/>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20" name="Freeform 44"/>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6413" name="Group 45"/>
            <p:cNvGrpSpPr>
              <a:grpSpLocks/>
            </p:cNvGrpSpPr>
            <p:nvPr/>
          </p:nvGrpSpPr>
          <p:grpSpPr bwMode="auto">
            <a:xfrm rot="-360000">
              <a:off x="1536" y="1644"/>
              <a:ext cx="432" cy="374"/>
              <a:chOff x="2880" y="3312"/>
              <a:chExt cx="408" cy="336"/>
            </a:xfrm>
          </p:grpSpPr>
          <p:sp>
            <p:nvSpPr>
              <p:cNvPr id="16415" name="Freeform 46"/>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6" name="Freeform 47"/>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7" name="Freeform 48"/>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6414" name="Text Box 49"/>
            <p:cNvSpPr txBox="1">
              <a:spLocks noChangeArrowheads="1"/>
            </p:cNvSpPr>
            <p:nvPr/>
          </p:nvSpPr>
          <p:spPr bwMode="auto">
            <a:xfrm>
              <a:off x="4110" y="1968"/>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spcBef>
                  <a:spcPct val="0"/>
                </a:spcBef>
                <a:buClrTx/>
                <a:buFontTx/>
                <a:buNone/>
              </a:pPr>
              <a:r>
                <a:rPr kumimoji="0" lang="en-US" altLang="en-US" sz="1300">
                  <a:solidFill>
                    <a:srgbClr val="000000"/>
                  </a:solidFill>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2</a:t>
              </a:r>
              <a:r>
                <a:rPr kumimoji="0" lang="en-US" altLang="en-US" sz="2100">
                  <a:solidFill>
                    <a:srgbClr val="000000"/>
                  </a:solidFill>
                  <a:latin typeface="Times New Roman" panose="02020603050405020304" pitchFamily="18" charset="0"/>
                  <a:cs typeface="Times New Roman" panose="02020603050405020304" pitchFamily="18" charset="0"/>
                </a:rPr>
                <a:t>+</a:t>
              </a:r>
              <a:r>
                <a:rPr kumimoji="0" lang="en-US" altLang="en-US" sz="2100">
                  <a:solidFill>
                    <a:srgbClr val="000000"/>
                  </a:solidFill>
                  <a:latin typeface="Times New Roman" panose="02020603050405020304" pitchFamily="18" charset="0"/>
                </a:rPr>
                <a:t> </a:t>
              </a:r>
              <a:r>
                <a:rPr kumimoji="0" lang="en-US" altLang="en-US" sz="1100">
                  <a:solidFill>
                    <a:srgbClr val="000000"/>
                  </a:solidFill>
                  <a:latin typeface="Times New Roman" panose="02020603050405020304" pitchFamily="18" charset="0"/>
                </a:rPr>
                <a:t>	</a:t>
              </a:r>
            </a:p>
          </p:txBody>
        </p:sp>
      </p:grpSp>
      <p:grpSp>
        <p:nvGrpSpPr>
          <p:cNvPr id="16391" name="Group 51"/>
          <p:cNvGrpSpPr>
            <a:grpSpLocks/>
          </p:cNvGrpSpPr>
          <p:nvPr/>
        </p:nvGrpSpPr>
        <p:grpSpPr bwMode="auto">
          <a:xfrm>
            <a:off x="3371850" y="5264151"/>
            <a:ext cx="3543300" cy="1362075"/>
            <a:chOff x="1164" y="3316"/>
            <a:chExt cx="2232" cy="858"/>
          </a:xfrm>
        </p:grpSpPr>
        <p:grpSp>
          <p:nvGrpSpPr>
            <p:cNvPr id="16392" name="Group 5"/>
            <p:cNvGrpSpPr>
              <a:grpSpLocks/>
            </p:cNvGrpSpPr>
            <p:nvPr/>
          </p:nvGrpSpPr>
          <p:grpSpPr bwMode="auto">
            <a:xfrm>
              <a:off x="2820" y="3594"/>
              <a:ext cx="530" cy="387"/>
              <a:chOff x="726" y="2634"/>
              <a:chExt cx="566" cy="413"/>
            </a:xfrm>
          </p:grpSpPr>
          <p:sp>
            <p:nvSpPr>
              <p:cNvPr id="16401"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6402"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16393" name="Freeform 12"/>
            <p:cNvSpPr>
              <a:spLocks/>
            </p:cNvSpPr>
            <p:nvPr/>
          </p:nvSpPr>
          <p:spPr bwMode="auto">
            <a:xfrm flipH="1" flipV="1">
              <a:off x="1621" y="3852"/>
              <a:ext cx="1267" cy="322"/>
            </a:xfrm>
            <a:custGeom>
              <a:avLst/>
              <a:gdLst>
                <a:gd name="T0" fmla="*/ 0 w 2176"/>
                <a:gd name="T1" fmla="*/ 322 h 336"/>
                <a:gd name="T2" fmla="*/ 1267 w 2176"/>
                <a:gd name="T3" fmla="*/ 322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4" name="Text Box 13"/>
            <p:cNvSpPr txBox="1">
              <a:spLocks noChangeArrowheads="1"/>
            </p:cNvSpPr>
            <p:nvPr/>
          </p:nvSpPr>
          <p:spPr bwMode="auto">
            <a:xfrm flipH="1">
              <a:off x="2157" y="3316"/>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16395" name="Group 14"/>
            <p:cNvGrpSpPr>
              <a:grpSpLocks/>
            </p:cNvGrpSpPr>
            <p:nvPr/>
          </p:nvGrpSpPr>
          <p:grpSpPr bwMode="auto">
            <a:xfrm>
              <a:off x="1164" y="3604"/>
              <a:ext cx="566" cy="413"/>
              <a:chOff x="726" y="2634"/>
              <a:chExt cx="566" cy="413"/>
            </a:xfrm>
          </p:grpSpPr>
          <p:sp>
            <p:nvSpPr>
              <p:cNvPr id="16399" name="Oval 1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6400" name="Text Box 1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6396" name="Freeform 22"/>
            <p:cNvSpPr>
              <a:spLocks/>
            </p:cNvSpPr>
            <p:nvPr/>
          </p:nvSpPr>
          <p:spPr bwMode="auto">
            <a:xfrm>
              <a:off x="1633" y="3448"/>
              <a:ext cx="1267" cy="322"/>
            </a:xfrm>
            <a:custGeom>
              <a:avLst/>
              <a:gdLst>
                <a:gd name="T0" fmla="*/ 0 w 2176"/>
                <a:gd name="T1" fmla="*/ 322 h 336"/>
                <a:gd name="T2" fmla="*/ 1267 w 2176"/>
                <a:gd name="T3" fmla="*/ 322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7" name="Text Box 29"/>
            <p:cNvSpPr txBox="1">
              <a:spLocks noChangeArrowheads="1"/>
            </p:cNvSpPr>
            <p:nvPr/>
          </p:nvSpPr>
          <p:spPr bwMode="auto">
            <a:xfrm flipH="1">
              <a:off x="1284" y="3664"/>
              <a:ext cx="45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1</a:t>
              </a:r>
              <a:r>
                <a:rPr kumimoji="0" lang="en-US" altLang="en-US" sz="1900" b="1">
                  <a:latin typeface="Times New Roman" panose="02020603050405020304" pitchFamily="18" charset="0"/>
                </a:rPr>
                <a:t>-</a:t>
              </a:r>
            </a:p>
          </p:txBody>
        </p:sp>
        <p:sp>
          <p:nvSpPr>
            <p:cNvPr id="16398" name="Text Box 50"/>
            <p:cNvSpPr txBox="1">
              <a:spLocks noChangeArrowheads="1"/>
            </p:cNvSpPr>
            <p:nvPr/>
          </p:nvSpPr>
          <p:spPr bwMode="auto">
            <a:xfrm flipH="1">
              <a:off x="2937" y="3636"/>
              <a:ext cx="45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2</a:t>
              </a:r>
              <a:r>
                <a:rPr kumimoji="0" lang="en-US" altLang="en-US" sz="2400">
                  <a:latin typeface="Times New Roman" panose="02020603050405020304" pitchFamily="18" charset="0"/>
                </a:rPr>
                <a:t>+</a:t>
              </a:r>
            </a:p>
          </p:txBody>
        </p:sp>
      </p:grpSp>
    </p:spTree>
    <p:extLst>
      <p:ext uri="{BB962C8B-B14F-4D97-AF65-F5344CB8AC3E}">
        <p14:creationId xmlns:p14="http://schemas.microsoft.com/office/powerpoint/2010/main" val="991695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77FF9E4-44FD-4095-824B-3EF18D4CC91D}" type="slidenum">
              <a:rPr kumimoji="0" lang="en-US" altLang="en-US" sz="1400">
                <a:solidFill>
                  <a:schemeClr val="bg2"/>
                </a:solidFill>
                <a:latin typeface="Arial" panose="020B0604020202020204" pitchFamily="34" charset="0"/>
              </a:rPr>
              <a:pPr>
                <a:spcBef>
                  <a:spcPct val="50000"/>
                </a:spcBef>
                <a:buClrTx/>
                <a:buFontTx/>
                <a:buNone/>
              </a:pPr>
              <a:t>14</a:t>
            </a:fld>
            <a:endParaRPr kumimoji="0" lang="en-US" altLang="en-US" sz="1400">
              <a:solidFill>
                <a:schemeClr val="bg2"/>
              </a:solidFill>
              <a:latin typeface="Arial" panose="020B0604020202020204" pitchFamily="34" charset="0"/>
            </a:endParaRPr>
          </a:p>
        </p:txBody>
      </p:sp>
      <p:sp>
        <p:nvSpPr>
          <p:cNvPr id="17411" name="Rectangle 2"/>
          <p:cNvSpPr>
            <a:spLocks noGrp="1" noChangeArrowheads="1"/>
          </p:cNvSpPr>
          <p:nvPr>
            <p:ph type="title"/>
          </p:nvPr>
        </p:nvSpPr>
        <p:spPr/>
        <p:txBody>
          <a:bodyPr/>
          <a:lstStyle/>
          <a:p>
            <a:r>
              <a:rPr lang="en-US" altLang="en-US" smtClean="0"/>
              <a:t>Example continued …</a:t>
            </a:r>
          </a:p>
        </p:txBody>
      </p:sp>
      <p:graphicFrame>
        <p:nvGraphicFramePr>
          <p:cNvPr id="657459" name="Group 51"/>
          <p:cNvGraphicFramePr>
            <a:graphicFrameLocks noGrp="1"/>
          </p:cNvGraphicFramePr>
          <p:nvPr>
            <p:ph type="body" idx="1"/>
          </p:nvPr>
        </p:nvGraphicFramePr>
        <p:xfrm>
          <a:off x="2819400" y="4419601"/>
          <a:ext cx="6172200" cy="1681163"/>
        </p:xfrm>
        <a:graphic>
          <a:graphicData uri="http://schemas.openxmlformats.org/drawingml/2006/table">
            <a:tbl>
              <a:tblPr/>
              <a:tblGrid>
                <a:gridCol w="2057400"/>
                <a:gridCol w="2057400"/>
                <a:gridCol w="2057400"/>
              </a:tblGrid>
              <a:tr h="620713">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charset="0"/>
                        <a:cs typeface="Times New Roman"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Old States</a:t>
                      </a:r>
                      <a:endParaRPr kumimoji="0" lang="en-US" sz="2800" b="0" i="0" u="none" strike="noStrike" cap="none" normalizeH="0" baseline="0" smtClean="0">
                        <a:ln>
                          <a:noFill/>
                        </a:ln>
                        <a:solidFill>
                          <a:schemeClr val="tx1"/>
                        </a:solidFill>
                        <a:effectLst/>
                        <a:latin typeface="Times New Roman"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New States after reading</a:t>
                      </a: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3400">
                <a:tc vMerge="1">
                  <a:txBody>
                    <a:bodyPr/>
                    <a:lstStyle/>
                    <a:p>
                      <a:endParaRPr 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rPr>
                        <a:t>z</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rPr>
                        <a:t>-</a:t>
                      </a: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 z</a:t>
                      </a:r>
                      <a:r>
                        <a:rPr kumimoji="0" lang="en-US" sz="2800" b="0" i="0" u="none" strike="noStrike" cap="none" normalizeH="0" baseline="-30000" smtClean="0">
                          <a:ln>
                            <a:noFill/>
                          </a:ln>
                          <a:solidFill>
                            <a:srgbClr val="000000"/>
                          </a:solidFill>
                          <a:effectLst/>
                          <a:latin typeface="Times New Roman"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pSp>
        <p:nvGrpSpPr>
          <p:cNvPr id="17424" name="Group 87"/>
          <p:cNvGrpSpPr>
            <a:grpSpLocks/>
          </p:cNvGrpSpPr>
          <p:nvPr/>
        </p:nvGrpSpPr>
        <p:grpSpPr bwMode="auto">
          <a:xfrm>
            <a:off x="9525001" y="2508251"/>
            <a:ext cx="841375" cy="614363"/>
            <a:chOff x="726" y="2634"/>
            <a:chExt cx="566" cy="413"/>
          </a:xfrm>
        </p:grpSpPr>
        <p:sp>
          <p:nvSpPr>
            <p:cNvPr id="17452" name="Oval 88"/>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7453" name="Text Box 89"/>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17425" name="Freeform 90"/>
          <p:cNvSpPr>
            <a:spLocks/>
          </p:cNvSpPr>
          <p:nvPr/>
        </p:nvSpPr>
        <p:spPr bwMode="auto">
          <a:xfrm flipH="1" flipV="1">
            <a:off x="7621588" y="291782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6" name="Text Box 91"/>
          <p:cNvSpPr txBox="1">
            <a:spLocks noChangeArrowheads="1"/>
          </p:cNvSpPr>
          <p:nvPr/>
        </p:nvSpPr>
        <p:spPr bwMode="auto">
          <a:xfrm flipH="1">
            <a:off x="8472488" y="206692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17427" name="Group 92"/>
          <p:cNvGrpSpPr>
            <a:grpSpLocks/>
          </p:cNvGrpSpPr>
          <p:nvPr/>
        </p:nvGrpSpPr>
        <p:grpSpPr bwMode="auto">
          <a:xfrm>
            <a:off x="6896101" y="2524125"/>
            <a:ext cx="898525" cy="655638"/>
            <a:chOff x="726" y="2634"/>
            <a:chExt cx="566" cy="413"/>
          </a:xfrm>
        </p:grpSpPr>
        <p:sp>
          <p:nvSpPr>
            <p:cNvPr id="17450" name="Oval 9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7451" name="Text Box 9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7428" name="Freeform 95"/>
          <p:cNvSpPr>
            <a:spLocks/>
          </p:cNvSpPr>
          <p:nvPr/>
        </p:nvSpPr>
        <p:spPr bwMode="auto">
          <a:xfrm>
            <a:off x="7640638" y="227647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29" name="Text Box 96"/>
          <p:cNvSpPr txBox="1">
            <a:spLocks noChangeArrowheads="1"/>
          </p:cNvSpPr>
          <p:nvPr/>
        </p:nvSpPr>
        <p:spPr bwMode="auto">
          <a:xfrm flipH="1">
            <a:off x="7086601" y="2619376"/>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1</a:t>
            </a:r>
            <a:r>
              <a:rPr kumimoji="0" lang="en-US" altLang="en-US" sz="1900" b="1">
                <a:latin typeface="Times New Roman" panose="02020603050405020304" pitchFamily="18" charset="0"/>
              </a:rPr>
              <a:t>-</a:t>
            </a:r>
          </a:p>
        </p:txBody>
      </p:sp>
      <p:sp>
        <p:nvSpPr>
          <p:cNvPr id="17430" name="Text Box 97"/>
          <p:cNvSpPr txBox="1">
            <a:spLocks noChangeArrowheads="1"/>
          </p:cNvSpPr>
          <p:nvPr/>
        </p:nvSpPr>
        <p:spPr bwMode="auto">
          <a:xfrm flipH="1">
            <a:off x="9710738" y="2574926"/>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2</a:t>
            </a:r>
            <a:r>
              <a:rPr kumimoji="0" lang="en-US" altLang="en-US" sz="2400">
                <a:latin typeface="Times New Roman" panose="02020603050405020304" pitchFamily="18" charset="0"/>
              </a:rPr>
              <a:t>+</a:t>
            </a:r>
          </a:p>
        </p:txBody>
      </p:sp>
      <p:sp>
        <p:nvSpPr>
          <p:cNvPr id="17431" name="Text Box 98"/>
          <p:cNvSpPr txBox="1">
            <a:spLocks noChangeArrowheads="1"/>
          </p:cNvSpPr>
          <p:nvPr/>
        </p:nvSpPr>
        <p:spPr bwMode="auto">
          <a:xfrm flipH="1">
            <a:off x="8458201" y="28829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sp>
        <p:nvSpPr>
          <p:cNvPr id="17432" name="Text Box 99"/>
          <p:cNvSpPr txBox="1">
            <a:spLocks noChangeArrowheads="1"/>
          </p:cNvSpPr>
          <p:nvPr/>
        </p:nvSpPr>
        <p:spPr bwMode="auto">
          <a:xfrm>
            <a:off x="6134101" y="1849438"/>
            <a:ext cx="7715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17433" name="Text Box 100"/>
          <p:cNvSpPr txBox="1">
            <a:spLocks noChangeArrowheads="1"/>
          </p:cNvSpPr>
          <p:nvPr/>
        </p:nvSpPr>
        <p:spPr bwMode="auto">
          <a:xfrm>
            <a:off x="2190751" y="1828801"/>
            <a:ext cx="7715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17434" name="Oval 101"/>
          <p:cNvSpPr>
            <a:spLocks noChangeArrowheads="1"/>
          </p:cNvSpPr>
          <p:nvPr/>
        </p:nvSpPr>
        <p:spPr bwMode="auto">
          <a:xfrm>
            <a:off x="5978526" y="2614614"/>
            <a:ext cx="593725" cy="593725"/>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400">
              <a:latin typeface="Times New Roman" panose="02020603050405020304" pitchFamily="18" charset="0"/>
            </a:endParaRPr>
          </a:p>
        </p:txBody>
      </p:sp>
      <p:sp>
        <p:nvSpPr>
          <p:cNvPr id="17435" name="Text Box 102"/>
          <p:cNvSpPr txBox="1">
            <a:spLocks noChangeArrowheads="1"/>
          </p:cNvSpPr>
          <p:nvPr/>
        </p:nvSpPr>
        <p:spPr bwMode="auto">
          <a:xfrm>
            <a:off x="4219576" y="3467100"/>
            <a:ext cx="3524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100">
                <a:solidFill>
                  <a:srgbClr val="000000"/>
                </a:solidFill>
                <a:latin typeface="Times New Roman" panose="02020603050405020304" pitchFamily="18" charset="0"/>
              </a:rPr>
              <a:t>b</a:t>
            </a:r>
            <a:endParaRPr kumimoji="0" lang="en-US" altLang="en-US" sz="4400">
              <a:latin typeface="Times New Roman" panose="02020603050405020304" pitchFamily="18" charset="0"/>
            </a:endParaRPr>
          </a:p>
        </p:txBody>
      </p:sp>
      <p:sp>
        <p:nvSpPr>
          <p:cNvPr id="17436" name="Oval 103"/>
          <p:cNvSpPr>
            <a:spLocks noChangeArrowheads="1"/>
          </p:cNvSpPr>
          <p:nvPr/>
        </p:nvSpPr>
        <p:spPr bwMode="auto">
          <a:xfrm>
            <a:off x="2095501" y="2578101"/>
            <a:ext cx="639763" cy="63976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7437" name="Text Box 104"/>
          <p:cNvSpPr txBox="1">
            <a:spLocks noChangeArrowheads="1"/>
          </p:cNvSpPr>
          <p:nvPr/>
        </p:nvSpPr>
        <p:spPr bwMode="auto">
          <a:xfrm>
            <a:off x="2168526" y="2514601"/>
            <a:ext cx="8985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spcBef>
                <a:spcPct val="0"/>
              </a:spcBef>
              <a:buClrTx/>
              <a:buFontTx/>
              <a:buNone/>
            </a:pPr>
            <a:r>
              <a:rPr kumimoji="0" lang="en-US" altLang="en-US" sz="1300">
                <a:solidFill>
                  <a:srgbClr val="000000"/>
                </a:solidFill>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1</a:t>
            </a:r>
            <a:r>
              <a:rPr kumimoji="0" lang="en-US" altLang="en-US" sz="2100">
                <a:solidFill>
                  <a:srgbClr val="000000"/>
                </a:solidFill>
                <a:latin typeface="Times New Roman" panose="02020603050405020304" pitchFamily="18" charset="0"/>
                <a:cs typeface="Times New Roman" panose="02020603050405020304" pitchFamily="18" charset="0"/>
              </a:rPr>
              <a:t>–</a:t>
            </a:r>
            <a:r>
              <a:rPr kumimoji="0" lang="en-US" altLang="en-US" sz="2100">
                <a:solidFill>
                  <a:srgbClr val="000000"/>
                </a:solidFill>
                <a:latin typeface="Times New Roman" panose="02020603050405020304" pitchFamily="18" charset="0"/>
              </a:rPr>
              <a:t> </a:t>
            </a:r>
            <a:r>
              <a:rPr kumimoji="0" lang="en-US" altLang="en-US" sz="1100">
                <a:solidFill>
                  <a:srgbClr val="000000"/>
                </a:solidFill>
                <a:latin typeface="Times New Roman" panose="02020603050405020304" pitchFamily="18" charset="0"/>
              </a:rPr>
              <a:t>	</a:t>
            </a:r>
          </a:p>
        </p:txBody>
      </p:sp>
      <p:sp>
        <p:nvSpPr>
          <p:cNvPr id="17438" name="Freeform 105"/>
          <p:cNvSpPr>
            <a:spLocks/>
          </p:cNvSpPr>
          <p:nvPr/>
        </p:nvSpPr>
        <p:spPr bwMode="auto">
          <a:xfrm>
            <a:off x="2638425" y="2133600"/>
            <a:ext cx="3454400" cy="533400"/>
          </a:xfrm>
          <a:custGeom>
            <a:avLst/>
            <a:gdLst>
              <a:gd name="T0" fmla="*/ 0 w 2176"/>
              <a:gd name="T1" fmla="*/ 533400 h 336"/>
              <a:gd name="T2" fmla="*/ 3454400 w 2176"/>
              <a:gd name="T3" fmla="*/ 533400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39" name="Text Box 106"/>
          <p:cNvSpPr txBox="1">
            <a:spLocks noChangeArrowheads="1"/>
          </p:cNvSpPr>
          <p:nvPr/>
        </p:nvSpPr>
        <p:spPr bwMode="auto">
          <a:xfrm>
            <a:off x="4210050" y="19431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100">
                <a:solidFill>
                  <a:srgbClr val="000000"/>
                </a:solidFill>
                <a:latin typeface="Times New Roman" panose="02020603050405020304" pitchFamily="18" charset="0"/>
              </a:rPr>
              <a:t>a</a:t>
            </a:r>
            <a:endParaRPr kumimoji="0" lang="en-US" altLang="en-US" sz="4400">
              <a:latin typeface="Times New Roman" panose="02020603050405020304" pitchFamily="18" charset="0"/>
            </a:endParaRPr>
          </a:p>
        </p:txBody>
      </p:sp>
      <p:sp>
        <p:nvSpPr>
          <p:cNvPr id="17440" name="Freeform 107"/>
          <p:cNvSpPr>
            <a:spLocks/>
          </p:cNvSpPr>
          <p:nvPr/>
        </p:nvSpPr>
        <p:spPr bwMode="auto">
          <a:xfrm flipH="1" flipV="1">
            <a:off x="2628900" y="3152775"/>
            <a:ext cx="3454400" cy="533400"/>
          </a:xfrm>
          <a:custGeom>
            <a:avLst/>
            <a:gdLst>
              <a:gd name="T0" fmla="*/ 0 w 2176"/>
              <a:gd name="T1" fmla="*/ 533400 h 336"/>
              <a:gd name="T2" fmla="*/ 3454400 w 2176"/>
              <a:gd name="T3" fmla="*/ 533400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7441" name="Group 108"/>
          <p:cNvGrpSpPr>
            <a:grpSpLocks/>
          </p:cNvGrpSpPr>
          <p:nvPr/>
        </p:nvGrpSpPr>
        <p:grpSpPr bwMode="auto">
          <a:xfrm rot="-300000">
            <a:off x="5892800" y="2044701"/>
            <a:ext cx="685800" cy="593725"/>
            <a:chOff x="2880" y="3312"/>
            <a:chExt cx="408" cy="336"/>
          </a:xfrm>
        </p:grpSpPr>
        <p:sp>
          <p:nvSpPr>
            <p:cNvPr id="17447" name="Freeform 109"/>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8" name="Freeform 11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9" name="Freeform 11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7442" name="Group 112"/>
          <p:cNvGrpSpPr>
            <a:grpSpLocks/>
          </p:cNvGrpSpPr>
          <p:nvPr/>
        </p:nvGrpSpPr>
        <p:grpSpPr bwMode="auto">
          <a:xfrm rot="-360000">
            <a:off x="1981200" y="2000251"/>
            <a:ext cx="685800" cy="593725"/>
            <a:chOff x="2880" y="3312"/>
            <a:chExt cx="408" cy="336"/>
          </a:xfrm>
        </p:grpSpPr>
        <p:sp>
          <p:nvSpPr>
            <p:cNvPr id="17444" name="Freeform 113"/>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5" name="Freeform 114"/>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46" name="Freeform 115"/>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443" name="Text Box 116"/>
          <p:cNvSpPr txBox="1">
            <a:spLocks noChangeArrowheads="1"/>
          </p:cNvSpPr>
          <p:nvPr/>
        </p:nvSpPr>
        <p:spPr bwMode="auto">
          <a:xfrm>
            <a:off x="6067426" y="2514601"/>
            <a:ext cx="8985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spcBef>
                <a:spcPct val="0"/>
              </a:spcBef>
              <a:buClrTx/>
              <a:buFontTx/>
              <a:buNone/>
            </a:pPr>
            <a:r>
              <a:rPr kumimoji="0" lang="en-US" altLang="en-US" sz="1300">
                <a:solidFill>
                  <a:srgbClr val="000000"/>
                </a:solidFill>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2</a:t>
            </a:r>
            <a:r>
              <a:rPr kumimoji="0" lang="en-US" altLang="en-US" sz="2100">
                <a:solidFill>
                  <a:srgbClr val="000000"/>
                </a:solidFill>
                <a:latin typeface="Times New Roman" panose="02020603050405020304" pitchFamily="18" charset="0"/>
                <a:cs typeface="Times New Roman" panose="02020603050405020304" pitchFamily="18" charset="0"/>
              </a:rPr>
              <a:t>+</a:t>
            </a:r>
            <a:r>
              <a:rPr kumimoji="0" lang="en-US" altLang="en-US" sz="2100">
                <a:solidFill>
                  <a:srgbClr val="000000"/>
                </a:solidFill>
                <a:latin typeface="Times New Roman" panose="02020603050405020304" pitchFamily="18" charset="0"/>
              </a:rPr>
              <a:t> </a:t>
            </a:r>
            <a:r>
              <a:rPr kumimoji="0" lang="en-US" altLang="en-US" sz="110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425660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ED4F4113-A110-45EA-BB73-F53E86717074}" type="slidenum">
              <a:rPr kumimoji="0" lang="en-US" altLang="en-US" sz="1400">
                <a:solidFill>
                  <a:schemeClr val="bg2"/>
                </a:solidFill>
                <a:latin typeface="Arial" panose="020B0604020202020204" pitchFamily="34" charset="0"/>
              </a:rPr>
              <a:pPr>
                <a:spcBef>
                  <a:spcPct val="50000"/>
                </a:spcBef>
                <a:buClrTx/>
                <a:buFontTx/>
                <a:buNone/>
              </a:pPr>
              <a:t>15</a:t>
            </a:fld>
            <a:endParaRPr kumimoji="0" lang="en-US" altLang="en-US" sz="1400">
              <a:solidFill>
                <a:schemeClr val="bg2"/>
              </a:solidFill>
              <a:latin typeface="Arial" panose="020B0604020202020204" pitchFamily="34" charset="0"/>
            </a:endParaRPr>
          </a:p>
        </p:txBody>
      </p:sp>
      <p:sp>
        <p:nvSpPr>
          <p:cNvPr id="18435" name="Rectangle 2"/>
          <p:cNvSpPr>
            <a:spLocks noGrp="1" noChangeArrowheads="1"/>
          </p:cNvSpPr>
          <p:nvPr>
            <p:ph type="title"/>
          </p:nvPr>
        </p:nvSpPr>
        <p:spPr/>
        <p:txBody>
          <a:bodyPr/>
          <a:lstStyle/>
          <a:p>
            <a:r>
              <a:rPr lang="en-US" altLang="en-US" smtClean="0"/>
              <a:t>Example continued …</a:t>
            </a:r>
          </a:p>
        </p:txBody>
      </p:sp>
      <p:graphicFrame>
        <p:nvGraphicFramePr>
          <p:cNvPr id="658467" name="Group 35"/>
          <p:cNvGraphicFramePr>
            <a:graphicFrameLocks noGrp="1"/>
          </p:cNvGraphicFramePr>
          <p:nvPr>
            <p:ph type="body" idx="1"/>
          </p:nvPr>
        </p:nvGraphicFramePr>
        <p:xfrm>
          <a:off x="3429000" y="1970089"/>
          <a:ext cx="6172200" cy="2735263"/>
        </p:xfrm>
        <a:graphic>
          <a:graphicData uri="http://schemas.openxmlformats.org/drawingml/2006/table">
            <a:tbl>
              <a:tblPr/>
              <a:tblGrid>
                <a:gridCol w="2057400"/>
                <a:gridCol w="2057400"/>
                <a:gridCol w="2057400"/>
              </a:tblGrid>
              <a:tr h="620713">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charset="0"/>
                        <a:cs typeface="Times New Roman"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Old States</a:t>
                      </a:r>
                      <a:endParaRPr kumimoji="0" lang="en-US" sz="2800" b="0" i="0" u="none" strike="noStrike" cap="none" normalizeH="0" baseline="0" smtClean="0">
                        <a:ln>
                          <a:noFill/>
                        </a:ln>
                        <a:solidFill>
                          <a:schemeClr val="tx1"/>
                        </a:solidFill>
                        <a:effectLst/>
                        <a:latin typeface="Times New Roman"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New States after reading</a:t>
                      </a: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3400">
                <a:tc vMerge="1">
                  <a:txBody>
                    <a:bodyPr/>
                    <a:lstStyle/>
                    <a:p>
                      <a:endParaRPr 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rPr>
                        <a:t>z</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rPr>
                        <a:t>+</a:t>
                      </a: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z</a:t>
                      </a:r>
                      <a:r>
                        <a:rPr kumimoji="0" lang="en-US" sz="2800" b="0"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3</a:t>
                      </a:r>
                      <a:r>
                        <a:rPr kumimoji="0" lang="en-US" sz="2800" b="0" i="0" u="none" strike="noStrike" cap="none" normalizeH="0" baseline="0" smtClean="0">
                          <a:ln>
                            <a:noFill/>
                          </a:ln>
                          <a:solidFill>
                            <a:srgbClr val="000000"/>
                          </a:solidFill>
                          <a:effectLst/>
                          <a:latin typeface="Times New Roman" charset="0"/>
                        </a:rPr>
                        <a:t>+</a:t>
                      </a:r>
                      <a:r>
                        <a:rPr kumimoji="0" lang="en-US" sz="2800" b="0" i="0" u="none" strike="noStrike" cap="none" normalizeH="0" baseline="-30000" smtClean="0">
                          <a:ln>
                            <a:noFill/>
                          </a:ln>
                          <a:solidFill>
                            <a:srgbClr val="000000"/>
                          </a:solidFill>
                          <a:effectLst/>
                          <a:latin typeface="Times New Roman" charset="0"/>
                        </a:rPr>
                        <a:t> </a:t>
                      </a: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z</a:t>
                      </a:r>
                      <a:r>
                        <a:rPr kumimoji="0" lang="en-US" sz="2800" b="0"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z</a:t>
                      </a:r>
                      <a:r>
                        <a:rPr kumimoji="0" lang="en-US" sz="2800" b="0" i="0" u="none" strike="noStrike" cap="none" normalizeH="0" baseline="-30000" smtClean="0">
                          <a:ln>
                            <a:noFill/>
                          </a:ln>
                          <a:solidFill>
                            <a:srgbClr val="000000"/>
                          </a:solidFill>
                          <a:effectLst/>
                          <a:latin typeface="Times New Roman" charset="0"/>
                        </a:rPr>
                        <a:t>4</a:t>
                      </a:r>
                      <a:r>
                        <a:rPr kumimoji="0" lang="en-US" sz="2800" b="0" i="0" u="none" strike="noStrike" cap="none" normalizeH="0" baseline="0" smtClean="0">
                          <a:ln>
                            <a:noFill/>
                          </a:ln>
                          <a:solidFill>
                            <a:srgbClr val="000000"/>
                          </a:solidFill>
                          <a:effectLst/>
                          <a:latin typeface="Times New Roman" charset="0"/>
                          <a:sym typeface="Math1" pitchFamily="2" charset="2"/>
                        </a:rPr>
                        <a:t>+ (x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690894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E0E0269C-F687-4713-B4E2-371702F660D0}" type="slidenum">
              <a:rPr kumimoji="0" lang="en-US" altLang="en-US" sz="1400">
                <a:solidFill>
                  <a:schemeClr val="bg2"/>
                </a:solidFill>
                <a:latin typeface="Arial" panose="020B0604020202020204" pitchFamily="34" charset="0"/>
              </a:rPr>
              <a:pPr>
                <a:spcBef>
                  <a:spcPct val="50000"/>
                </a:spcBef>
                <a:buClrTx/>
                <a:buFontTx/>
                <a:buNone/>
              </a:pPr>
              <a:t>16</a:t>
            </a:fld>
            <a:endParaRPr kumimoji="0" lang="en-US" altLang="en-US" sz="1400">
              <a:solidFill>
                <a:schemeClr val="bg2"/>
              </a:solidFill>
              <a:latin typeface="Arial" panose="020B0604020202020204" pitchFamily="34" charset="0"/>
            </a:endParaRPr>
          </a:p>
        </p:txBody>
      </p:sp>
      <p:sp>
        <p:nvSpPr>
          <p:cNvPr id="19459" name="Rectangle 2"/>
          <p:cNvSpPr>
            <a:spLocks noGrp="1" noChangeArrowheads="1"/>
          </p:cNvSpPr>
          <p:nvPr>
            <p:ph type="title"/>
          </p:nvPr>
        </p:nvSpPr>
        <p:spPr/>
        <p:txBody>
          <a:bodyPr/>
          <a:lstStyle/>
          <a:p>
            <a:r>
              <a:rPr lang="en-US" altLang="en-US" smtClean="0"/>
              <a:t>Example continued …</a:t>
            </a:r>
          </a:p>
        </p:txBody>
      </p:sp>
      <p:sp>
        <p:nvSpPr>
          <p:cNvPr id="19460" name="Text Box 52"/>
          <p:cNvSpPr txBox="1">
            <a:spLocks noChangeArrowheads="1"/>
          </p:cNvSpPr>
          <p:nvPr/>
        </p:nvSpPr>
        <p:spPr bwMode="auto">
          <a:xfrm>
            <a:off x="5786439" y="264160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b</a:t>
            </a:r>
          </a:p>
        </p:txBody>
      </p:sp>
      <p:grpSp>
        <p:nvGrpSpPr>
          <p:cNvPr id="19461" name="Group 53"/>
          <p:cNvGrpSpPr>
            <a:grpSpLocks/>
          </p:cNvGrpSpPr>
          <p:nvPr/>
        </p:nvGrpSpPr>
        <p:grpSpPr bwMode="auto">
          <a:xfrm>
            <a:off x="6837364" y="2270126"/>
            <a:ext cx="841375" cy="614363"/>
            <a:chOff x="726" y="2634"/>
            <a:chExt cx="566" cy="413"/>
          </a:xfrm>
        </p:grpSpPr>
        <p:sp>
          <p:nvSpPr>
            <p:cNvPr id="19490" name="Oval 5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9491" name="Text Box 5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9462" name="Freeform 56"/>
          <p:cNvSpPr>
            <a:spLocks/>
          </p:cNvSpPr>
          <p:nvPr/>
        </p:nvSpPr>
        <p:spPr bwMode="auto">
          <a:xfrm flipH="1" flipV="1">
            <a:off x="4933951" y="2679701"/>
            <a:ext cx="2011363" cy="511175"/>
          </a:xfrm>
          <a:custGeom>
            <a:avLst/>
            <a:gdLst>
              <a:gd name="T0" fmla="*/ 0 w 2176"/>
              <a:gd name="T1" fmla="*/ 511175 h 336"/>
              <a:gd name="T2" fmla="*/ 2011363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3" name="Text Box 57"/>
          <p:cNvSpPr txBox="1">
            <a:spLocks noChangeArrowheads="1"/>
          </p:cNvSpPr>
          <p:nvPr/>
        </p:nvSpPr>
        <p:spPr bwMode="auto">
          <a:xfrm flipH="1">
            <a:off x="5784851" y="1828800"/>
            <a:ext cx="3794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grpSp>
        <p:nvGrpSpPr>
          <p:cNvPr id="19464" name="Group 58"/>
          <p:cNvGrpSpPr>
            <a:grpSpLocks/>
          </p:cNvGrpSpPr>
          <p:nvPr/>
        </p:nvGrpSpPr>
        <p:grpSpPr bwMode="auto">
          <a:xfrm>
            <a:off x="4189414" y="2286000"/>
            <a:ext cx="898525" cy="655638"/>
            <a:chOff x="726" y="2634"/>
            <a:chExt cx="566" cy="413"/>
          </a:xfrm>
        </p:grpSpPr>
        <p:sp>
          <p:nvSpPr>
            <p:cNvPr id="19488" name="Oval 59"/>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9489" name="Text Box 60"/>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p:txBody>
        </p:sp>
      </p:grpSp>
      <p:sp>
        <p:nvSpPr>
          <p:cNvPr id="19465" name="Freeform 61"/>
          <p:cNvSpPr>
            <a:spLocks/>
          </p:cNvSpPr>
          <p:nvPr/>
        </p:nvSpPr>
        <p:spPr bwMode="auto">
          <a:xfrm>
            <a:off x="4953001" y="2038351"/>
            <a:ext cx="2011363" cy="511175"/>
          </a:xfrm>
          <a:custGeom>
            <a:avLst/>
            <a:gdLst>
              <a:gd name="T0" fmla="*/ 0 w 2176"/>
              <a:gd name="T1" fmla="*/ 511175 h 336"/>
              <a:gd name="T2" fmla="*/ 2011363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466" name="Group 62"/>
          <p:cNvGrpSpPr>
            <a:grpSpLocks/>
          </p:cNvGrpSpPr>
          <p:nvPr/>
        </p:nvGrpSpPr>
        <p:grpSpPr bwMode="auto">
          <a:xfrm rot="5400000">
            <a:off x="4290220" y="4958557"/>
            <a:ext cx="841375" cy="614363"/>
            <a:chOff x="726" y="2634"/>
            <a:chExt cx="566" cy="413"/>
          </a:xfrm>
        </p:grpSpPr>
        <p:sp>
          <p:nvSpPr>
            <p:cNvPr id="19486" name="Oval 6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9487" name="Text Box 6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9467" name="Freeform 65"/>
          <p:cNvSpPr>
            <a:spLocks/>
          </p:cNvSpPr>
          <p:nvPr/>
        </p:nvSpPr>
        <p:spPr bwMode="auto">
          <a:xfrm rot="5400000" flipH="1" flipV="1">
            <a:off x="3348832" y="3691732"/>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8" name="Freeform 66"/>
          <p:cNvSpPr>
            <a:spLocks/>
          </p:cNvSpPr>
          <p:nvPr/>
        </p:nvSpPr>
        <p:spPr bwMode="auto">
          <a:xfrm rot="5400000">
            <a:off x="3990182" y="3710782"/>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9" name="Text Box 67"/>
          <p:cNvSpPr txBox="1">
            <a:spLocks noChangeArrowheads="1"/>
          </p:cNvSpPr>
          <p:nvPr/>
        </p:nvSpPr>
        <p:spPr bwMode="auto">
          <a:xfrm>
            <a:off x="5888039" y="525145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b</a:t>
            </a:r>
          </a:p>
        </p:txBody>
      </p:sp>
      <p:grpSp>
        <p:nvGrpSpPr>
          <p:cNvPr id="19470" name="Group 68"/>
          <p:cNvGrpSpPr>
            <a:grpSpLocks/>
          </p:cNvGrpSpPr>
          <p:nvPr/>
        </p:nvGrpSpPr>
        <p:grpSpPr bwMode="auto">
          <a:xfrm>
            <a:off x="6938964" y="4879976"/>
            <a:ext cx="841375" cy="614363"/>
            <a:chOff x="726" y="2634"/>
            <a:chExt cx="566" cy="413"/>
          </a:xfrm>
        </p:grpSpPr>
        <p:sp>
          <p:nvSpPr>
            <p:cNvPr id="19484" name="Oval 69"/>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9485" name="Text Box 70"/>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9471" name="Freeform 71"/>
          <p:cNvSpPr>
            <a:spLocks/>
          </p:cNvSpPr>
          <p:nvPr/>
        </p:nvSpPr>
        <p:spPr bwMode="auto">
          <a:xfrm flipH="1" flipV="1">
            <a:off x="5035551" y="5289551"/>
            <a:ext cx="2011363" cy="511175"/>
          </a:xfrm>
          <a:custGeom>
            <a:avLst/>
            <a:gdLst>
              <a:gd name="T0" fmla="*/ 0 w 2176"/>
              <a:gd name="T1" fmla="*/ 511175 h 336"/>
              <a:gd name="T2" fmla="*/ 2011363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2" name="Text Box 72"/>
          <p:cNvSpPr txBox="1">
            <a:spLocks noChangeArrowheads="1"/>
          </p:cNvSpPr>
          <p:nvPr/>
        </p:nvSpPr>
        <p:spPr bwMode="auto">
          <a:xfrm flipH="1">
            <a:off x="5886451" y="4438650"/>
            <a:ext cx="3794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19473" name="Freeform 73"/>
          <p:cNvSpPr>
            <a:spLocks/>
          </p:cNvSpPr>
          <p:nvPr/>
        </p:nvSpPr>
        <p:spPr bwMode="auto">
          <a:xfrm>
            <a:off x="5016501" y="4648201"/>
            <a:ext cx="2011363" cy="511175"/>
          </a:xfrm>
          <a:custGeom>
            <a:avLst/>
            <a:gdLst>
              <a:gd name="T0" fmla="*/ 0 w 2176"/>
              <a:gd name="T1" fmla="*/ 511175 h 336"/>
              <a:gd name="T2" fmla="*/ 2011363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4" name="Freeform 74"/>
          <p:cNvSpPr>
            <a:spLocks/>
          </p:cNvSpPr>
          <p:nvPr/>
        </p:nvSpPr>
        <p:spPr bwMode="auto">
          <a:xfrm rot="5400000" flipH="1" flipV="1">
            <a:off x="6001545" y="3612357"/>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5" name="Freeform 75"/>
          <p:cNvSpPr>
            <a:spLocks/>
          </p:cNvSpPr>
          <p:nvPr/>
        </p:nvSpPr>
        <p:spPr bwMode="auto">
          <a:xfrm rot="5400000">
            <a:off x="6642895" y="3631407"/>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6" name="Text Box 76"/>
          <p:cNvSpPr txBox="1">
            <a:spLocks noChangeArrowheads="1"/>
          </p:cNvSpPr>
          <p:nvPr/>
        </p:nvSpPr>
        <p:spPr bwMode="auto">
          <a:xfrm flipH="1">
            <a:off x="4205288" y="3752850"/>
            <a:ext cx="379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19477" name="Text Box 77"/>
          <p:cNvSpPr txBox="1">
            <a:spLocks noChangeArrowheads="1"/>
          </p:cNvSpPr>
          <p:nvPr/>
        </p:nvSpPr>
        <p:spPr bwMode="auto">
          <a:xfrm flipH="1">
            <a:off x="4830763" y="3776663"/>
            <a:ext cx="379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19478" name="Text Box 78"/>
          <p:cNvSpPr txBox="1">
            <a:spLocks noChangeArrowheads="1"/>
          </p:cNvSpPr>
          <p:nvPr/>
        </p:nvSpPr>
        <p:spPr bwMode="auto">
          <a:xfrm flipH="1">
            <a:off x="6654801" y="3676650"/>
            <a:ext cx="3794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19479" name="Text Box 79"/>
          <p:cNvSpPr txBox="1">
            <a:spLocks noChangeArrowheads="1"/>
          </p:cNvSpPr>
          <p:nvPr/>
        </p:nvSpPr>
        <p:spPr bwMode="auto">
          <a:xfrm flipH="1">
            <a:off x="7469188" y="3676650"/>
            <a:ext cx="379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19480" name="Text Box 80"/>
          <p:cNvSpPr txBox="1">
            <a:spLocks noChangeArrowheads="1"/>
          </p:cNvSpPr>
          <p:nvPr/>
        </p:nvSpPr>
        <p:spPr bwMode="auto">
          <a:xfrm flipH="1">
            <a:off x="4359276" y="2362200"/>
            <a:ext cx="631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lang="en-US" altLang="en-US" sz="2400">
                <a:sym typeface="Symbol" panose="05050102010706020507" pitchFamily="18" charset="2"/>
              </a:rPr>
              <a:t>z</a:t>
            </a:r>
            <a:r>
              <a:rPr lang="en-US" altLang="en-US" sz="2400" baseline="-30000">
                <a:sym typeface="Symbol" panose="05050102010706020507" pitchFamily="18" charset="2"/>
              </a:rPr>
              <a:t>1</a:t>
            </a:r>
            <a:r>
              <a:rPr lang="en-US" altLang="en-US" sz="2400">
                <a:sym typeface="Symbol" panose="05050102010706020507" pitchFamily="18" charset="2"/>
              </a:rPr>
              <a:t>-</a:t>
            </a:r>
          </a:p>
        </p:txBody>
      </p:sp>
      <p:sp>
        <p:nvSpPr>
          <p:cNvPr id="19481" name="Text Box 81"/>
          <p:cNvSpPr txBox="1">
            <a:spLocks noChangeArrowheads="1"/>
          </p:cNvSpPr>
          <p:nvPr/>
        </p:nvSpPr>
        <p:spPr bwMode="auto">
          <a:xfrm flipH="1">
            <a:off x="7064376" y="4933950"/>
            <a:ext cx="784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lang="en-US" altLang="en-US" sz="2400">
                <a:sym typeface="Symbol" panose="05050102010706020507" pitchFamily="18" charset="2"/>
              </a:rPr>
              <a:t>z</a:t>
            </a:r>
            <a:r>
              <a:rPr lang="en-US" altLang="en-US" sz="2400" baseline="-30000">
                <a:sym typeface="Symbol" panose="05050102010706020507" pitchFamily="18" charset="2"/>
              </a:rPr>
              <a:t>4</a:t>
            </a:r>
            <a:r>
              <a:rPr lang="en-US" altLang="en-US" sz="2400">
                <a:sym typeface="Symbol" panose="05050102010706020507" pitchFamily="18" charset="2"/>
              </a:rPr>
              <a:t>+</a:t>
            </a:r>
          </a:p>
        </p:txBody>
      </p:sp>
      <p:sp>
        <p:nvSpPr>
          <p:cNvPr id="19482" name="Text Box 82"/>
          <p:cNvSpPr txBox="1">
            <a:spLocks noChangeArrowheads="1"/>
          </p:cNvSpPr>
          <p:nvPr/>
        </p:nvSpPr>
        <p:spPr bwMode="auto">
          <a:xfrm flipH="1">
            <a:off x="6969126" y="2324100"/>
            <a:ext cx="1089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lang="en-US" altLang="en-US" sz="2400">
                <a:sym typeface="Symbol" panose="05050102010706020507" pitchFamily="18" charset="2"/>
              </a:rPr>
              <a:t>z</a:t>
            </a:r>
            <a:r>
              <a:rPr lang="en-US" altLang="en-US" sz="2400" baseline="-30000">
                <a:sym typeface="Symbol" panose="05050102010706020507" pitchFamily="18" charset="2"/>
              </a:rPr>
              <a:t>2</a:t>
            </a:r>
            <a:r>
              <a:rPr lang="en-US" altLang="en-US" sz="2400">
                <a:sym typeface="Symbol" panose="05050102010706020507" pitchFamily="18" charset="2"/>
              </a:rPr>
              <a:t>+</a:t>
            </a:r>
          </a:p>
        </p:txBody>
      </p:sp>
      <p:sp>
        <p:nvSpPr>
          <p:cNvPr id="19483" name="Text Box 83"/>
          <p:cNvSpPr txBox="1">
            <a:spLocks noChangeArrowheads="1"/>
          </p:cNvSpPr>
          <p:nvPr/>
        </p:nvSpPr>
        <p:spPr bwMode="auto">
          <a:xfrm flipH="1">
            <a:off x="4438650" y="5010150"/>
            <a:ext cx="95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lang="en-US" altLang="en-US" sz="2400">
                <a:sym typeface="Symbol" panose="05050102010706020507" pitchFamily="18" charset="2"/>
              </a:rPr>
              <a:t>z</a:t>
            </a:r>
            <a:r>
              <a:rPr lang="en-US" altLang="en-US" sz="2400" baseline="-30000">
                <a:sym typeface="Symbol" panose="05050102010706020507" pitchFamily="18" charset="2"/>
              </a:rPr>
              <a:t>3</a:t>
            </a:r>
            <a:r>
              <a:rPr lang="en-US" altLang="en-US" sz="2400">
                <a:sym typeface="Symbol" panose="05050102010706020507" pitchFamily="18" charset="2"/>
              </a:rPr>
              <a:t>+</a:t>
            </a:r>
          </a:p>
        </p:txBody>
      </p:sp>
    </p:spTree>
    <p:extLst>
      <p:ext uri="{BB962C8B-B14F-4D97-AF65-F5344CB8AC3E}">
        <p14:creationId xmlns:p14="http://schemas.microsoft.com/office/powerpoint/2010/main" val="1353059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0B40412-47A3-43B3-BEC7-63BE124AD1C2}" type="slidenum">
              <a:rPr kumimoji="0" lang="en-US" altLang="en-US" sz="1400">
                <a:solidFill>
                  <a:schemeClr val="bg2"/>
                </a:solidFill>
                <a:latin typeface="Arial" panose="020B0604020202020204" pitchFamily="34" charset="0"/>
              </a:rPr>
              <a:pPr>
                <a:spcBef>
                  <a:spcPct val="50000"/>
                </a:spcBef>
                <a:buClrTx/>
                <a:buFontTx/>
                <a:buNone/>
              </a:pPr>
              <a:t>17</a:t>
            </a:fld>
            <a:endParaRPr kumimoji="0" lang="en-US" altLang="en-US" sz="1400">
              <a:solidFill>
                <a:schemeClr val="bg2"/>
              </a:solidFill>
              <a:latin typeface="Arial" panose="020B0604020202020204" pitchFamily="34" charset="0"/>
            </a:endParaRPr>
          </a:p>
        </p:txBody>
      </p:sp>
      <p:sp>
        <p:nvSpPr>
          <p:cNvPr id="20483" name="Rectangle 2"/>
          <p:cNvSpPr>
            <a:spLocks noGrp="1" noChangeArrowheads="1"/>
          </p:cNvSpPr>
          <p:nvPr>
            <p:ph type="title"/>
          </p:nvPr>
        </p:nvSpPr>
        <p:spPr/>
        <p:txBody>
          <a:bodyPr/>
          <a:lstStyle/>
          <a:p>
            <a:pPr algn="ctr"/>
            <a:r>
              <a:rPr lang="en-US" altLang="en-US" smtClean="0"/>
              <a:t>Example</a:t>
            </a:r>
          </a:p>
        </p:txBody>
      </p:sp>
      <p:sp>
        <p:nvSpPr>
          <p:cNvPr id="20484" name="Text Box 3"/>
          <p:cNvSpPr>
            <a:spLocks noChangeArrowheads="1"/>
          </p:cNvSpPr>
          <p:nvPr>
            <p:ph type="body" idx="1"/>
          </p:nvPr>
        </p:nvSpPr>
        <p:spPr>
          <a:noFill/>
        </p:spPr>
        <p:txBody>
          <a:bodyPr/>
          <a:lstStyle/>
          <a:p>
            <a:pPr>
              <a:spcBef>
                <a:spcPct val="0"/>
              </a:spcBef>
              <a:buClrTx/>
              <a:buFontTx/>
              <a:buNone/>
            </a:pPr>
            <a:r>
              <a:rPr lang="en-US" altLang="en-US" sz="3200"/>
              <a:t>	Let r</a:t>
            </a:r>
            <a:r>
              <a:rPr lang="en-US" altLang="en-US" sz="3200" baseline="-30000"/>
              <a:t>1</a:t>
            </a:r>
            <a:r>
              <a:rPr lang="en-US" altLang="en-US" sz="3200"/>
              <a:t>=((a+b)(a+b))</a:t>
            </a:r>
            <a:r>
              <a:rPr lang="en-US" altLang="en-US" sz="3200" baseline="30000"/>
              <a:t>*</a:t>
            </a:r>
            <a:r>
              <a:rPr lang="en-US" altLang="en-US" sz="3200"/>
              <a:t> and the corresponding FA</a:t>
            </a:r>
            <a:r>
              <a:rPr lang="en-US" altLang="en-US" sz="3200" baseline="-30000"/>
              <a:t>1 </a:t>
            </a:r>
            <a:r>
              <a:rPr lang="en-US" altLang="en-US" sz="3200"/>
              <a:t>be</a:t>
            </a:r>
            <a:r>
              <a:rPr lang="en-US" altLang="en-US" sz="3200" baseline="-30000"/>
              <a:t> </a:t>
            </a:r>
            <a:r>
              <a:rPr lang="en-US" altLang="en-US" smtClean="0"/>
              <a:t>	</a:t>
            </a:r>
          </a:p>
          <a:p>
            <a:pPr algn="ctr">
              <a:spcBef>
                <a:spcPct val="0"/>
              </a:spcBef>
              <a:buClrTx/>
              <a:buFontTx/>
              <a:buNone/>
            </a:pPr>
            <a:endParaRPr kumimoji="0" lang="en-US" altLang="en-US" smtClean="0">
              <a:solidFill>
                <a:srgbClr val="000000"/>
              </a:solidFill>
            </a:endParaRPr>
          </a:p>
          <a:p>
            <a:pPr algn="ctr">
              <a:spcBef>
                <a:spcPct val="0"/>
              </a:spcBef>
              <a:buClrTx/>
              <a:buFontTx/>
              <a:buNone/>
            </a:pPr>
            <a:endParaRPr kumimoji="0" lang="en-US" altLang="en-US" smtClean="0">
              <a:solidFill>
                <a:srgbClr val="000000"/>
              </a:solidFill>
            </a:endParaRPr>
          </a:p>
          <a:p>
            <a:pPr algn="ctr">
              <a:spcBef>
                <a:spcPct val="0"/>
              </a:spcBef>
              <a:buClrTx/>
              <a:buFontTx/>
              <a:buNone/>
            </a:pPr>
            <a:endParaRPr kumimoji="0" lang="en-US" altLang="en-US" smtClean="0">
              <a:solidFill>
                <a:srgbClr val="000000"/>
              </a:solidFill>
            </a:endParaRPr>
          </a:p>
          <a:p>
            <a:pPr>
              <a:spcBef>
                <a:spcPct val="0"/>
              </a:spcBef>
              <a:buClrTx/>
              <a:buFontTx/>
              <a:buNone/>
            </a:pPr>
            <a:endParaRPr lang="en-US" altLang="en-US" sz="1000">
              <a:solidFill>
                <a:srgbClr val="000000"/>
              </a:solidFill>
            </a:endParaRPr>
          </a:p>
          <a:p>
            <a:pPr>
              <a:spcBef>
                <a:spcPct val="0"/>
              </a:spcBef>
              <a:buClrTx/>
              <a:buFontTx/>
              <a:buNone/>
            </a:pPr>
            <a:r>
              <a:rPr kumimoji="0" lang="en-US" altLang="en-US" smtClean="0">
                <a:solidFill>
                  <a:srgbClr val="000000"/>
                </a:solidFill>
              </a:rPr>
              <a:t>	also r</a:t>
            </a:r>
            <a:r>
              <a:rPr lang="en-US" altLang="en-US" baseline="-30000" smtClean="0"/>
              <a:t>2</a:t>
            </a:r>
            <a:r>
              <a:rPr kumimoji="0" lang="en-US" altLang="en-US" smtClean="0">
                <a:solidFill>
                  <a:srgbClr val="000000"/>
                </a:solidFill>
              </a:rPr>
              <a:t> = </a:t>
            </a:r>
            <a:r>
              <a:rPr lang="en-US" altLang="en-US" sz="3200"/>
              <a:t>(a+b)((a+b)(a+b))</a:t>
            </a:r>
            <a:r>
              <a:rPr lang="en-US" altLang="en-US" sz="3200" baseline="40000"/>
              <a:t>* </a:t>
            </a:r>
            <a:r>
              <a:rPr lang="en-US" altLang="en-US" sz="3200"/>
              <a:t> or 			 ((a+b)(a+b))</a:t>
            </a:r>
            <a:r>
              <a:rPr lang="en-US" altLang="en-US" sz="3200" baseline="40000"/>
              <a:t>*</a:t>
            </a:r>
            <a:r>
              <a:rPr lang="en-US" altLang="en-US" sz="3200"/>
              <a:t>(a+b) </a:t>
            </a:r>
            <a:r>
              <a:rPr kumimoji="0" lang="en-US" altLang="en-US" smtClean="0">
                <a:solidFill>
                  <a:srgbClr val="000000"/>
                </a:solidFill>
              </a:rPr>
              <a:t>and FA</a:t>
            </a:r>
            <a:r>
              <a:rPr lang="en-US" altLang="en-US" baseline="-30000" smtClean="0"/>
              <a:t>2 </a:t>
            </a:r>
            <a:r>
              <a:rPr kumimoji="0" lang="en-US" altLang="en-US" smtClean="0">
                <a:solidFill>
                  <a:srgbClr val="000000"/>
                </a:solidFill>
              </a:rPr>
              <a:t>be</a:t>
            </a:r>
          </a:p>
        </p:txBody>
      </p:sp>
      <p:sp>
        <p:nvSpPr>
          <p:cNvPr id="20485" name="Text Box 4"/>
          <p:cNvSpPr txBox="1">
            <a:spLocks noChangeArrowheads="1"/>
          </p:cNvSpPr>
          <p:nvPr/>
        </p:nvSpPr>
        <p:spPr bwMode="auto">
          <a:xfrm flipH="1">
            <a:off x="4819650" y="6362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a,b</a:t>
            </a:r>
          </a:p>
        </p:txBody>
      </p:sp>
      <p:grpSp>
        <p:nvGrpSpPr>
          <p:cNvPr id="20486" name="Group 24"/>
          <p:cNvGrpSpPr>
            <a:grpSpLocks/>
          </p:cNvGrpSpPr>
          <p:nvPr/>
        </p:nvGrpSpPr>
        <p:grpSpPr bwMode="auto">
          <a:xfrm>
            <a:off x="3371850" y="5264151"/>
            <a:ext cx="3543300" cy="1362075"/>
            <a:chOff x="1164" y="3316"/>
            <a:chExt cx="2232" cy="858"/>
          </a:xfrm>
        </p:grpSpPr>
        <p:grpSp>
          <p:nvGrpSpPr>
            <p:cNvPr id="20499" name="Group 25"/>
            <p:cNvGrpSpPr>
              <a:grpSpLocks/>
            </p:cNvGrpSpPr>
            <p:nvPr/>
          </p:nvGrpSpPr>
          <p:grpSpPr bwMode="auto">
            <a:xfrm>
              <a:off x="2820" y="3594"/>
              <a:ext cx="530" cy="387"/>
              <a:chOff x="726" y="2634"/>
              <a:chExt cx="566" cy="413"/>
            </a:xfrm>
          </p:grpSpPr>
          <p:sp>
            <p:nvSpPr>
              <p:cNvPr id="20508" name="Oval 2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0509" name="Text Box 2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20500" name="Freeform 28"/>
            <p:cNvSpPr>
              <a:spLocks/>
            </p:cNvSpPr>
            <p:nvPr/>
          </p:nvSpPr>
          <p:spPr bwMode="auto">
            <a:xfrm flipH="1" flipV="1">
              <a:off x="1621" y="3852"/>
              <a:ext cx="1267" cy="322"/>
            </a:xfrm>
            <a:custGeom>
              <a:avLst/>
              <a:gdLst>
                <a:gd name="T0" fmla="*/ 0 w 2176"/>
                <a:gd name="T1" fmla="*/ 322 h 336"/>
                <a:gd name="T2" fmla="*/ 1267 w 2176"/>
                <a:gd name="T3" fmla="*/ 322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1" name="Text Box 29"/>
            <p:cNvSpPr txBox="1">
              <a:spLocks noChangeArrowheads="1"/>
            </p:cNvSpPr>
            <p:nvPr/>
          </p:nvSpPr>
          <p:spPr bwMode="auto">
            <a:xfrm flipH="1">
              <a:off x="2157" y="3316"/>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20502" name="Group 30"/>
            <p:cNvGrpSpPr>
              <a:grpSpLocks/>
            </p:cNvGrpSpPr>
            <p:nvPr/>
          </p:nvGrpSpPr>
          <p:grpSpPr bwMode="auto">
            <a:xfrm>
              <a:off x="1164" y="3604"/>
              <a:ext cx="566" cy="413"/>
              <a:chOff x="726" y="2634"/>
              <a:chExt cx="566" cy="413"/>
            </a:xfrm>
          </p:grpSpPr>
          <p:sp>
            <p:nvSpPr>
              <p:cNvPr id="20506" name="Oval 3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0507" name="Text Box 3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20503" name="Freeform 33"/>
            <p:cNvSpPr>
              <a:spLocks/>
            </p:cNvSpPr>
            <p:nvPr/>
          </p:nvSpPr>
          <p:spPr bwMode="auto">
            <a:xfrm>
              <a:off x="1633" y="3448"/>
              <a:ext cx="1267" cy="322"/>
            </a:xfrm>
            <a:custGeom>
              <a:avLst/>
              <a:gdLst>
                <a:gd name="T0" fmla="*/ 0 w 2176"/>
                <a:gd name="T1" fmla="*/ 322 h 336"/>
                <a:gd name="T2" fmla="*/ 1267 w 2176"/>
                <a:gd name="T3" fmla="*/ 322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4" name="Text Box 34"/>
            <p:cNvSpPr txBox="1">
              <a:spLocks noChangeArrowheads="1"/>
            </p:cNvSpPr>
            <p:nvPr/>
          </p:nvSpPr>
          <p:spPr bwMode="auto">
            <a:xfrm flipH="1">
              <a:off x="1284" y="3664"/>
              <a:ext cx="45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1</a:t>
              </a:r>
              <a:r>
                <a:rPr kumimoji="0" lang="en-US" altLang="en-US" sz="1900" b="1">
                  <a:latin typeface="Times New Roman" panose="02020603050405020304" pitchFamily="18" charset="0"/>
                </a:rPr>
                <a:t>-</a:t>
              </a:r>
            </a:p>
          </p:txBody>
        </p:sp>
        <p:sp>
          <p:nvSpPr>
            <p:cNvPr id="20505" name="Text Box 35"/>
            <p:cNvSpPr txBox="1">
              <a:spLocks noChangeArrowheads="1"/>
            </p:cNvSpPr>
            <p:nvPr/>
          </p:nvSpPr>
          <p:spPr bwMode="auto">
            <a:xfrm flipH="1">
              <a:off x="2937" y="3636"/>
              <a:ext cx="45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2</a:t>
              </a:r>
              <a:r>
                <a:rPr kumimoji="0" lang="en-US" altLang="en-US" sz="2400">
                  <a:latin typeface="Times New Roman" panose="02020603050405020304" pitchFamily="18" charset="0"/>
                </a:rPr>
                <a:t>+</a:t>
              </a:r>
            </a:p>
          </p:txBody>
        </p:sp>
      </p:grpSp>
      <p:grpSp>
        <p:nvGrpSpPr>
          <p:cNvPr id="20487" name="Group 37"/>
          <p:cNvGrpSpPr>
            <a:grpSpLocks/>
          </p:cNvGrpSpPr>
          <p:nvPr/>
        </p:nvGrpSpPr>
        <p:grpSpPr bwMode="auto">
          <a:xfrm>
            <a:off x="6248401" y="3384551"/>
            <a:ext cx="841375" cy="614363"/>
            <a:chOff x="726" y="2634"/>
            <a:chExt cx="566" cy="413"/>
          </a:xfrm>
        </p:grpSpPr>
        <p:sp>
          <p:nvSpPr>
            <p:cNvPr id="20497" name="Oval 38"/>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0498" name="Text Box 39"/>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20488" name="Freeform 40"/>
          <p:cNvSpPr>
            <a:spLocks/>
          </p:cNvSpPr>
          <p:nvPr/>
        </p:nvSpPr>
        <p:spPr bwMode="auto">
          <a:xfrm flipH="1" flipV="1">
            <a:off x="4344988" y="379412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9" name="Text Box 41"/>
          <p:cNvSpPr txBox="1">
            <a:spLocks noChangeArrowheads="1"/>
          </p:cNvSpPr>
          <p:nvPr/>
        </p:nvSpPr>
        <p:spPr bwMode="auto">
          <a:xfrm flipH="1">
            <a:off x="5195888" y="294322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20490" name="Group 42"/>
          <p:cNvGrpSpPr>
            <a:grpSpLocks/>
          </p:cNvGrpSpPr>
          <p:nvPr/>
        </p:nvGrpSpPr>
        <p:grpSpPr bwMode="auto">
          <a:xfrm>
            <a:off x="3619501" y="3400425"/>
            <a:ext cx="898525" cy="655638"/>
            <a:chOff x="726" y="2634"/>
            <a:chExt cx="566" cy="413"/>
          </a:xfrm>
        </p:grpSpPr>
        <p:sp>
          <p:nvSpPr>
            <p:cNvPr id="20495" name="Oval 4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0496" name="Text Box 4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20491" name="Freeform 45"/>
          <p:cNvSpPr>
            <a:spLocks/>
          </p:cNvSpPr>
          <p:nvPr/>
        </p:nvSpPr>
        <p:spPr bwMode="auto">
          <a:xfrm>
            <a:off x="4364038" y="315277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92" name="Text Box 46"/>
          <p:cNvSpPr txBox="1">
            <a:spLocks noChangeArrowheads="1"/>
          </p:cNvSpPr>
          <p:nvPr/>
        </p:nvSpPr>
        <p:spPr bwMode="auto">
          <a:xfrm flipH="1">
            <a:off x="3733801" y="3419476"/>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1</a:t>
            </a:r>
            <a:r>
              <a:rPr lang="en-US" altLang="en-US" sz="2400">
                <a:cs typeface="Tahoma" panose="020B0604030504040204" pitchFamily="34" charset="0"/>
              </a:rPr>
              <a:t>±</a:t>
            </a:r>
            <a:r>
              <a:rPr lang="en-US" altLang="en-US">
                <a:cs typeface="Tahoma" panose="020B0604030504040204" pitchFamily="34" charset="0"/>
              </a:rPr>
              <a:t> </a:t>
            </a:r>
          </a:p>
        </p:txBody>
      </p:sp>
      <p:sp>
        <p:nvSpPr>
          <p:cNvPr id="20493" name="Text Box 47"/>
          <p:cNvSpPr txBox="1">
            <a:spLocks noChangeArrowheads="1"/>
          </p:cNvSpPr>
          <p:nvPr/>
        </p:nvSpPr>
        <p:spPr bwMode="auto">
          <a:xfrm flipH="1">
            <a:off x="6434138" y="3451226"/>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2</a:t>
            </a:r>
            <a:endParaRPr kumimoji="0" lang="en-US" altLang="en-US" sz="3600">
              <a:latin typeface="Times New Roman" panose="02020603050405020304" pitchFamily="18" charset="0"/>
            </a:endParaRPr>
          </a:p>
        </p:txBody>
      </p:sp>
      <p:sp>
        <p:nvSpPr>
          <p:cNvPr id="20494" name="Text Box 48"/>
          <p:cNvSpPr txBox="1">
            <a:spLocks noChangeArrowheads="1"/>
          </p:cNvSpPr>
          <p:nvPr/>
        </p:nvSpPr>
        <p:spPr bwMode="auto">
          <a:xfrm flipH="1">
            <a:off x="5143501" y="37782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spTree>
    <p:extLst>
      <p:ext uri="{BB962C8B-B14F-4D97-AF65-F5344CB8AC3E}">
        <p14:creationId xmlns:p14="http://schemas.microsoft.com/office/powerpoint/2010/main" val="1054183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57FE15F6-C6C7-4F38-AC09-E7E5455794B2}" type="slidenum">
              <a:rPr kumimoji="0" lang="en-US" altLang="en-US" sz="1400">
                <a:solidFill>
                  <a:schemeClr val="bg2"/>
                </a:solidFill>
                <a:latin typeface="Arial" panose="020B0604020202020204" pitchFamily="34" charset="0"/>
              </a:rPr>
              <a:pPr>
                <a:spcBef>
                  <a:spcPct val="50000"/>
                </a:spcBef>
                <a:buClrTx/>
                <a:buFontTx/>
                <a:buNone/>
              </a:pPr>
              <a:t>18</a:t>
            </a:fld>
            <a:endParaRPr kumimoji="0" lang="en-US" altLang="en-US" sz="1400">
              <a:solidFill>
                <a:schemeClr val="bg2"/>
              </a:solidFill>
              <a:latin typeface="Arial" panose="020B0604020202020204" pitchFamily="34" charset="0"/>
            </a:endParaRPr>
          </a:p>
        </p:txBody>
      </p:sp>
      <p:sp>
        <p:nvSpPr>
          <p:cNvPr id="21507" name="Rectangle 2"/>
          <p:cNvSpPr>
            <a:spLocks noGrp="1" noChangeArrowheads="1"/>
          </p:cNvSpPr>
          <p:nvPr>
            <p:ph type="title"/>
          </p:nvPr>
        </p:nvSpPr>
        <p:spPr/>
        <p:txBody>
          <a:bodyPr/>
          <a:lstStyle/>
          <a:p>
            <a:r>
              <a:rPr lang="en-US" altLang="en-US" smtClean="0"/>
              <a:t>Example continued …</a:t>
            </a:r>
          </a:p>
        </p:txBody>
      </p:sp>
      <p:graphicFrame>
        <p:nvGraphicFramePr>
          <p:cNvPr id="663645" name="Group 93"/>
          <p:cNvGraphicFramePr>
            <a:graphicFrameLocks noGrp="1"/>
          </p:cNvGraphicFramePr>
          <p:nvPr>
            <p:ph type="body" idx="1"/>
          </p:nvPr>
        </p:nvGraphicFramePr>
        <p:xfrm>
          <a:off x="3124200" y="4819651"/>
          <a:ext cx="6172200" cy="1681163"/>
        </p:xfrm>
        <a:graphic>
          <a:graphicData uri="http://schemas.openxmlformats.org/drawingml/2006/table">
            <a:tbl>
              <a:tblPr/>
              <a:tblGrid>
                <a:gridCol w="2057400"/>
                <a:gridCol w="2057400"/>
                <a:gridCol w="2057400"/>
              </a:tblGrid>
              <a:tr h="620713">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charset="0"/>
                        <a:cs typeface="Times New Roman"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Old States</a:t>
                      </a:r>
                      <a:endParaRPr kumimoji="0" lang="en-US" sz="2800" b="0" i="0" u="none" strike="noStrike" cap="none" normalizeH="0" baseline="0" smtClean="0">
                        <a:ln>
                          <a:noFill/>
                        </a:ln>
                        <a:solidFill>
                          <a:schemeClr val="tx1"/>
                        </a:solidFill>
                        <a:effectLst/>
                        <a:latin typeface="Times New Roman"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New States after reading</a:t>
                      </a: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3400">
                <a:tc vMerge="1">
                  <a:txBody>
                    <a:bodyPr/>
                    <a:lstStyle/>
                    <a:p>
                      <a:endParaRPr 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rPr>
                        <a:t>z</a:t>
                      </a:r>
                      <a:r>
                        <a:rPr kumimoji="0" lang="en-US" sz="2800" b="0" i="0" u="none" strike="noStrike" cap="none" normalizeH="0" baseline="-30000" smtClean="0">
                          <a:ln>
                            <a:noFill/>
                          </a:ln>
                          <a:solidFill>
                            <a:srgbClr val="000000"/>
                          </a:solidFill>
                          <a:effectLst/>
                          <a:latin typeface="Times New Roman" charset="0"/>
                        </a:rPr>
                        <a:t>1</a:t>
                      </a:r>
                      <a:r>
                        <a:rPr kumimoji="1" lang="en-US" sz="2400" b="0" i="0" u="none" strike="noStrike" cap="none" normalizeH="0" baseline="0" smtClean="0">
                          <a:ln>
                            <a:noFill/>
                          </a:ln>
                          <a:solidFill>
                            <a:schemeClr val="tx1"/>
                          </a:solidFill>
                          <a:effectLst/>
                          <a:latin typeface="Tahoma" pitchFamily="34" charset="0"/>
                          <a:cs typeface="Tahoma" pitchFamily="34" charset="0"/>
                        </a:rPr>
                        <a:t>±</a:t>
                      </a: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 z</a:t>
                      </a:r>
                      <a:r>
                        <a:rPr kumimoji="0" lang="en-US" sz="2800" b="0" i="0" u="none" strike="noStrike" cap="none" normalizeH="0" baseline="-30000" smtClean="0">
                          <a:ln>
                            <a:noFill/>
                          </a:ln>
                          <a:solidFill>
                            <a:srgbClr val="000000"/>
                          </a:solidFill>
                          <a:effectLst/>
                          <a:latin typeface="Times New Roman"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pSp>
        <p:nvGrpSpPr>
          <p:cNvPr id="21520" name="Group 67"/>
          <p:cNvGrpSpPr>
            <a:grpSpLocks/>
          </p:cNvGrpSpPr>
          <p:nvPr/>
        </p:nvGrpSpPr>
        <p:grpSpPr bwMode="auto">
          <a:xfrm>
            <a:off x="3371850" y="3235326"/>
            <a:ext cx="3543300" cy="1362075"/>
            <a:chOff x="1164" y="3316"/>
            <a:chExt cx="2232" cy="858"/>
          </a:xfrm>
        </p:grpSpPr>
        <p:grpSp>
          <p:nvGrpSpPr>
            <p:cNvPr id="21534" name="Group 68"/>
            <p:cNvGrpSpPr>
              <a:grpSpLocks/>
            </p:cNvGrpSpPr>
            <p:nvPr/>
          </p:nvGrpSpPr>
          <p:grpSpPr bwMode="auto">
            <a:xfrm>
              <a:off x="2820" y="3594"/>
              <a:ext cx="530" cy="387"/>
              <a:chOff x="726" y="2634"/>
              <a:chExt cx="566" cy="413"/>
            </a:xfrm>
          </p:grpSpPr>
          <p:sp>
            <p:nvSpPr>
              <p:cNvPr id="21543" name="Oval 69"/>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1544" name="Text Box 70"/>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21535" name="Freeform 71"/>
            <p:cNvSpPr>
              <a:spLocks/>
            </p:cNvSpPr>
            <p:nvPr/>
          </p:nvSpPr>
          <p:spPr bwMode="auto">
            <a:xfrm flipH="1" flipV="1">
              <a:off x="1621" y="3852"/>
              <a:ext cx="1267" cy="322"/>
            </a:xfrm>
            <a:custGeom>
              <a:avLst/>
              <a:gdLst>
                <a:gd name="T0" fmla="*/ 0 w 2176"/>
                <a:gd name="T1" fmla="*/ 322 h 336"/>
                <a:gd name="T2" fmla="*/ 1267 w 2176"/>
                <a:gd name="T3" fmla="*/ 322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6" name="Text Box 72"/>
            <p:cNvSpPr txBox="1">
              <a:spLocks noChangeArrowheads="1"/>
            </p:cNvSpPr>
            <p:nvPr/>
          </p:nvSpPr>
          <p:spPr bwMode="auto">
            <a:xfrm flipH="1">
              <a:off x="2157" y="3316"/>
              <a:ext cx="57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21537" name="Group 73"/>
            <p:cNvGrpSpPr>
              <a:grpSpLocks/>
            </p:cNvGrpSpPr>
            <p:nvPr/>
          </p:nvGrpSpPr>
          <p:grpSpPr bwMode="auto">
            <a:xfrm>
              <a:off x="1164" y="3604"/>
              <a:ext cx="566" cy="413"/>
              <a:chOff x="726" y="2634"/>
              <a:chExt cx="566" cy="413"/>
            </a:xfrm>
          </p:grpSpPr>
          <p:sp>
            <p:nvSpPr>
              <p:cNvPr id="21541" name="Oval 7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1542" name="Text Box 7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21538" name="Freeform 76"/>
            <p:cNvSpPr>
              <a:spLocks/>
            </p:cNvSpPr>
            <p:nvPr/>
          </p:nvSpPr>
          <p:spPr bwMode="auto">
            <a:xfrm>
              <a:off x="1633" y="3448"/>
              <a:ext cx="1267" cy="322"/>
            </a:xfrm>
            <a:custGeom>
              <a:avLst/>
              <a:gdLst>
                <a:gd name="T0" fmla="*/ 0 w 2176"/>
                <a:gd name="T1" fmla="*/ 322 h 336"/>
                <a:gd name="T2" fmla="*/ 1267 w 2176"/>
                <a:gd name="T3" fmla="*/ 322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9" name="Text Box 77"/>
            <p:cNvSpPr txBox="1">
              <a:spLocks noChangeArrowheads="1"/>
            </p:cNvSpPr>
            <p:nvPr/>
          </p:nvSpPr>
          <p:spPr bwMode="auto">
            <a:xfrm flipH="1">
              <a:off x="1284" y="3664"/>
              <a:ext cx="45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1</a:t>
              </a:r>
              <a:r>
                <a:rPr kumimoji="0" lang="en-US" altLang="en-US" sz="1900" b="1">
                  <a:latin typeface="Times New Roman" panose="02020603050405020304" pitchFamily="18" charset="0"/>
                </a:rPr>
                <a:t>-</a:t>
              </a:r>
            </a:p>
          </p:txBody>
        </p:sp>
        <p:sp>
          <p:nvSpPr>
            <p:cNvPr id="21540" name="Text Box 78"/>
            <p:cNvSpPr txBox="1">
              <a:spLocks noChangeArrowheads="1"/>
            </p:cNvSpPr>
            <p:nvPr/>
          </p:nvSpPr>
          <p:spPr bwMode="auto">
            <a:xfrm flipH="1">
              <a:off x="2937" y="3636"/>
              <a:ext cx="45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2</a:t>
              </a:r>
              <a:r>
                <a:rPr kumimoji="0" lang="en-US" altLang="en-US" sz="2400">
                  <a:latin typeface="Times New Roman" panose="02020603050405020304" pitchFamily="18" charset="0"/>
                </a:rPr>
                <a:t>+</a:t>
              </a:r>
            </a:p>
          </p:txBody>
        </p:sp>
      </p:grpSp>
      <p:grpSp>
        <p:nvGrpSpPr>
          <p:cNvPr id="21521" name="Group 79"/>
          <p:cNvGrpSpPr>
            <a:grpSpLocks/>
          </p:cNvGrpSpPr>
          <p:nvPr/>
        </p:nvGrpSpPr>
        <p:grpSpPr bwMode="auto">
          <a:xfrm>
            <a:off x="6248401" y="2051051"/>
            <a:ext cx="841375" cy="614363"/>
            <a:chOff x="726" y="2634"/>
            <a:chExt cx="566" cy="413"/>
          </a:xfrm>
        </p:grpSpPr>
        <p:sp>
          <p:nvSpPr>
            <p:cNvPr id="21532" name="Oval 8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1533" name="Text Box 8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21522" name="Freeform 82"/>
          <p:cNvSpPr>
            <a:spLocks/>
          </p:cNvSpPr>
          <p:nvPr/>
        </p:nvSpPr>
        <p:spPr bwMode="auto">
          <a:xfrm flipH="1" flipV="1">
            <a:off x="4344988" y="246062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3" name="Text Box 83"/>
          <p:cNvSpPr txBox="1">
            <a:spLocks noChangeArrowheads="1"/>
          </p:cNvSpPr>
          <p:nvPr/>
        </p:nvSpPr>
        <p:spPr bwMode="auto">
          <a:xfrm flipH="1">
            <a:off x="5195888" y="160972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21524" name="Group 84"/>
          <p:cNvGrpSpPr>
            <a:grpSpLocks/>
          </p:cNvGrpSpPr>
          <p:nvPr/>
        </p:nvGrpSpPr>
        <p:grpSpPr bwMode="auto">
          <a:xfrm>
            <a:off x="3619501" y="2066925"/>
            <a:ext cx="898525" cy="655638"/>
            <a:chOff x="726" y="2634"/>
            <a:chExt cx="566" cy="413"/>
          </a:xfrm>
        </p:grpSpPr>
        <p:sp>
          <p:nvSpPr>
            <p:cNvPr id="21530" name="Oval 8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1531" name="Text Box 8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21525" name="Freeform 87"/>
          <p:cNvSpPr>
            <a:spLocks/>
          </p:cNvSpPr>
          <p:nvPr/>
        </p:nvSpPr>
        <p:spPr bwMode="auto">
          <a:xfrm>
            <a:off x="4364038" y="181927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26" name="Text Box 88"/>
          <p:cNvSpPr txBox="1">
            <a:spLocks noChangeArrowheads="1"/>
          </p:cNvSpPr>
          <p:nvPr/>
        </p:nvSpPr>
        <p:spPr bwMode="auto">
          <a:xfrm flipH="1">
            <a:off x="3733801" y="2085976"/>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1</a:t>
            </a:r>
            <a:r>
              <a:rPr lang="en-US" altLang="en-US" sz="2400">
                <a:cs typeface="Tahoma" panose="020B0604030504040204" pitchFamily="34" charset="0"/>
              </a:rPr>
              <a:t>±</a:t>
            </a:r>
            <a:r>
              <a:rPr lang="en-US" altLang="en-US">
                <a:cs typeface="Tahoma" panose="020B0604030504040204" pitchFamily="34" charset="0"/>
              </a:rPr>
              <a:t> </a:t>
            </a:r>
          </a:p>
        </p:txBody>
      </p:sp>
      <p:sp>
        <p:nvSpPr>
          <p:cNvPr id="21527" name="Text Box 89"/>
          <p:cNvSpPr txBox="1">
            <a:spLocks noChangeArrowheads="1"/>
          </p:cNvSpPr>
          <p:nvPr/>
        </p:nvSpPr>
        <p:spPr bwMode="auto">
          <a:xfrm flipH="1">
            <a:off x="6434138" y="2117726"/>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2</a:t>
            </a:r>
            <a:endParaRPr kumimoji="0" lang="en-US" altLang="en-US" sz="3600">
              <a:latin typeface="Times New Roman" panose="02020603050405020304" pitchFamily="18" charset="0"/>
            </a:endParaRPr>
          </a:p>
        </p:txBody>
      </p:sp>
      <p:sp>
        <p:nvSpPr>
          <p:cNvPr id="21528" name="Text Box 90"/>
          <p:cNvSpPr txBox="1">
            <a:spLocks noChangeArrowheads="1"/>
          </p:cNvSpPr>
          <p:nvPr/>
        </p:nvSpPr>
        <p:spPr bwMode="auto">
          <a:xfrm flipH="1">
            <a:off x="5105401" y="24257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sp>
        <p:nvSpPr>
          <p:cNvPr id="21529" name="Text Box 91"/>
          <p:cNvSpPr txBox="1">
            <a:spLocks noChangeArrowheads="1"/>
          </p:cNvSpPr>
          <p:nvPr/>
        </p:nvSpPr>
        <p:spPr bwMode="auto">
          <a:xfrm flipH="1">
            <a:off x="4876801" y="40640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spTree>
    <p:extLst>
      <p:ext uri="{BB962C8B-B14F-4D97-AF65-F5344CB8AC3E}">
        <p14:creationId xmlns:p14="http://schemas.microsoft.com/office/powerpoint/2010/main" val="4274044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B64C1281-B3EE-452C-A799-547C09C07670}" type="slidenum">
              <a:rPr kumimoji="0" lang="en-US" altLang="en-US" sz="1400">
                <a:solidFill>
                  <a:schemeClr val="bg2"/>
                </a:solidFill>
                <a:latin typeface="Arial" panose="020B0604020202020204" pitchFamily="34" charset="0"/>
              </a:rPr>
              <a:pPr>
                <a:spcBef>
                  <a:spcPct val="50000"/>
                </a:spcBef>
                <a:buClrTx/>
                <a:buFontTx/>
                <a:buNone/>
              </a:pPr>
              <a:t>19</a:t>
            </a:fld>
            <a:endParaRPr kumimoji="0" lang="en-US" altLang="en-US" sz="1400">
              <a:solidFill>
                <a:schemeClr val="bg2"/>
              </a:solidFill>
              <a:latin typeface="Arial" panose="020B0604020202020204" pitchFamily="34" charset="0"/>
            </a:endParaRPr>
          </a:p>
        </p:txBody>
      </p:sp>
      <p:sp>
        <p:nvSpPr>
          <p:cNvPr id="22531" name="Rectangle 2"/>
          <p:cNvSpPr>
            <a:spLocks noGrp="1" noChangeArrowheads="1"/>
          </p:cNvSpPr>
          <p:nvPr>
            <p:ph type="title"/>
          </p:nvPr>
        </p:nvSpPr>
        <p:spPr/>
        <p:txBody>
          <a:bodyPr/>
          <a:lstStyle/>
          <a:p>
            <a:r>
              <a:rPr lang="en-US" altLang="en-US" smtClean="0"/>
              <a:t>Example continued …</a:t>
            </a:r>
          </a:p>
        </p:txBody>
      </p:sp>
      <p:graphicFrame>
        <p:nvGraphicFramePr>
          <p:cNvPr id="664611" name="Group 35"/>
          <p:cNvGraphicFramePr>
            <a:graphicFrameLocks noGrp="1"/>
          </p:cNvGraphicFramePr>
          <p:nvPr>
            <p:ph type="body" idx="1"/>
          </p:nvPr>
        </p:nvGraphicFramePr>
        <p:xfrm>
          <a:off x="3429000" y="1970089"/>
          <a:ext cx="6172200" cy="1681163"/>
        </p:xfrm>
        <a:graphic>
          <a:graphicData uri="http://schemas.openxmlformats.org/drawingml/2006/table">
            <a:tbl>
              <a:tblPr/>
              <a:tblGrid>
                <a:gridCol w="2057400"/>
                <a:gridCol w="2057400"/>
                <a:gridCol w="2057400"/>
              </a:tblGrid>
              <a:tr h="620713">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charset="0"/>
                        <a:cs typeface="Times New Roman"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Old States</a:t>
                      </a:r>
                      <a:endParaRPr kumimoji="0" lang="en-US" sz="2800" b="0" i="0" u="none" strike="noStrike" cap="none" normalizeH="0" baseline="0" smtClean="0">
                        <a:ln>
                          <a:noFill/>
                        </a:ln>
                        <a:solidFill>
                          <a:schemeClr val="tx1"/>
                        </a:solidFill>
                        <a:effectLst/>
                        <a:latin typeface="Times New Roman"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New States after reading</a:t>
                      </a: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3400">
                <a:tc vMerge="1">
                  <a:txBody>
                    <a:bodyPr/>
                    <a:lstStyle/>
                    <a:p>
                      <a:endParaRPr 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rPr>
                        <a:t>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70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rPr>
                        <a:t>z</a:t>
                      </a:r>
                      <a:r>
                        <a:rPr kumimoji="0" lang="en-US" sz="2800" b="0" i="0" u="none" strike="noStrike" cap="none" normalizeH="0" baseline="-30000" smtClean="0">
                          <a:ln>
                            <a:noFill/>
                          </a:ln>
                          <a:solidFill>
                            <a:srgbClr val="000000"/>
                          </a:solidFill>
                          <a:effectLst/>
                          <a:latin typeface="Times New Roman" charset="0"/>
                        </a:rPr>
                        <a:t>2</a:t>
                      </a:r>
                      <a:r>
                        <a:rPr kumimoji="1" lang="en-US" sz="2400" b="0" i="0" u="none" strike="noStrike" cap="none" normalizeH="0" baseline="0" smtClean="0">
                          <a:ln>
                            <a:noFill/>
                          </a:ln>
                          <a:solidFill>
                            <a:schemeClr val="tx1"/>
                          </a:solidFill>
                          <a:effectLst/>
                          <a:latin typeface="Tahoma" pitchFamily="34" charset="0"/>
                          <a:cs typeface="Tahoma" pitchFamily="34" charset="0"/>
                        </a:rPr>
                        <a:t>+</a:t>
                      </a: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2</a:t>
                      </a:r>
                      <a:r>
                        <a:rPr kumimoji="0" lang="en-US" sz="2800" b="0"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z</a:t>
                      </a:r>
                      <a:r>
                        <a:rPr kumimoji="0" lang="en-US" sz="2800" b="0" i="0" u="none" strike="noStrike" cap="none" normalizeH="0" baseline="-30000" smtClean="0">
                          <a:ln>
                            <a:noFill/>
                          </a:ln>
                          <a:solidFill>
                            <a:srgbClr val="000000"/>
                          </a:solidFill>
                          <a:effectLst/>
                          <a:latin typeface="Times New Roman"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Times New Roman" charset="0"/>
                          <a:sym typeface="Math1" pitchFamily="2" charset="2"/>
                        </a:rPr>
                        <a:t>(x</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,y</a:t>
                      </a:r>
                      <a:r>
                        <a:rPr kumimoji="0" lang="en-US" sz="2800" b="0" i="0" u="none" strike="noStrike" cap="none" normalizeH="0" baseline="-30000" smtClean="0">
                          <a:ln>
                            <a:noFill/>
                          </a:ln>
                          <a:solidFill>
                            <a:srgbClr val="000000"/>
                          </a:solidFill>
                          <a:effectLst/>
                          <a:latin typeface="Times New Roman" charset="0"/>
                        </a:rPr>
                        <a:t>1</a:t>
                      </a:r>
                      <a:r>
                        <a:rPr kumimoji="0" lang="en-US" sz="2800" b="0" i="0" u="none" strike="noStrike" cap="none" normalizeH="0" baseline="0" smtClean="0">
                          <a:ln>
                            <a:noFill/>
                          </a:ln>
                          <a:solidFill>
                            <a:srgbClr val="000000"/>
                          </a:solidFill>
                          <a:effectLst/>
                          <a:latin typeface="Times New Roman" charset="0"/>
                          <a:sym typeface="Math1" pitchFamily="2" charset="2"/>
                        </a:rPr>
                        <a:t>)  z</a:t>
                      </a:r>
                      <a:r>
                        <a:rPr kumimoji="0" lang="en-US" sz="2800" b="0" i="0" u="none" strike="noStrike" cap="none" normalizeH="0" baseline="-30000" smtClean="0">
                          <a:ln>
                            <a:noFill/>
                          </a:ln>
                          <a:solidFill>
                            <a:srgbClr val="000000"/>
                          </a:solidFill>
                          <a:effectLst/>
                          <a:latin typeface="Times New Roman" charset="0"/>
                        </a:rPr>
                        <a:t>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167154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25C50B33-EA1B-4FF9-841C-4B7A5E83E46F}" type="slidenum">
              <a:rPr kumimoji="0" lang="en-US" altLang="en-US" sz="1400">
                <a:solidFill>
                  <a:schemeClr val="bg2"/>
                </a:solidFill>
                <a:latin typeface="Arial" panose="020B0604020202020204" pitchFamily="34" charset="0"/>
              </a:rPr>
              <a:pPr>
                <a:spcBef>
                  <a:spcPct val="50000"/>
                </a:spcBef>
                <a:buClrTx/>
                <a:buFontTx/>
                <a:buNone/>
              </a:pPr>
              <a:t>2</a:t>
            </a:fld>
            <a:endParaRPr kumimoji="0" lang="en-US" altLang="en-US" sz="1400">
              <a:solidFill>
                <a:schemeClr val="bg2"/>
              </a:solidFill>
              <a:latin typeface="Arial" panose="020B0604020202020204" pitchFamily="34" charset="0"/>
            </a:endParaRPr>
          </a:p>
        </p:txBody>
      </p:sp>
      <p:sp>
        <p:nvSpPr>
          <p:cNvPr id="5123" name="Rectangle 2"/>
          <p:cNvSpPr>
            <a:spLocks noGrp="1" noChangeArrowheads="1"/>
          </p:cNvSpPr>
          <p:nvPr>
            <p:ph type="title"/>
          </p:nvPr>
        </p:nvSpPr>
        <p:spPr/>
        <p:txBody>
          <a:bodyPr/>
          <a:lstStyle/>
          <a:p>
            <a:pPr algn="ctr"/>
            <a:r>
              <a:rPr lang="en-US" altLang="en-US" smtClean="0"/>
              <a:t>Kleene’s Theorem Part III</a:t>
            </a:r>
          </a:p>
        </p:txBody>
      </p:sp>
      <p:sp>
        <p:nvSpPr>
          <p:cNvPr id="5124" name="Rectangle 3"/>
          <p:cNvSpPr>
            <a:spLocks noGrp="1" noChangeArrowheads="1"/>
          </p:cNvSpPr>
          <p:nvPr>
            <p:ph type="body" idx="1"/>
          </p:nvPr>
        </p:nvSpPr>
        <p:spPr/>
        <p:txBody>
          <a:bodyPr/>
          <a:lstStyle/>
          <a:p>
            <a:pPr>
              <a:buFont typeface="Monotype Sorts" pitchFamily="2" charset="2"/>
              <a:buNone/>
            </a:pPr>
            <a:r>
              <a:rPr lang="en-US" altLang="en-US" b="1" u="sng" smtClean="0"/>
              <a:t>Statement:</a:t>
            </a:r>
          </a:p>
          <a:p>
            <a:pPr>
              <a:buFont typeface="Monotype Sorts" pitchFamily="2" charset="2"/>
              <a:buNone/>
            </a:pPr>
            <a:r>
              <a:rPr lang="en-US" altLang="en-US" smtClean="0"/>
              <a:t>	If the language can be expressed by a RE then there exists an FA accepting the language.</a:t>
            </a:r>
          </a:p>
          <a:p>
            <a:pPr>
              <a:buFont typeface="Monotype Sorts" pitchFamily="2" charset="2"/>
              <a:buNone/>
            </a:pPr>
            <a:r>
              <a:rPr lang="en-US" altLang="en-US" smtClean="0"/>
              <a:t>A) As the regular expression is obtained applying addition, concatenation and closure on the letters of an alphabet and the Null string, so while building the RE, sometimes, the corresponding FA may be built easily, as shown in the following examples</a:t>
            </a:r>
          </a:p>
        </p:txBody>
      </p:sp>
    </p:spTree>
    <p:extLst>
      <p:ext uri="{BB962C8B-B14F-4D97-AF65-F5344CB8AC3E}">
        <p14:creationId xmlns:p14="http://schemas.microsoft.com/office/powerpoint/2010/main" val="1404355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ED0E30C-C0D0-4ED7-8975-41886B9D0558}" type="slidenum">
              <a:rPr kumimoji="0" lang="en-US" altLang="en-US" sz="1400">
                <a:solidFill>
                  <a:schemeClr val="bg2"/>
                </a:solidFill>
                <a:latin typeface="Arial" panose="020B0604020202020204" pitchFamily="34" charset="0"/>
              </a:rPr>
              <a:pPr>
                <a:spcBef>
                  <a:spcPct val="50000"/>
                </a:spcBef>
                <a:buClrTx/>
                <a:buFontTx/>
                <a:buNone/>
              </a:pPr>
              <a:t>20</a:t>
            </a:fld>
            <a:endParaRPr kumimoji="0" lang="en-US" altLang="en-US" sz="1400">
              <a:solidFill>
                <a:schemeClr val="bg2"/>
              </a:solidFill>
              <a:latin typeface="Arial" panose="020B0604020202020204" pitchFamily="34" charset="0"/>
            </a:endParaRPr>
          </a:p>
        </p:txBody>
      </p:sp>
      <p:sp>
        <p:nvSpPr>
          <p:cNvPr id="23555" name="Rectangle 2"/>
          <p:cNvSpPr>
            <a:spLocks noGrp="1" noChangeArrowheads="1"/>
          </p:cNvSpPr>
          <p:nvPr>
            <p:ph type="title"/>
          </p:nvPr>
        </p:nvSpPr>
        <p:spPr/>
        <p:txBody>
          <a:bodyPr/>
          <a:lstStyle/>
          <a:p>
            <a:r>
              <a:rPr lang="en-US" altLang="en-US" smtClean="0"/>
              <a:t>Example continued …</a:t>
            </a:r>
          </a:p>
        </p:txBody>
      </p:sp>
      <p:grpSp>
        <p:nvGrpSpPr>
          <p:cNvPr id="23556" name="Group 53"/>
          <p:cNvGrpSpPr>
            <a:grpSpLocks/>
          </p:cNvGrpSpPr>
          <p:nvPr/>
        </p:nvGrpSpPr>
        <p:grpSpPr bwMode="auto">
          <a:xfrm>
            <a:off x="6705601" y="3498851"/>
            <a:ext cx="841375" cy="614363"/>
            <a:chOff x="726" y="2634"/>
            <a:chExt cx="566" cy="413"/>
          </a:xfrm>
        </p:grpSpPr>
        <p:sp>
          <p:nvSpPr>
            <p:cNvPr id="23566" name="Oval 5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3567" name="Text Box 5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23557" name="Freeform 56"/>
          <p:cNvSpPr>
            <a:spLocks/>
          </p:cNvSpPr>
          <p:nvPr/>
        </p:nvSpPr>
        <p:spPr bwMode="auto">
          <a:xfrm flipH="1" flipV="1">
            <a:off x="4802188" y="390842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58" name="Text Box 57"/>
          <p:cNvSpPr txBox="1">
            <a:spLocks noChangeArrowheads="1"/>
          </p:cNvSpPr>
          <p:nvPr/>
        </p:nvSpPr>
        <p:spPr bwMode="auto">
          <a:xfrm flipH="1">
            <a:off x="5653088" y="305752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23559" name="Group 58"/>
          <p:cNvGrpSpPr>
            <a:grpSpLocks/>
          </p:cNvGrpSpPr>
          <p:nvPr/>
        </p:nvGrpSpPr>
        <p:grpSpPr bwMode="auto">
          <a:xfrm>
            <a:off x="4076701" y="3514725"/>
            <a:ext cx="898525" cy="655638"/>
            <a:chOff x="726" y="2634"/>
            <a:chExt cx="566" cy="413"/>
          </a:xfrm>
        </p:grpSpPr>
        <p:sp>
          <p:nvSpPr>
            <p:cNvPr id="23564" name="Oval 59"/>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3565" name="Text Box 60"/>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23560" name="Freeform 61"/>
          <p:cNvSpPr>
            <a:spLocks/>
          </p:cNvSpPr>
          <p:nvPr/>
        </p:nvSpPr>
        <p:spPr bwMode="auto">
          <a:xfrm>
            <a:off x="4821238" y="326707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1" name="Text Box 62"/>
          <p:cNvSpPr txBox="1">
            <a:spLocks noChangeArrowheads="1"/>
          </p:cNvSpPr>
          <p:nvPr/>
        </p:nvSpPr>
        <p:spPr bwMode="auto">
          <a:xfrm flipH="1">
            <a:off x="4267201" y="3609976"/>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z</a:t>
            </a:r>
            <a:r>
              <a:rPr kumimoji="0" lang="en-US" altLang="en-US" sz="1900" baseline="-30000">
                <a:solidFill>
                  <a:srgbClr val="000000"/>
                </a:solidFill>
                <a:latin typeface="Times New Roman" panose="02020603050405020304" pitchFamily="18" charset="0"/>
              </a:rPr>
              <a:t>1</a:t>
            </a:r>
            <a:r>
              <a:rPr kumimoji="0" lang="en-US" altLang="en-US" sz="1300" baseline="-30000">
                <a:solidFill>
                  <a:srgbClr val="000000"/>
                </a:solidFill>
                <a:latin typeface="Times New Roman" panose="02020603050405020304" pitchFamily="18" charset="0"/>
              </a:rPr>
              <a:t> </a:t>
            </a:r>
            <a:r>
              <a:rPr lang="en-US" altLang="en-US" sz="2400">
                <a:cs typeface="Tahoma" panose="020B0604030504040204" pitchFamily="34" charset="0"/>
              </a:rPr>
              <a:t>±</a:t>
            </a:r>
          </a:p>
        </p:txBody>
      </p:sp>
      <p:sp>
        <p:nvSpPr>
          <p:cNvPr id="23562" name="Text Box 63"/>
          <p:cNvSpPr txBox="1">
            <a:spLocks noChangeArrowheads="1"/>
          </p:cNvSpPr>
          <p:nvPr/>
        </p:nvSpPr>
        <p:spPr bwMode="auto">
          <a:xfrm flipH="1">
            <a:off x="6891338" y="3565526"/>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z</a:t>
            </a:r>
            <a:r>
              <a:rPr kumimoji="0" lang="en-US" altLang="en-US" sz="1900" baseline="-30000">
                <a:solidFill>
                  <a:srgbClr val="000000"/>
                </a:solidFill>
                <a:latin typeface="Times New Roman" panose="02020603050405020304" pitchFamily="18" charset="0"/>
              </a:rPr>
              <a:t>2</a:t>
            </a:r>
            <a:r>
              <a:rPr kumimoji="0" lang="en-US" altLang="en-US" sz="2400">
                <a:latin typeface="Times New Roman" panose="02020603050405020304" pitchFamily="18" charset="0"/>
              </a:rPr>
              <a:t>+</a:t>
            </a:r>
          </a:p>
        </p:txBody>
      </p:sp>
      <p:sp>
        <p:nvSpPr>
          <p:cNvPr id="23563" name="Text Box 64"/>
          <p:cNvSpPr txBox="1">
            <a:spLocks noChangeArrowheads="1"/>
          </p:cNvSpPr>
          <p:nvPr/>
        </p:nvSpPr>
        <p:spPr bwMode="auto">
          <a:xfrm flipH="1">
            <a:off x="5581651" y="38862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spTree>
    <p:extLst>
      <p:ext uri="{BB962C8B-B14F-4D97-AF65-F5344CB8AC3E}">
        <p14:creationId xmlns:p14="http://schemas.microsoft.com/office/powerpoint/2010/main" val="3387358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640F22D2-3D32-4864-AF9F-8E38DCBDAEC9}" type="slidenum">
              <a:rPr kumimoji="0" lang="en-US" altLang="en-US" sz="1400">
                <a:solidFill>
                  <a:schemeClr val="bg2"/>
                </a:solidFill>
                <a:latin typeface="Arial" panose="020B0604020202020204" pitchFamily="34" charset="0"/>
              </a:rPr>
              <a:pPr>
                <a:spcBef>
                  <a:spcPct val="50000"/>
                </a:spcBef>
                <a:buClrTx/>
                <a:buFontTx/>
                <a:buNone/>
              </a:pPr>
              <a:t>21</a:t>
            </a:fld>
            <a:endParaRPr kumimoji="0" lang="en-US" altLang="en-US" sz="1400">
              <a:solidFill>
                <a:schemeClr val="bg2"/>
              </a:solidFill>
              <a:latin typeface="Arial" panose="020B0604020202020204" pitchFamily="34" charset="0"/>
            </a:endParaRPr>
          </a:p>
        </p:txBody>
      </p:sp>
      <p:sp>
        <p:nvSpPr>
          <p:cNvPr id="24579" name="Rectangle 2"/>
          <p:cNvSpPr>
            <a:spLocks noGrp="1" noChangeArrowheads="1"/>
          </p:cNvSpPr>
          <p:nvPr>
            <p:ph type="title"/>
          </p:nvPr>
        </p:nvSpPr>
        <p:spPr/>
        <p:txBody>
          <a:bodyPr/>
          <a:lstStyle/>
          <a:p>
            <a:pPr algn="ctr"/>
            <a:r>
              <a:rPr lang="en-US" altLang="en-US" smtClean="0"/>
              <a:t>Task</a:t>
            </a:r>
          </a:p>
        </p:txBody>
      </p:sp>
      <p:sp>
        <p:nvSpPr>
          <p:cNvPr id="24580" name="Rectangle 3"/>
          <p:cNvSpPr>
            <a:spLocks noGrp="1" noChangeArrowheads="1"/>
          </p:cNvSpPr>
          <p:nvPr>
            <p:ph type="body" idx="1"/>
          </p:nvPr>
        </p:nvSpPr>
        <p:spPr/>
        <p:txBody>
          <a:bodyPr/>
          <a:lstStyle/>
          <a:p>
            <a:pPr>
              <a:lnSpc>
                <a:spcPct val="90000"/>
              </a:lnSpc>
              <a:spcBef>
                <a:spcPct val="0"/>
              </a:spcBef>
              <a:buClrTx/>
              <a:buFontTx/>
              <a:buNone/>
            </a:pPr>
            <a:r>
              <a:rPr lang="en-US" altLang="en-US" sz="3200"/>
              <a:t>	Build an FA corresponding to the union of these two FAs </a:t>
            </a:r>
            <a:r>
              <a:rPr lang="en-US" altLang="en-US" sz="3200" i="1"/>
              <a:t>i.e. </a:t>
            </a:r>
            <a:r>
              <a:rPr lang="en-US" altLang="en-US" sz="3200"/>
              <a:t>FA</a:t>
            </a:r>
            <a:r>
              <a:rPr lang="en-US" altLang="en-US" sz="3200" baseline="-30000"/>
              <a:t>1 </a:t>
            </a:r>
            <a:r>
              <a:rPr lang="en-US" altLang="en-US" sz="3200"/>
              <a:t>U FA</a:t>
            </a:r>
            <a:r>
              <a:rPr lang="en-US" altLang="en-US" sz="3200" baseline="-30000"/>
              <a:t>2</a:t>
            </a:r>
            <a:r>
              <a:rPr lang="en-US" altLang="en-US" sz="3200"/>
              <a:t> where </a:t>
            </a:r>
          </a:p>
          <a:p>
            <a:pPr>
              <a:lnSpc>
                <a:spcPct val="90000"/>
              </a:lnSpc>
              <a:spcBef>
                <a:spcPct val="0"/>
              </a:spcBef>
              <a:buClrTx/>
              <a:buFontTx/>
              <a:buNone/>
            </a:pPr>
            <a:endParaRPr lang="en-US" altLang="en-US" sz="3200"/>
          </a:p>
          <a:p>
            <a:pPr>
              <a:lnSpc>
                <a:spcPct val="90000"/>
              </a:lnSpc>
              <a:spcBef>
                <a:spcPct val="0"/>
              </a:spcBef>
              <a:buClrTx/>
              <a:buFontTx/>
              <a:buNone/>
            </a:pPr>
            <a:r>
              <a:rPr lang="en-US" altLang="en-US" sz="3200"/>
              <a:t>FA</a:t>
            </a:r>
            <a:r>
              <a:rPr lang="en-US" altLang="en-US" sz="3200" baseline="-30000"/>
              <a:t>1</a:t>
            </a:r>
          </a:p>
          <a:p>
            <a:pPr>
              <a:lnSpc>
                <a:spcPct val="90000"/>
              </a:lnSpc>
              <a:spcBef>
                <a:spcPct val="0"/>
              </a:spcBef>
              <a:buClrTx/>
              <a:buFontTx/>
              <a:buNone/>
            </a:pPr>
            <a:endParaRPr lang="en-US" altLang="en-US" sz="3200" baseline="-30000"/>
          </a:p>
          <a:p>
            <a:pPr>
              <a:lnSpc>
                <a:spcPct val="90000"/>
              </a:lnSpc>
              <a:spcBef>
                <a:spcPct val="0"/>
              </a:spcBef>
              <a:buClrTx/>
              <a:buFontTx/>
              <a:buNone/>
            </a:pPr>
            <a:endParaRPr lang="en-US" altLang="en-US" sz="3200" baseline="-30000"/>
          </a:p>
          <a:p>
            <a:pPr>
              <a:lnSpc>
                <a:spcPct val="90000"/>
              </a:lnSpc>
              <a:spcBef>
                <a:spcPct val="0"/>
              </a:spcBef>
              <a:buClrTx/>
              <a:buFontTx/>
              <a:buNone/>
            </a:pPr>
            <a:endParaRPr lang="en-US" altLang="en-US" sz="3200" baseline="-30000"/>
          </a:p>
          <a:p>
            <a:pPr>
              <a:lnSpc>
                <a:spcPct val="90000"/>
              </a:lnSpc>
              <a:spcBef>
                <a:spcPct val="0"/>
              </a:spcBef>
              <a:buClrTx/>
              <a:buFontTx/>
              <a:buNone/>
            </a:pPr>
            <a:endParaRPr lang="en-US" altLang="en-US" sz="3200" baseline="-30000"/>
          </a:p>
          <a:p>
            <a:pPr>
              <a:lnSpc>
                <a:spcPct val="90000"/>
              </a:lnSpc>
              <a:spcBef>
                <a:spcPct val="0"/>
              </a:spcBef>
              <a:buClrTx/>
              <a:buFontTx/>
              <a:buNone/>
            </a:pPr>
            <a:endParaRPr lang="en-US" altLang="en-US" sz="3200" baseline="-30000"/>
          </a:p>
          <a:p>
            <a:pPr>
              <a:lnSpc>
                <a:spcPct val="90000"/>
              </a:lnSpc>
              <a:spcBef>
                <a:spcPct val="0"/>
              </a:spcBef>
              <a:buClrTx/>
              <a:buFontTx/>
              <a:buNone/>
            </a:pPr>
            <a:endParaRPr lang="en-US" altLang="en-US" sz="3200" baseline="-30000"/>
          </a:p>
          <a:p>
            <a:pPr>
              <a:lnSpc>
                <a:spcPct val="90000"/>
              </a:lnSpc>
              <a:spcBef>
                <a:spcPct val="0"/>
              </a:spcBef>
              <a:buClrTx/>
              <a:buFontTx/>
              <a:buNone/>
            </a:pPr>
            <a:r>
              <a:rPr lang="en-US" altLang="en-US" sz="3200"/>
              <a:t>FA</a:t>
            </a:r>
            <a:r>
              <a:rPr lang="en-US" altLang="en-US" sz="3200" baseline="-30000"/>
              <a:t>2</a:t>
            </a:r>
          </a:p>
        </p:txBody>
      </p:sp>
      <p:grpSp>
        <p:nvGrpSpPr>
          <p:cNvPr id="24581" name="Group 5"/>
          <p:cNvGrpSpPr>
            <a:grpSpLocks/>
          </p:cNvGrpSpPr>
          <p:nvPr/>
        </p:nvGrpSpPr>
        <p:grpSpPr bwMode="auto">
          <a:xfrm>
            <a:off x="6229351" y="3152776"/>
            <a:ext cx="841375" cy="614363"/>
            <a:chOff x="726" y="2634"/>
            <a:chExt cx="566" cy="413"/>
          </a:xfrm>
        </p:grpSpPr>
        <p:sp>
          <p:nvSpPr>
            <p:cNvPr id="24633"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4634"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24582" name="Text Box 9"/>
          <p:cNvSpPr txBox="1">
            <a:spLocks noChangeArrowheads="1"/>
          </p:cNvSpPr>
          <p:nvPr/>
        </p:nvSpPr>
        <p:spPr bwMode="auto">
          <a:xfrm flipH="1">
            <a:off x="8815388" y="24384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24583" name="Group 10"/>
          <p:cNvGrpSpPr>
            <a:grpSpLocks/>
          </p:cNvGrpSpPr>
          <p:nvPr/>
        </p:nvGrpSpPr>
        <p:grpSpPr bwMode="auto">
          <a:xfrm>
            <a:off x="3600451" y="3168650"/>
            <a:ext cx="898525" cy="655638"/>
            <a:chOff x="726" y="2634"/>
            <a:chExt cx="566" cy="413"/>
          </a:xfrm>
        </p:grpSpPr>
        <p:sp>
          <p:nvSpPr>
            <p:cNvPr id="24631"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4632" name="Text Box 1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24584" name="Text Box 14"/>
          <p:cNvSpPr txBox="1">
            <a:spLocks noChangeArrowheads="1"/>
          </p:cNvSpPr>
          <p:nvPr/>
        </p:nvSpPr>
        <p:spPr bwMode="auto">
          <a:xfrm flipH="1">
            <a:off x="3790951" y="3263901"/>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1</a:t>
            </a:r>
            <a:r>
              <a:rPr kumimoji="0" lang="en-US" altLang="en-US" sz="1300" baseline="-30000">
                <a:solidFill>
                  <a:srgbClr val="000000"/>
                </a:solidFill>
                <a:latin typeface="Times New Roman" panose="02020603050405020304" pitchFamily="18" charset="0"/>
              </a:rPr>
              <a:t> </a:t>
            </a:r>
            <a:r>
              <a:rPr lang="en-US" altLang="en-US" sz="2400">
                <a:cs typeface="Tahoma" panose="020B0604030504040204" pitchFamily="34" charset="0"/>
              </a:rPr>
              <a:t>-</a:t>
            </a:r>
          </a:p>
        </p:txBody>
      </p:sp>
      <p:sp>
        <p:nvSpPr>
          <p:cNvPr id="24585" name="Text Box 15"/>
          <p:cNvSpPr txBox="1">
            <a:spLocks noChangeArrowheads="1"/>
          </p:cNvSpPr>
          <p:nvPr/>
        </p:nvSpPr>
        <p:spPr bwMode="auto">
          <a:xfrm flipH="1">
            <a:off x="6415088" y="3219451"/>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2</a:t>
            </a:r>
            <a:endParaRPr kumimoji="0" lang="en-US" altLang="en-US" sz="3600">
              <a:latin typeface="Times New Roman" panose="02020603050405020304" pitchFamily="18" charset="0"/>
            </a:endParaRPr>
          </a:p>
        </p:txBody>
      </p:sp>
      <p:sp>
        <p:nvSpPr>
          <p:cNvPr id="24586" name="Line 16"/>
          <p:cNvSpPr>
            <a:spLocks noChangeShapeType="1"/>
          </p:cNvSpPr>
          <p:nvPr/>
        </p:nvSpPr>
        <p:spPr bwMode="auto">
          <a:xfrm>
            <a:off x="4362450" y="3476625"/>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nvGrpSpPr>
          <p:cNvPr id="24587" name="Group 17"/>
          <p:cNvGrpSpPr>
            <a:grpSpLocks/>
          </p:cNvGrpSpPr>
          <p:nvPr/>
        </p:nvGrpSpPr>
        <p:grpSpPr bwMode="auto">
          <a:xfrm>
            <a:off x="8782051" y="3152776"/>
            <a:ext cx="841375" cy="614363"/>
            <a:chOff x="726" y="2634"/>
            <a:chExt cx="566" cy="413"/>
          </a:xfrm>
        </p:grpSpPr>
        <p:sp>
          <p:nvSpPr>
            <p:cNvPr id="24629" name="Oval 18"/>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4630" name="Text Box 19"/>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24588" name="Text Box 20"/>
          <p:cNvSpPr txBox="1">
            <a:spLocks noChangeArrowheads="1"/>
          </p:cNvSpPr>
          <p:nvPr/>
        </p:nvSpPr>
        <p:spPr bwMode="auto">
          <a:xfrm flipH="1">
            <a:off x="8948738" y="3219451"/>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3</a:t>
            </a:r>
            <a:r>
              <a:rPr kumimoji="0" lang="en-US" altLang="en-US" sz="1300" baseline="-30000">
                <a:solidFill>
                  <a:srgbClr val="000000"/>
                </a:solidFill>
                <a:latin typeface="Times New Roman" panose="02020603050405020304" pitchFamily="18" charset="0"/>
              </a:rPr>
              <a:t> </a:t>
            </a:r>
            <a:r>
              <a:rPr kumimoji="0" lang="en-US" altLang="en-US" sz="2200">
                <a:latin typeface="Times New Roman" panose="02020603050405020304" pitchFamily="18" charset="0"/>
              </a:rPr>
              <a:t>+</a:t>
            </a:r>
          </a:p>
        </p:txBody>
      </p:sp>
      <p:sp>
        <p:nvSpPr>
          <p:cNvPr id="24589" name="Line 21"/>
          <p:cNvSpPr>
            <a:spLocks noChangeShapeType="1"/>
          </p:cNvSpPr>
          <p:nvPr/>
        </p:nvSpPr>
        <p:spPr bwMode="auto">
          <a:xfrm>
            <a:off x="6934200" y="3457575"/>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nvGrpSpPr>
          <p:cNvPr id="24590" name="Group 22"/>
          <p:cNvGrpSpPr>
            <a:grpSpLocks/>
          </p:cNvGrpSpPr>
          <p:nvPr/>
        </p:nvGrpSpPr>
        <p:grpSpPr bwMode="auto">
          <a:xfrm>
            <a:off x="6229351" y="4348163"/>
            <a:ext cx="841375" cy="614362"/>
            <a:chOff x="726" y="2634"/>
            <a:chExt cx="566" cy="413"/>
          </a:xfrm>
        </p:grpSpPr>
        <p:sp>
          <p:nvSpPr>
            <p:cNvPr id="24627" name="Oval 2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4628" name="Text Box 2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24591" name="Text Box 25"/>
          <p:cNvSpPr txBox="1">
            <a:spLocks noChangeArrowheads="1"/>
          </p:cNvSpPr>
          <p:nvPr/>
        </p:nvSpPr>
        <p:spPr bwMode="auto">
          <a:xfrm flipH="1">
            <a:off x="6415088" y="4414839"/>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4</a:t>
            </a:r>
            <a:endParaRPr kumimoji="0" lang="en-US" altLang="en-US" sz="3600">
              <a:latin typeface="Times New Roman" panose="02020603050405020304" pitchFamily="18" charset="0"/>
            </a:endParaRPr>
          </a:p>
        </p:txBody>
      </p:sp>
      <p:sp>
        <p:nvSpPr>
          <p:cNvPr id="24592" name="Line 26"/>
          <p:cNvSpPr>
            <a:spLocks noChangeShapeType="1"/>
          </p:cNvSpPr>
          <p:nvPr/>
        </p:nvSpPr>
        <p:spPr bwMode="auto">
          <a:xfrm>
            <a:off x="6648450" y="3762375"/>
            <a:ext cx="0" cy="6096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nvGrpSpPr>
          <p:cNvPr id="24593" name="Group 31"/>
          <p:cNvGrpSpPr>
            <a:grpSpLocks/>
          </p:cNvGrpSpPr>
          <p:nvPr/>
        </p:nvGrpSpPr>
        <p:grpSpPr bwMode="auto">
          <a:xfrm rot="-300000">
            <a:off x="8801100" y="2597151"/>
            <a:ext cx="685800" cy="593725"/>
            <a:chOff x="2880" y="3312"/>
            <a:chExt cx="408" cy="336"/>
          </a:xfrm>
        </p:grpSpPr>
        <p:sp>
          <p:nvSpPr>
            <p:cNvPr id="24624" name="Freeform 32"/>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25" name="Freeform 33"/>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26" name="Freeform 34"/>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594" name="Text Box 35"/>
          <p:cNvSpPr txBox="1">
            <a:spLocks noChangeArrowheads="1"/>
          </p:cNvSpPr>
          <p:nvPr/>
        </p:nvSpPr>
        <p:spPr bwMode="auto">
          <a:xfrm flipH="1">
            <a:off x="7715251" y="3121025"/>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24595" name="Text Box 36"/>
          <p:cNvSpPr txBox="1">
            <a:spLocks noChangeArrowheads="1"/>
          </p:cNvSpPr>
          <p:nvPr/>
        </p:nvSpPr>
        <p:spPr bwMode="auto">
          <a:xfrm flipH="1">
            <a:off x="5124451" y="3406775"/>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sp>
        <p:nvSpPr>
          <p:cNvPr id="24596" name="Text Box 37"/>
          <p:cNvSpPr txBox="1">
            <a:spLocks noChangeArrowheads="1"/>
          </p:cNvSpPr>
          <p:nvPr/>
        </p:nvSpPr>
        <p:spPr bwMode="auto">
          <a:xfrm flipH="1">
            <a:off x="7277101" y="4473575"/>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24597" name="Group 38"/>
          <p:cNvGrpSpPr>
            <a:grpSpLocks/>
          </p:cNvGrpSpPr>
          <p:nvPr/>
        </p:nvGrpSpPr>
        <p:grpSpPr bwMode="auto">
          <a:xfrm rot="5400000">
            <a:off x="6888163" y="4387851"/>
            <a:ext cx="685800" cy="593725"/>
            <a:chOff x="2880" y="3312"/>
            <a:chExt cx="408" cy="336"/>
          </a:xfrm>
        </p:grpSpPr>
        <p:sp>
          <p:nvSpPr>
            <p:cNvPr id="24621" name="Freeform 39"/>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22" name="Freeform 4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23" name="Freeform 4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598" name="Text Box 46"/>
          <p:cNvSpPr txBox="1">
            <a:spLocks noChangeArrowheads="1"/>
          </p:cNvSpPr>
          <p:nvPr/>
        </p:nvSpPr>
        <p:spPr bwMode="auto">
          <a:xfrm flipH="1">
            <a:off x="6586538" y="385762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grpSp>
        <p:nvGrpSpPr>
          <p:cNvPr id="24599" name="Group 48"/>
          <p:cNvGrpSpPr>
            <a:grpSpLocks/>
          </p:cNvGrpSpPr>
          <p:nvPr/>
        </p:nvGrpSpPr>
        <p:grpSpPr bwMode="auto">
          <a:xfrm>
            <a:off x="6896101" y="5556251"/>
            <a:ext cx="841375" cy="614363"/>
            <a:chOff x="726" y="2634"/>
            <a:chExt cx="566" cy="413"/>
          </a:xfrm>
        </p:grpSpPr>
        <p:sp>
          <p:nvSpPr>
            <p:cNvPr id="24619" name="Oval 49"/>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4620" name="Text Box 50"/>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sp>
        <p:nvSpPr>
          <p:cNvPr id="24600" name="Freeform 51"/>
          <p:cNvSpPr>
            <a:spLocks/>
          </p:cNvSpPr>
          <p:nvPr/>
        </p:nvSpPr>
        <p:spPr bwMode="auto">
          <a:xfrm flipH="1" flipV="1">
            <a:off x="4992688" y="596582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1" name="Text Box 52"/>
          <p:cNvSpPr txBox="1">
            <a:spLocks noChangeArrowheads="1"/>
          </p:cNvSpPr>
          <p:nvPr/>
        </p:nvSpPr>
        <p:spPr bwMode="auto">
          <a:xfrm flipH="1">
            <a:off x="5843588" y="513397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grpSp>
        <p:nvGrpSpPr>
          <p:cNvPr id="24602" name="Group 53"/>
          <p:cNvGrpSpPr>
            <a:grpSpLocks/>
          </p:cNvGrpSpPr>
          <p:nvPr/>
        </p:nvGrpSpPr>
        <p:grpSpPr bwMode="auto">
          <a:xfrm>
            <a:off x="4267201" y="5572125"/>
            <a:ext cx="898525" cy="655638"/>
            <a:chOff x="726" y="2634"/>
            <a:chExt cx="566" cy="413"/>
          </a:xfrm>
        </p:grpSpPr>
        <p:sp>
          <p:nvSpPr>
            <p:cNvPr id="24617" name="Oval 5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24618" name="Text Box 5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24603" name="Freeform 56"/>
          <p:cNvSpPr>
            <a:spLocks/>
          </p:cNvSpPr>
          <p:nvPr/>
        </p:nvSpPr>
        <p:spPr bwMode="auto">
          <a:xfrm>
            <a:off x="5011738" y="5324476"/>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4" name="Text Box 57"/>
          <p:cNvSpPr txBox="1">
            <a:spLocks noChangeArrowheads="1"/>
          </p:cNvSpPr>
          <p:nvPr/>
        </p:nvSpPr>
        <p:spPr bwMode="auto">
          <a:xfrm flipH="1">
            <a:off x="4457701" y="5667376"/>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1</a:t>
            </a:r>
            <a:r>
              <a:rPr kumimoji="0" lang="en-US" altLang="en-US" sz="1300" baseline="-30000">
                <a:solidFill>
                  <a:srgbClr val="000000"/>
                </a:solidFill>
                <a:latin typeface="Times New Roman" panose="02020603050405020304" pitchFamily="18" charset="0"/>
              </a:rPr>
              <a:t> </a:t>
            </a:r>
            <a:r>
              <a:rPr lang="en-US" altLang="en-US" sz="2400">
                <a:cs typeface="Tahoma" panose="020B0604030504040204" pitchFamily="34" charset="0"/>
              </a:rPr>
              <a:t>-</a:t>
            </a:r>
          </a:p>
        </p:txBody>
      </p:sp>
      <p:sp>
        <p:nvSpPr>
          <p:cNvPr id="24605" name="Text Box 58"/>
          <p:cNvSpPr txBox="1">
            <a:spLocks noChangeArrowheads="1"/>
          </p:cNvSpPr>
          <p:nvPr/>
        </p:nvSpPr>
        <p:spPr bwMode="auto">
          <a:xfrm flipH="1">
            <a:off x="7081838" y="5622926"/>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2</a:t>
            </a:r>
            <a:r>
              <a:rPr kumimoji="0" lang="en-US" altLang="en-US" sz="2400">
                <a:latin typeface="Times New Roman" panose="02020603050405020304" pitchFamily="18" charset="0"/>
              </a:rPr>
              <a:t>+</a:t>
            </a:r>
          </a:p>
        </p:txBody>
      </p:sp>
      <p:grpSp>
        <p:nvGrpSpPr>
          <p:cNvPr id="24606" name="Group 60"/>
          <p:cNvGrpSpPr>
            <a:grpSpLocks/>
          </p:cNvGrpSpPr>
          <p:nvPr/>
        </p:nvGrpSpPr>
        <p:grpSpPr bwMode="auto">
          <a:xfrm rot="-300000">
            <a:off x="4343400" y="5010151"/>
            <a:ext cx="685800" cy="593725"/>
            <a:chOff x="2880" y="3312"/>
            <a:chExt cx="408" cy="336"/>
          </a:xfrm>
        </p:grpSpPr>
        <p:sp>
          <p:nvSpPr>
            <p:cNvPr id="24614" name="Freeform 61"/>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5" name="Freeform 62"/>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6" name="Freeform 63"/>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4607" name="Group 64"/>
          <p:cNvGrpSpPr>
            <a:grpSpLocks/>
          </p:cNvGrpSpPr>
          <p:nvPr/>
        </p:nvGrpSpPr>
        <p:grpSpPr bwMode="auto">
          <a:xfrm rot="-300000">
            <a:off x="6972300" y="5006976"/>
            <a:ext cx="685800" cy="593725"/>
            <a:chOff x="2880" y="3312"/>
            <a:chExt cx="408" cy="336"/>
          </a:xfrm>
        </p:grpSpPr>
        <p:sp>
          <p:nvSpPr>
            <p:cNvPr id="24611" name="Freeform 65"/>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2" name="Freeform 66"/>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13" name="Freeform 67"/>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4608" name="Text Box 68"/>
          <p:cNvSpPr txBox="1">
            <a:spLocks noChangeArrowheads="1"/>
          </p:cNvSpPr>
          <p:nvPr/>
        </p:nvSpPr>
        <p:spPr bwMode="auto">
          <a:xfrm flipH="1">
            <a:off x="5848351" y="59626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24609" name="Text Box 69"/>
          <p:cNvSpPr txBox="1">
            <a:spLocks noChangeArrowheads="1"/>
          </p:cNvSpPr>
          <p:nvPr/>
        </p:nvSpPr>
        <p:spPr bwMode="auto">
          <a:xfrm flipH="1">
            <a:off x="7448551" y="51625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24610" name="Text Box 70"/>
          <p:cNvSpPr txBox="1">
            <a:spLocks noChangeArrowheads="1"/>
          </p:cNvSpPr>
          <p:nvPr/>
        </p:nvSpPr>
        <p:spPr bwMode="auto">
          <a:xfrm flipH="1">
            <a:off x="4343401" y="51308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Tree>
    <p:extLst>
      <p:ext uri="{BB962C8B-B14F-4D97-AF65-F5344CB8AC3E}">
        <p14:creationId xmlns:p14="http://schemas.microsoft.com/office/powerpoint/2010/main" val="1239116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132B28B0-5011-4F6E-A1D9-4B664EC0BF90}" type="slidenum">
              <a:rPr lang="en-US" altLang="en-US" sz="1400" b="0"/>
              <a:pPr eaLnBrk="1" hangingPunct="1"/>
              <a:t>22</a:t>
            </a:fld>
            <a:endParaRPr lang="en-US" altLang="en-US" sz="1400" b="0"/>
          </a:p>
        </p:txBody>
      </p:sp>
      <p:sp>
        <p:nvSpPr>
          <p:cNvPr id="7171" name="Rectangle 2"/>
          <p:cNvSpPr>
            <a:spLocks noGrp="1" noChangeArrowheads="1"/>
          </p:cNvSpPr>
          <p:nvPr>
            <p:ph type="title" idx="4294967295"/>
          </p:nvPr>
        </p:nvSpPr>
        <p:spPr>
          <a:xfrm>
            <a:off x="1524000" y="228600"/>
            <a:ext cx="7772400" cy="1143000"/>
          </a:xfrm>
        </p:spPr>
        <p:txBody>
          <a:bodyPr/>
          <a:lstStyle/>
          <a:p>
            <a:pPr eaLnBrk="1" hangingPunct="1"/>
            <a:r>
              <a:rPr lang="en-US" altLang="en-US" smtClean="0">
                <a:latin typeface="Arial" panose="020B0604020202020204" pitchFamily="34" charset="0"/>
              </a:rPr>
              <a:t>Solution continued …</a:t>
            </a:r>
          </a:p>
        </p:txBody>
      </p:sp>
      <p:graphicFrame>
        <p:nvGraphicFramePr>
          <p:cNvPr id="11338" name="Group 74"/>
          <p:cNvGraphicFramePr>
            <a:graphicFrameLocks noGrp="1"/>
          </p:cNvGraphicFramePr>
          <p:nvPr>
            <p:ph type="tbl" idx="4294967295"/>
          </p:nvPr>
        </p:nvGraphicFramePr>
        <p:xfrm>
          <a:off x="2590800" y="4819651"/>
          <a:ext cx="7239000" cy="1779589"/>
        </p:xfrm>
        <a:graphic>
          <a:graphicData uri="http://schemas.openxmlformats.org/drawingml/2006/table">
            <a:tbl>
              <a:tblPr/>
              <a:tblGrid>
                <a:gridCol w="2413000"/>
                <a:gridCol w="2413000"/>
                <a:gridCol w="2413000"/>
              </a:tblGrid>
              <a:tr h="62093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cs typeface="Times New Roman"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charset="0"/>
                          <a:cs typeface="Times New Roman" charset="0"/>
                        </a:rPr>
                        <a:t>Old States</a:t>
                      </a:r>
                      <a:endParaRPr kumimoji="0" lang="en-US" sz="3200" b="0" i="0" u="none" strike="noStrike" cap="none" normalizeH="0" baseline="0" smtClean="0">
                        <a:ln>
                          <a:noFill/>
                        </a:ln>
                        <a:solidFill>
                          <a:schemeClr val="tx1"/>
                        </a:solidFill>
                        <a:effectLst/>
                        <a:latin typeface="Times New Roman" charset="0"/>
                      </a:endParaRPr>
                    </a:p>
                  </a:txBody>
                  <a:tcPr marT="45736" marB="45736"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charset="0"/>
                          <a:cs typeface="Times New Roman" charset="0"/>
                        </a:rPr>
                        <a:t>New States after reading</a:t>
                      </a:r>
                      <a:endParaRPr kumimoji="0" lang="en-US" sz="3200" b="0" i="0" u="none" strike="noStrike" cap="none" normalizeH="0" baseline="0" smtClean="0">
                        <a:ln>
                          <a:noFill/>
                        </a:ln>
                        <a:solidFill>
                          <a:schemeClr val="tx1"/>
                        </a:solidFill>
                        <a:effectLst/>
                        <a:latin typeface="Times New Roman" charset="0"/>
                      </a:endParaRPr>
                    </a:p>
                  </a:txBody>
                  <a:tcPr marT="45736" marB="45736"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79327">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charset="0"/>
                        </a:rPr>
                        <a:t>a</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Times New Roman" charset="0"/>
                        </a:rPr>
                        <a:t>b</a:t>
                      </a:r>
                    </a:p>
                  </a:txBody>
                  <a:tcPr marT="45736" marB="45736"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32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rPr>
                        <a:t>z</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rPr>
                        <a:t>-</a:t>
                      </a: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a:t>
                      </a:r>
                    </a:p>
                  </a:txBody>
                  <a:tcPr marT="45736" marB="45736"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 z</a:t>
                      </a:r>
                      <a:r>
                        <a:rPr kumimoji="0" lang="en-US" sz="3200" b="1" i="0" u="none" strike="noStrike" cap="none" normalizeH="0" baseline="-30000" smtClean="0">
                          <a:ln>
                            <a:noFill/>
                          </a:ln>
                          <a:solidFill>
                            <a:srgbClr val="000000"/>
                          </a:solidFill>
                          <a:effectLst/>
                          <a:latin typeface="Times New Roman" charset="0"/>
                        </a:rPr>
                        <a:t>2</a:t>
                      </a:r>
                    </a:p>
                  </a:txBody>
                  <a:tcPr marT="45736" marB="457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  z</a:t>
                      </a:r>
                      <a:r>
                        <a:rPr kumimoji="0" lang="en-US" sz="3200" b="1" i="0" u="none" strike="noStrike" cap="none" normalizeH="0" baseline="-30000" smtClean="0">
                          <a:ln>
                            <a:noFill/>
                          </a:ln>
                          <a:solidFill>
                            <a:srgbClr val="000000"/>
                          </a:solidFill>
                          <a:effectLst/>
                          <a:latin typeface="Times New Roman" charset="0"/>
                        </a:rPr>
                        <a:t>3</a:t>
                      </a:r>
                    </a:p>
                  </a:txBody>
                  <a:tcPr marT="45736" marB="45736"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pSp>
        <p:nvGrpSpPr>
          <p:cNvPr id="7184" name="Group 19"/>
          <p:cNvGrpSpPr>
            <a:grpSpLocks/>
          </p:cNvGrpSpPr>
          <p:nvPr/>
        </p:nvGrpSpPr>
        <p:grpSpPr bwMode="auto">
          <a:xfrm>
            <a:off x="4305301" y="2314576"/>
            <a:ext cx="841375" cy="614363"/>
            <a:chOff x="726" y="2634"/>
            <a:chExt cx="566" cy="413"/>
          </a:xfrm>
        </p:grpSpPr>
        <p:sp>
          <p:nvSpPr>
            <p:cNvPr id="7236" name="Oval 2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7237" name="Text Box 2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300" b="0" baseline="-30000">
                <a:solidFill>
                  <a:srgbClr val="000000"/>
                </a:solidFill>
              </a:endParaRPr>
            </a:p>
          </p:txBody>
        </p:sp>
      </p:grpSp>
      <p:sp>
        <p:nvSpPr>
          <p:cNvPr id="7185" name="Text Box 22"/>
          <p:cNvSpPr txBox="1">
            <a:spLocks noChangeArrowheads="1"/>
          </p:cNvSpPr>
          <p:nvPr/>
        </p:nvSpPr>
        <p:spPr bwMode="auto">
          <a:xfrm flipH="1">
            <a:off x="7161213" y="16002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a,b</a:t>
            </a:r>
            <a:endParaRPr lang="en-US" altLang="en-US" b="0"/>
          </a:p>
        </p:txBody>
      </p:sp>
      <p:grpSp>
        <p:nvGrpSpPr>
          <p:cNvPr id="7186" name="Group 23"/>
          <p:cNvGrpSpPr>
            <a:grpSpLocks/>
          </p:cNvGrpSpPr>
          <p:nvPr/>
        </p:nvGrpSpPr>
        <p:grpSpPr bwMode="auto">
          <a:xfrm>
            <a:off x="1676401" y="2330450"/>
            <a:ext cx="898525" cy="655638"/>
            <a:chOff x="726" y="2634"/>
            <a:chExt cx="566" cy="413"/>
          </a:xfrm>
        </p:grpSpPr>
        <p:sp>
          <p:nvSpPr>
            <p:cNvPr id="7234" name="Oval 2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7235" name="Text Box 2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100" b="0">
                <a:solidFill>
                  <a:srgbClr val="000000"/>
                </a:solidFill>
              </a:endParaRPr>
            </a:p>
          </p:txBody>
        </p:sp>
      </p:grpSp>
      <p:sp>
        <p:nvSpPr>
          <p:cNvPr id="7187" name="Text Box 26"/>
          <p:cNvSpPr txBox="1">
            <a:spLocks noChangeArrowheads="1"/>
          </p:cNvSpPr>
          <p:nvPr/>
        </p:nvSpPr>
        <p:spPr bwMode="auto">
          <a:xfrm flipH="1">
            <a:off x="1866901" y="2425701"/>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x</a:t>
            </a:r>
            <a:r>
              <a:rPr lang="en-US" altLang="en-US" sz="1900" b="0" baseline="-30000">
                <a:solidFill>
                  <a:srgbClr val="000000"/>
                </a:solidFill>
              </a:rPr>
              <a:t>1</a:t>
            </a:r>
            <a:r>
              <a:rPr lang="en-US" altLang="en-US" sz="1300" b="0" baseline="-30000">
                <a:solidFill>
                  <a:srgbClr val="000000"/>
                </a:solidFill>
              </a:rPr>
              <a:t> </a:t>
            </a:r>
            <a:r>
              <a:rPr kumimoji="1" lang="en-US" altLang="en-US" b="0">
                <a:latin typeface="Tahoma" panose="020B0604030504040204" pitchFamily="34" charset="0"/>
              </a:rPr>
              <a:t>-</a:t>
            </a:r>
          </a:p>
        </p:txBody>
      </p:sp>
      <p:sp>
        <p:nvSpPr>
          <p:cNvPr id="7188" name="Text Box 27"/>
          <p:cNvSpPr txBox="1">
            <a:spLocks noChangeArrowheads="1"/>
          </p:cNvSpPr>
          <p:nvPr/>
        </p:nvSpPr>
        <p:spPr bwMode="auto">
          <a:xfrm flipH="1">
            <a:off x="4491038" y="2381251"/>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x</a:t>
            </a:r>
            <a:r>
              <a:rPr lang="en-US" altLang="en-US" sz="1900" b="0" baseline="-30000">
                <a:solidFill>
                  <a:srgbClr val="000000"/>
                </a:solidFill>
              </a:rPr>
              <a:t>2</a:t>
            </a:r>
            <a:endParaRPr lang="en-US" altLang="en-US" sz="3600" b="0"/>
          </a:p>
        </p:txBody>
      </p:sp>
      <p:sp>
        <p:nvSpPr>
          <p:cNvPr id="7189" name="Line 28"/>
          <p:cNvSpPr>
            <a:spLocks noChangeShapeType="1"/>
          </p:cNvSpPr>
          <p:nvPr/>
        </p:nvSpPr>
        <p:spPr bwMode="auto">
          <a:xfrm>
            <a:off x="2438400" y="2638425"/>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nvGrpSpPr>
          <p:cNvPr id="7190" name="Group 29"/>
          <p:cNvGrpSpPr>
            <a:grpSpLocks/>
          </p:cNvGrpSpPr>
          <p:nvPr/>
        </p:nvGrpSpPr>
        <p:grpSpPr bwMode="auto">
          <a:xfrm>
            <a:off x="6858001" y="2314576"/>
            <a:ext cx="841375" cy="614363"/>
            <a:chOff x="726" y="2634"/>
            <a:chExt cx="566" cy="413"/>
          </a:xfrm>
        </p:grpSpPr>
        <p:sp>
          <p:nvSpPr>
            <p:cNvPr id="7232" name="Oval 3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7233" name="Text Box 3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300" b="0" baseline="-30000">
                <a:solidFill>
                  <a:srgbClr val="000000"/>
                </a:solidFill>
              </a:endParaRPr>
            </a:p>
          </p:txBody>
        </p:sp>
      </p:grpSp>
      <p:sp>
        <p:nvSpPr>
          <p:cNvPr id="7191" name="Text Box 32"/>
          <p:cNvSpPr txBox="1">
            <a:spLocks noChangeArrowheads="1"/>
          </p:cNvSpPr>
          <p:nvPr/>
        </p:nvSpPr>
        <p:spPr bwMode="auto">
          <a:xfrm flipH="1">
            <a:off x="7046913" y="2381251"/>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x</a:t>
            </a:r>
            <a:r>
              <a:rPr lang="en-US" altLang="en-US" sz="1900" b="0" baseline="-30000">
                <a:solidFill>
                  <a:srgbClr val="000000"/>
                </a:solidFill>
              </a:rPr>
              <a:t>3</a:t>
            </a:r>
            <a:r>
              <a:rPr lang="en-US" altLang="en-US" sz="1300" b="0" baseline="-30000">
                <a:solidFill>
                  <a:srgbClr val="000000"/>
                </a:solidFill>
              </a:rPr>
              <a:t> </a:t>
            </a:r>
            <a:r>
              <a:rPr lang="en-US" altLang="en-US" sz="2200" b="0"/>
              <a:t>+</a:t>
            </a:r>
          </a:p>
        </p:txBody>
      </p:sp>
      <p:sp>
        <p:nvSpPr>
          <p:cNvPr id="7192" name="Line 33"/>
          <p:cNvSpPr>
            <a:spLocks noChangeShapeType="1"/>
          </p:cNvSpPr>
          <p:nvPr/>
        </p:nvSpPr>
        <p:spPr bwMode="auto">
          <a:xfrm>
            <a:off x="5010150" y="2619375"/>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nvGrpSpPr>
          <p:cNvPr id="7193" name="Group 34"/>
          <p:cNvGrpSpPr>
            <a:grpSpLocks/>
          </p:cNvGrpSpPr>
          <p:nvPr/>
        </p:nvGrpSpPr>
        <p:grpSpPr bwMode="auto">
          <a:xfrm>
            <a:off x="4305301" y="3509963"/>
            <a:ext cx="841375" cy="614362"/>
            <a:chOff x="726" y="2634"/>
            <a:chExt cx="566" cy="413"/>
          </a:xfrm>
        </p:grpSpPr>
        <p:sp>
          <p:nvSpPr>
            <p:cNvPr id="7230" name="Oval 3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7231" name="Text Box 3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300" b="0" baseline="-30000">
                <a:solidFill>
                  <a:srgbClr val="000000"/>
                </a:solidFill>
              </a:endParaRPr>
            </a:p>
          </p:txBody>
        </p:sp>
      </p:grpSp>
      <p:sp>
        <p:nvSpPr>
          <p:cNvPr id="7194" name="Text Box 37"/>
          <p:cNvSpPr txBox="1">
            <a:spLocks noChangeArrowheads="1"/>
          </p:cNvSpPr>
          <p:nvPr/>
        </p:nvSpPr>
        <p:spPr bwMode="auto">
          <a:xfrm flipH="1">
            <a:off x="4491038" y="3576639"/>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x</a:t>
            </a:r>
            <a:r>
              <a:rPr lang="en-US" altLang="en-US" sz="1900" b="0" baseline="-30000">
                <a:solidFill>
                  <a:srgbClr val="000000"/>
                </a:solidFill>
              </a:rPr>
              <a:t>4</a:t>
            </a:r>
            <a:endParaRPr lang="en-US" altLang="en-US" sz="3600" b="0"/>
          </a:p>
        </p:txBody>
      </p:sp>
      <p:sp>
        <p:nvSpPr>
          <p:cNvPr id="7195" name="Line 38"/>
          <p:cNvSpPr>
            <a:spLocks noChangeShapeType="1"/>
          </p:cNvSpPr>
          <p:nvPr/>
        </p:nvSpPr>
        <p:spPr bwMode="auto">
          <a:xfrm>
            <a:off x="4724400" y="2924175"/>
            <a:ext cx="0" cy="6096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nvGrpSpPr>
          <p:cNvPr id="7196" name="Group 39"/>
          <p:cNvGrpSpPr>
            <a:grpSpLocks/>
          </p:cNvGrpSpPr>
          <p:nvPr/>
        </p:nvGrpSpPr>
        <p:grpSpPr bwMode="auto">
          <a:xfrm rot="-300000">
            <a:off x="6877050" y="1758951"/>
            <a:ext cx="685800" cy="593725"/>
            <a:chOff x="2880" y="3312"/>
            <a:chExt cx="408" cy="336"/>
          </a:xfrm>
        </p:grpSpPr>
        <p:sp>
          <p:nvSpPr>
            <p:cNvPr id="7227" name="Freeform 40"/>
            <p:cNvSpPr>
              <a:spLocks/>
            </p:cNvSpPr>
            <p:nvPr/>
          </p:nvSpPr>
          <p:spPr bwMode="auto">
            <a:xfrm rot="600000">
              <a:off x="2880" y="3312"/>
              <a:ext cx="408" cy="328"/>
            </a:xfrm>
            <a:custGeom>
              <a:avLst/>
              <a:gdLst>
                <a:gd name="T0" fmla="*/ 196 w 408"/>
                <a:gd name="T1" fmla="*/ 378 h 378"/>
                <a:gd name="T2" fmla="*/ 300 w 408"/>
                <a:gd name="T3" fmla="*/ 370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28" name="Freeform 41"/>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29" name="Freeform 42"/>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sp>
        <p:nvSpPr>
          <p:cNvPr id="7197" name="Text Box 43"/>
          <p:cNvSpPr txBox="1">
            <a:spLocks noChangeArrowheads="1"/>
          </p:cNvSpPr>
          <p:nvPr/>
        </p:nvSpPr>
        <p:spPr bwMode="auto">
          <a:xfrm flipH="1">
            <a:off x="5791201" y="2282825"/>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
        <p:nvSpPr>
          <p:cNvPr id="7198" name="Text Box 44"/>
          <p:cNvSpPr txBox="1">
            <a:spLocks noChangeArrowheads="1"/>
          </p:cNvSpPr>
          <p:nvPr/>
        </p:nvSpPr>
        <p:spPr bwMode="auto">
          <a:xfrm flipH="1">
            <a:off x="3200401" y="2568575"/>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a,b</a:t>
            </a:r>
            <a:endParaRPr lang="en-US" altLang="en-US" b="0"/>
          </a:p>
        </p:txBody>
      </p:sp>
      <p:sp>
        <p:nvSpPr>
          <p:cNvPr id="7199" name="Text Box 45"/>
          <p:cNvSpPr txBox="1">
            <a:spLocks noChangeArrowheads="1"/>
          </p:cNvSpPr>
          <p:nvPr/>
        </p:nvSpPr>
        <p:spPr bwMode="auto">
          <a:xfrm flipH="1">
            <a:off x="5353051" y="3635375"/>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a,b</a:t>
            </a:r>
            <a:endParaRPr lang="en-US" altLang="en-US" b="0"/>
          </a:p>
        </p:txBody>
      </p:sp>
      <p:grpSp>
        <p:nvGrpSpPr>
          <p:cNvPr id="7200" name="Group 46"/>
          <p:cNvGrpSpPr>
            <a:grpSpLocks/>
          </p:cNvGrpSpPr>
          <p:nvPr/>
        </p:nvGrpSpPr>
        <p:grpSpPr bwMode="auto">
          <a:xfrm rot="5400000">
            <a:off x="4964113" y="3549651"/>
            <a:ext cx="685800" cy="593725"/>
            <a:chOff x="2880" y="3312"/>
            <a:chExt cx="408" cy="336"/>
          </a:xfrm>
        </p:grpSpPr>
        <p:sp>
          <p:nvSpPr>
            <p:cNvPr id="7224" name="Freeform 47"/>
            <p:cNvSpPr>
              <a:spLocks/>
            </p:cNvSpPr>
            <p:nvPr/>
          </p:nvSpPr>
          <p:spPr bwMode="auto">
            <a:xfrm rot="600000">
              <a:off x="2880" y="3312"/>
              <a:ext cx="408" cy="328"/>
            </a:xfrm>
            <a:custGeom>
              <a:avLst/>
              <a:gdLst>
                <a:gd name="T0" fmla="*/ 196 w 408"/>
                <a:gd name="T1" fmla="*/ 378 h 378"/>
                <a:gd name="T2" fmla="*/ 300 w 408"/>
                <a:gd name="T3" fmla="*/ 370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25" name="Freeform 48"/>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26" name="Freeform 49"/>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sp>
        <p:nvSpPr>
          <p:cNvPr id="7201" name="Text Box 50"/>
          <p:cNvSpPr txBox="1">
            <a:spLocks noChangeArrowheads="1"/>
          </p:cNvSpPr>
          <p:nvPr/>
        </p:nvSpPr>
        <p:spPr bwMode="auto">
          <a:xfrm flipH="1">
            <a:off x="4662488" y="301942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grpSp>
        <p:nvGrpSpPr>
          <p:cNvPr id="7202" name="Group 51"/>
          <p:cNvGrpSpPr>
            <a:grpSpLocks/>
          </p:cNvGrpSpPr>
          <p:nvPr/>
        </p:nvGrpSpPr>
        <p:grpSpPr bwMode="auto">
          <a:xfrm>
            <a:off x="9424989" y="3673476"/>
            <a:ext cx="841375" cy="614363"/>
            <a:chOff x="726" y="2634"/>
            <a:chExt cx="566" cy="413"/>
          </a:xfrm>
        </p:grpSpPr>
        <p:sp>
          <p:nvSpPr>
            <p:cNvPr id="7222" name="Oval 5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7223" name="Text Box 53"/>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300" b="0" baseline="-30000">
                <a:solidFill>
                  <a:srgbClr val="000000"/>
                </a:solidFill>
              </a:endParaRPr>
            </a:p>
          </p:txBody>
        </p:sp>
      </p:grpSp>
      <p:sp>
        <p:nvSpPr>
          <p:cNvPr id="7203" name="Freeform 54"/>
          <p:cNvSpPr>
            <a:spLocks/>
          </p:cNvSpPr>
          <p:nvPr/>
        </p:nvSpPr>
        <p:spPr bwMode="auto">
          <a:xfrm flipH="1" flipV="1">
            <a:off x="7521576" y="4083051"/>
            <a:ext cx="2011363" cy="511175"/>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04" name="Text Box 55"/>
          <p:cNvSpPr txBox="1">
            <a:spLocks noChangeArrowheads="1"/>
          </p:cNvSpPr>
          <p:nvPr/>
        </p:nvSpPr>
        <p:spPr bwMode="auto">
          <a:xfrm flipH="1">
            <a:off x="8372476" y="32512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grpSp>
        <p:nvGrpSpPr>
          <p:cNvPr id="7205" name="Group 56"/>
          <p:cNvGrpSpPr>
            <a:grpSpLocks/>
          </p:cNvGrpSpPr>
          <p:nvPr/>
        </p:nvGrpSpPr>
        <p:grpSpPr bwMode="auto">
          <a:xfrm>
            <a:off x="6796089" y="3689350"/>
            <a:ext cx="898525" cy="655638"/>
            <a:chOff x="726" y="2634"/>
            <a:chExt cx="566" cy="413"/>
          </a:xfrm>
        </p:grpSpPr>
        <p:sp>
          <p:nvSpPr>
            <p:cNvPr id="7220" name="Oval 5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7221" name="Text Box 58"/>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100" b="0">
                <a:solidFill>
                  <a:srgbClr val="000000"/>
                </a:solidFill>
              </a:endParaRPr>
            </a:p>
          </p:txBody>
        </p:sp>
      </p:grpSp>
      <p:sp>
        <p:nvSpPr>
          <p:cNvPr id="7206" name="Freeform 59"/>
          <p:cNvSpPr>
            <a:spLocks/>
          </p:cNvSpPr>
          <p:nvPr/>
        </p:nvSpPr>
        <p:spPr bwMode="auto">
          <a:xfrm>
            <a:off x="7540626" y="3441701"/>
            <a:ext cx="2011363" cy="511175"/>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07" name="Text Box 60"/>
          <p:cNvSpPr txBox="1">
            <a:spLocks noChangeArrowheads="1"/>
          </p:cNvSpPr>
          <p:nvPr/>
        </p:nvSpPr>
        <p:spPr bwMode="auto">
          <a:xfrm flipH="1">
            <a:off x="6986588" y="3784601"/>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y</a:t>
            </a:r>
            <a:r>
              <a:rPr lang="en-US" altLang="en-US" sz="1900" b="0" baseline="-30000">
                <a:solidFill>
                  <a:srgbClr val="000000"/>
                </a:solidFill>
              </a:rPr>
              <a:t>1</a:t>
            </a:r>
            <a:r>
              <a:rPr lang="en-US" altLang="en-US" sz="1300" b="0" baseline="-30000">
                <a:solidFill>
                  <a:srgbClr val="000000"/>
                </a:solidFill>
              </a:rPr>
              <a:t> </a:t>
            </a:r>
            <a:r>
              <a:rPr kumimoji="1" lang="en-US" altLang="en-US" b="0">
                <a:latin typeface="Tahoma" panose="020B0604030504040204" pitchFamily="34" charset="0"/>
              </a:rPr>
              <a:t>-</a:t>
            </a:r>
          </a:p>
        </p:txBody>
      </p:sp>
      <p:sp>
        <p:nvSpPr>
          <p:cNvPr id="7208" name="Text Box 61"/>
          <p:cNvSpPr txBox="1">
            <a:spLocks noChangeArrowheads="1"/>
          </p:cNvSpPr>
          <p:nvPr/>
        </p:nvSpPr>
        <p:spPr bwMode="auto">
          <a:xfrm flipH="1">
            <a:off x="9610726" y="3740151"/>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y</a:t>
            </a:r>
            <a:r>
              <a:rPr lang="en-US" altLang="en-US" sz="1900" b="0" baseline="-30000">
                <a:solidFill>
                  <a:srgbClr val="000000"/>
                </a:solidFill>
              </a:rPr>
              <a:t>2</a:t>
            </a:r>
            <a:r>
              <a:rPr lang="en-US" altLang="en-US" b="0"/>
              <a:t>+</a:t>
            </a:r>
          </a:p>
        </p:txBody>
      </p:sp>
      <p:grpSp>
        <p:nvGrpSpPr>
          <p:cNvPr id="7209" name="Group 62"/>
          <p:cNvGrpSpPr>
            <a:grpSpLocks/>
          </p:cNvGrpSpPr>
          <p:nvPr/>
        </p:nvGrpSpPr>
        <p:grpSpPr bwMode="auto">
          <a:xfrm rot="-300000">
            <a:off x="6872288" y="3127376"/>
            <a:ext cx="685800" cy="593725"/>
            <a:chOff x="2880" y="3312"/>
            <a:chExt cx="408" cy="336"/>
          </a:xfrm>
        </p:grpSpPr>
        <p:sp>
          <p:nvSpPr>
            <p:cNvPr id="7217" name="Freeform 63"/>
            <p:cNvSpPr>
              <a:spLocks/>
            </p:cNvSpPr>
            <p:nvPr/>
          </p:nvSpPr>
          <p:spPr bwMode="auto">
            <a:xfrm rot="600000">
              <a:off x="2880" y="3312"/>
              <a:ext cx="408" cy="328"/>
            </a:xfrm>
            <a:custGeom>
              <a:avLst/>
              <a:gdLst>
                <a:gd name="T0" fmla="*/ 196 w 408"/>
                <a:gd name="T1" fmla="*/ 378 h 378"/>
                <a:gd name="T2" fmla="*/ 300 w 408"/>
                <a:gd name="T3" fmla="*/ 370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18" name="Freeform 64"/>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19" name="Freeform 65"/>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7210" name="Group 66"/>
          <p:cNvGrpSpPr>
            <a:grpSpLocks/>
          </p:cNvGrpSpPr>
          <p:nvPr/>
        </p:nvGrpSpPr>
        <p:grpSpPr bwMode="auto">
          <a:xfrm rot="-300000">
            <a:off x="9501188" y="3124201"/>
            <a:ext cx="685800" cy="593725"/>
            <a:chOff x="2880" y="3312"/>
            <a:chExt cx="408" cy="336"/>
          </a:xfrm>
        </p:grpSpPr>
        <p:sp>
          <p:nvSpPr>
            <p:cNvPr id="7214" name="Freeform 67"/>
            <p:cNvSpPr>
              <a:spLocks/>
            </p:cNvSpPr>
            <p:nvPr/>
          </p:nvSpPr>
          <p:spPr bwMode="auto">
            <a:xfrm rot="600000">
              <a:off x="2880" y="3312"/>
              <a:ext cx="408" cy="328"/>
            </a:xfrm>
            <a:custGeom>
              <a:avLst/>
              <a:gdLst>
                <a:gd name="T0" fmla="*/ 196 w 408"/>
                <a:gd name="T1" fmla="*/ 378 h 378"/>
                <a:gd name="T2" fmla="*/ 300 w 408"/>
                <a:gd name="T3" fmla="*/ 370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15" name="Freeform 68"/>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7216" name="Freeform 69"/>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sp>
        <p:nvSpPr>
          <p:cNvPr id="7211" name="Text Box 70"/>
          <p:cNvSpPr txBox="1">
            <a:spLocks noChangeArrowheads="1"/>
          </p:cNvSpPr>
          <p:nvPr/>
        </p:nvSpPr>
        <p:spPr bwMode="auto">
          <a:xfrm flipH="1">
            <a:off x="8377238" y="407987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sp>
        <p:nvSpPr>
          <p:cNvPr id="7212" name="Text Box 71"/>
          <p:cNvSpPr txBox="1">
            <a:spLocks noChangeArrowheads="1"/>
          </p:cNvSpPr>
          <p:nvPr/>
        </p:nvSpPr>
        <p:spPr bwMode="auto">
          <a:xfrm flipH="1">
            <a:off x="9977438" y="327977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
        <p:nvSpPr>
          <p:cNvPr id="7213" name="Text Box 72"/>
          <p:cNvSpPr txBox="1">
            <a:spLocks noChangeArrowheads="1"/>
          </p:cNvSpPr>
          <p:nvPr/>
        </p:nvSpPr>
        <p:spPr bwMode="auto">
          <a:xfrm flipH="1">
            <a:off x="6872288" y="3248025"/>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Tree>
    <p:extLst>
      <p:ext uri="{BB962C8B-B14F-4D97-AF65-F5344CB8AC3E}">
        <p14:creationId xmlns:p14="http://schemas.microsoft.com/office/powerpoint/2010/main" val="2567418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F910EE94-CDF3-4639-B45F-72B122F29F98}" type="slidenum">
              <a:rPr lang="en-US" altLang="en-US" sz="1400" b="0"/>
              <a:pPr eaLnBrk="1" hangingPunct="1"/>
              <a:t>23</a:t>
            </a:fld>
            <a:endParaRPr lang="en-US" altLang="en-US" sz="1400" b="0"/>
          </a:p>
        </p:txBody>
      </p:sp>
      <p:sp>
        <p:nvSpPr>
          <p:cNvPr id="8195" name="Rectangle 2"/>
          <p:cNvSpPr>
            <a:spLocks noGrp="1" noChangeArrowheads="1"/>
          </p:cNvSpPr>
          <p:nvPr>
            <p:ph type="title" idx="4294967295"/>
          </p:nvPr>
        </p:nvSpPr>
        <p:spPr>
          <a:xfrm>
            <a:off x="1524000" y="228600"/>
            <a:ext cx="7772400" cy="1143000"/>
          </a:xfrm>
        </p:spPr>
        <p:txBody>
          <a:bodyPr/>
          <a:lstStyle/>
          <a:p>
            <a:pPr eaLnBrk="1" hangingPunct="1"/>
            <a:r>
              <a:rPr lang="en-US" altLang="en-US" smtClean="0">
                <a:latin typeface="Arial" panose="020B0604020202020204" pitchFamily="34" charset="0"/>
              </a:rPr>
              <a:t>Solution  continued …</a:t>
            </a:r>
          </a:p>
        </p:txBody>
      </p:sp>
      <p:graphicFrame>
        <p:nvGraphicFramePr>
          <p:cNvPr id="12337" name="Group 49"/>
          <p:cNvGraphicFramePr>
            <a:graphicFrameLocks noGrp="1"/>
          </p:cNvGraphicFramePr>
          <p:nvPr>
            <p:ph type="body" idx="4294967295"/>
          </p:nvPr>
        </p:nvGraphicFramePr>
        <p:xfrm>
          <a:off x="2736850" y="2043113"/>
          <a:ext cx="6808788" cy="4597400"/>
        </p:xfrm>
        <a:graphic>
          <a:graphicData uri="http://schemas.openxmlformats.org/drawingml/2006/table">
            <a:tbl>
              <a:tblPr/>
              <a:tblGrid>
                <a:gridCol w="2270125"/>
                <a:gridCol w="2268538"/>
                <a:gridCol w="2270125"/>
              </a:tblGrid>
              <a:tr h="6350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charset="0"/>
                        <a:cs typeface="Times New Roman"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charset="0"/>
                          <a:cs typeface="Times New Roman" charset="0"/>
                        </a:rPr>
                        <a:t>Old States</a:t>
                      </a:r>
                      <a:endParaRPr kumimoji="0" lang="en-US" sz="3200" b="1" i="0" u="none" strike="noStrike" cap="none" normalizeH="0" baseline="0" smtClean="0">
                        <a:ln>
                          <a:noFill/>
                        </a:ln>
                        <a:solidFill>
                          <a:schemeClr val="tx1"/>
                        </a:solidFill>
                        <a:effectLst/>
                        <a:latin typeface="Times New Roman"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charset="0"/>
                          <a:cs typeface="Times New Roman" charset="0"/>
                        </a:rPr>
                        <a:t>New States after reading</a:t>
                      </a:r>
                      <a:endParaRPr kumimoji="0" lang="en-US" sz="3200" b="1"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47688">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Times New Roman" charset="0"/>
                        </a:rPr>
                        <a:t>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rPr>
                        <a:t>z</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rPr>
                        <a:t>+</a:t>
                      </a: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2 </a:t>
                      </a:r>
                      <a:r>
                        <a:rPr kumimoji="0" lang="en-US" sz="3200" b="1" i="0" u="none" strike="noStrike" cap="none" normalizeH="0" baseline="0" smtClean="0">
                          <a:ln>
                            <a:noFill/>
                          </a:ln>
                          <a:solidFill>
                            <a:srgbClr val="000000"/>
                          </a:solidFill>
                          <a:effectLst/>
                          <a:latin typeface="Times New Roman" charset="0"/>
                          <a:sym typeface="Math1" pitchFamily="2" charset="2"/>
                        </a:rPr>
                        <a:t>, y</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4</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)z</a:t>
                      </a:r>
                      <a:r>
                        <a:rPr kumimoji="0" lang="en-US" sz="3200" b="1"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3</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 z</a:t>
                      </a:r>
                      <a:r>
                        <a:rPr kumimoji="0" lang="en-US" sz="3200" b="1" i="0" u="none" strike="noStrike" cap="none" normalizeH="0" baseline="-30000" smtClean="0">
                          <a:ln>
                            <a:noFill/>
                          </a:ln>
                          <a:solidFill>
                            <a:srgbClr val="000000"/>
                          </a:solidFill>
                          <a:effectLst/>
                          <a:latin typeface="Times New Roman" charset="0"/>
                        </a:rPr>
                        <a:t>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z</a:t>
                      </a:r>
                      <a:r>
                        <a:rPr kumimoji="0" lang="en-US" sz="3200" b="1" i="0" u="none" strike="noStrike" cap="none" normalizeH="0" baseline="-30000" smtClean="0">
                          <a:ln>
                            <a:noFill/>
                          </a:ln>
                          <a:solidFill>
                            <a:srgbClr val="000000"/>
                          </a:solidFill>
                          <a:effectLst/>
                          <a:latin typeface="Times New Roman" charset="0"/>
                        </a:rPr>
                        <a:t>3 </a:t>
                      </a: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4</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)z</a:t>
                      </a:r>
                      <a:r>
                        <a:rPr kumimoji="0" lang="en-US" sz="3200" b="1" i="0" u="none" strike="noStrike" cap="none" normalizeH="0" baseline="-30000" smtClean="0">
                          <a:ln>
                            <a:noFill/>
                          </a:ln>
                          <a:solidFill>
                            <a:srgbClr val="000000"/>
                          </a:solidFill>
                          <a:effectLst/>
                          <a:latin typeface="Times New Roman"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3</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 z</a:t>
                      </a:r>
                      <a:r>
                        <a:rPr kumimoji="0" lang="en-US" sz="3200" b="1" i="0" u="none" strike="noStrike" cap="none" normalizeH="0" baseline="-30000" smtClean="0">
                          <a:ln>
                            <a:noFill/>
                          </a:ln>
                          <a:solidFill>
                            <a:srgbClr val="000000"/>
                          </a:solidFill>
                          <a:effectLst/>
                          <a:latin typeface="Times New Roman" charset="0"/>
                        </a:rPr>
                        <a:t>7</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z</a:t>
                      </a:r>
                      <a:r>
                        <a:rPr kumimoji="0" lang="en-US" sz="3200" b="1" i="0" u="none" strike="noStrike" cap="none" normalizeH="0" baseline="-30000" smtClean="0">
                          <a:ln>
                            <a:noFill/>
                          </a:ln>
                          <a:solidFill>
                            <a:srgbClr val="000000"/>
                          </a:solidFill>
                          <a:effectLst/>
                          <a:latin typeface="Times New Roman" charset="0"/>
                        </a:rPr>
                        <a:t>4</a:t>
                      </a: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4</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4</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 z</a:t>
                      </a:r>
                      <a:r>
                        <a:rPr kumimoji="0" lang="en-US" sz="3200" b="1" i="0" u="none" strike="noStrike" cap="none" normalizeH="0" baseline="-30000" smtClean="0">
                          <a:ln>
                            <a:noFill/>
                          </a:ln>
                          <a:solidFill>
                            <a:srgbClr val="000000"/>
                          </a:solidFill>
                          <a:effectLst/>
                          <a:latin typeface="Times New Roman"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4</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 z</a:t>
                      </a:r>
                      <a:r>
                        <a:rPr kumimoji="0" lang="en-US" sz="3200" b="1"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1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z</a:t>
                      </a:r>
                      <a:r>
                        <a:rPr kumimoji="0" lang="en-US" sz="3200" b="1" i="0" u="none" strike="noStrike" cap="none" normalizeH="0" baseline="-30000" smtClean="0">
                          <a:ln>
                            <a:noFill/>
                          </a:ln>
                          <a:solidFill>
                            <a:srgbClr val="000000"/>
                          </a:solidFill>
                          <a:effectLst/>
                          <a:latin typeface="Times New Roman" charset="0"/>
                        </a:rPr>
                        <a:t>5</a:t>
                      </a: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3</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3</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 z</a:t>
                      </a:r>
                      <a:r>
                        <a:rPr kumimoji="0" lang="en-US" sz="3200" b="1" i="0" u="none" strike="noStrike" cap="none" normalizeH="0" baseline="-30000" smtClean="0">
                          <a:ln>
                            <a:noFill/>
                          </a:ln>
                          <a:solidFill>
                            <a:srgbClr val="000000"/>
                          </a:solidFill>
                          <a:effectLst/>
                          <a:latin typeface="Times New Roman"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3</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 z</a:t>
                      </a:r>
                      <a:r>
                        <a:rPr kumimoji="0" lang="en-US" sz="3200" b="1" i="0" u="none" strike="noStrike" cap="none" normalizeH="0" baseline="-30000" smtClean="0">
                          <a:ln>
                            <a:noFill/>
                          </a:ln>
                          <a:solidFill>
                            <a:srgbClr val="000000"/>
                          </a:solidFill>
                          <a:effectLst/>
                          <a:latin typeface="Times New Roman" charset="0"/>
                        </a:rPr>
                        <a:t>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2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z</a:t>
                      </a:r>
                      <a:r>
                        <a:rPr kumimoji="0" lang="en-US" sz="3200" b="1" i="0" u="none" strike="noStrike" cap="none" normalizeH="0" baseline="-30000" smtClean="0">
                          <a:ln>
                            <a:noFill/>
                          </a:ln>
                          <a:solidFill>
                            <a:srgbClr val="000000"/>
                          </a:solidFill>
                          <a:effectLst/>
                          <a:latin typeface="Times New Roman" charset="0"/>
                        </a:rPr>
                        <a:t>6</a:t>
                      </a: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4</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4</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1</a:t>
                      </a:r>
                      <a:r>
                        <a:rPr kumimoji="0" lang="en-US" sz="3200" b="1" i="0" u="none" strike="noStrike" cap="none" normalizeH="0" baseline="0" smtClean="0">
                          <a:ln>
                            <a:noFill/>
                          </a:ln>
                          <a:solidFill>
                            <a:srgbClr val="000000"/>
                          </a:solidFill>
                          <a:effectLst/>
                          <a:latin typeface="Times New Roman" charset="0"/>
                          <a:sym typeface="Math1" pitchFamily="2" charset="2"/>
                        </a:rPr>
                        <a:t>) z</a:t>
                      </a:r>
                      <a:r>
                        <a:rPr kumimoji="0" lang="en-US" sz="3200" b="1" i="0" u="none" strike="noStrike" cap="none" normalizeH="0" baseline="-30000" smtClean="0">
                          <a:ln>
                            <a:noFill/>
                          </a:ln>
                          <a:solidFill>
                            <a:srgbClr val="000000"/>
                          </a:solidFill>
                          <a:effectLst/>
                          <a:latin typeface="Times New Roman"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rgbClr val="000000"/>
                          </a:solidFill>
                          <a:effectLst/>
                          <a:latin typeface="Times New Roman" charset="0"/>
                          <a:sym typeface="Math1" pitchFamily="2" charset="2"/>
                        </a:rPr>
                        <a:t>(x</a:t>
                      </a:r>
                      <a:r>
                        <a:rPr kumimoji="0" lang="en-US" sz="3200" b="1" i="0" u="none" strike="noStrike" cap="none" normalizeH="0" baseline="-30000" smtClean="0">
                          <a:ln>
                            <a:noFill/>
                          </a:ln>
                          <a:solidFill>
                            <a:srgbClr val="000000"/>
                          </a:solidFill>
                          <a:effectLst/>
                          <a:latin typeface="Times New Roman" charset="0"/>
                        </a:rPr>
                        <a:t>4</a:t>
                      </a:r>
                      <a:r>
                        <a:rPr kumimoji="0" lang="en-US" sz="3200" b="1" i="0" u="none" strike="noStrike" cap="none" normalizeH="0" baseline="0" smtClean="0">
                          <a:ln>
                            <a:noFill/>
                          </a:ln>
                          <a:solidFill>
                            <a:srgbClr val="000000"/>
                          </a:solidFill>
                          <a:effectLst/>
                          <a:latin typeface="Times New Roman" charset="0"/>
                          <a:sym typeface="Math1" pitchFamily="2" charset="2"/>
                        </a:rPr>
                        <a:t>,y</a:t>
                      </a:r>
                      <a:r>
                        <a:rPr kumimoji="0" lang="en-US" sz="3200" b="1" i="0" u="none" strike="noStrike" cap="none" normalizeH="0" baseline="-30000" smtClean="0">
                          <a:ln>
                            <a:noFill/>
                          </a:ln>
                          <a:solidFill>
                            <a:srgbClr val="000000"/>
                          </a:solidFill>
                          <a:effectLst/>
                          <a:latin typeface="Times New Roman" charset="0"/>
                        </a:rPr>
                        <a:t>2</a:t>
                      </a:r>
                      <a:r>
                        <a:rPr kumimoji="0" lang="en-US" sz="3200" b="1" i="0" u="none" strike="noStrike" cap="none" normalizeH="0" baseline="0" smtClean="0">
                          <a:ln>
                            <a:noFill/>
                          </a:ln>
                          <a:solidFill>
                            <a:srgbClr val="000000"/>
                          </a:solidFill>
                          <a:effectLst/>
                          <a:latin typeface="Times New Roman" charset="0"/>
                          <a:sym typeface="Math1" pitchFamily="2" charset="2"/>
                        </a:rPr>
                        <a:t>) z</a:t>
                      </a:r>
                      <a:r>
                        <a:rPr kumimoji="0" lang="en-US" sz="3200" b="1" i="0" u="none" strike="noStrike" cap="none" normalizeH="0" baseline="-30000" smtClean="0">
                          <a:ln>
                            <a:noFill/>
                          </a:ln>
                          <a:solidFill>
                            <a:srgbClr val="000000"/>
                          </a:solidFill>
                          <a:effectLst/>
                          <a:latin typeface="Times New Roman" charset="0"/>
                        </a:rPr>
                        <a:t>6</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8224" name="Line 35"/>
          <p:cNvSpPr>
            <a:spLocks noChangeShapeType="1"/>
          </p:cNvSpPr>
          <p:nvPr/>
        </p:nvSpPr>
        <p:spPr bwMode="auto">
          <a:xfrm>
            <a:off x="2514600" y="6400800"/>
            <a:ext cx="2057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sp>
        <p:nvSpPr>
          <p:cNvPr id="8225" name="Line 36"/>
          <p:cNvSpPr>
            <a:spLocks noChangeShapeType="1"/>
          </p:cNvSpPr>
          <p:nvPr/>
        </p:nvSpPr>
        <p:spPr bwMode="auto">
          <a:xfrm>
            <a:off x="2514600" y="5873750"/>
            <a:ext cx="0" cy="527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grpSp>
        <p:nvGrpSpPr>
          <p:cNvPr id="8226" name="Group 37"/>
          <p:cNvGrpSpPr>
            <a:grpSpLocks/>
          </p:cNvGrpSpPr>
          <p:nvPr/>
        </p:nvGrpSpPr>
        <p:grpSpPr bwMode="auto">
          <a:xfrm>
            <a:off x="2743200" y="6129338"/>
            <a:ext cx="6802438" cy="527050"/>
            <a:chOff x="624" y="3700"/>
            <a:chExt cx="3888" cy="332"/>
          </a:xfrm>
        </p:grpSpPr>
        <p:sp>
          <p:nvSpPr>
            <p:cNvPr id="8230" name="Rectangle 38"/>
            <p:cNvSpPr>
              <a:spLocks noChangeArrowheads="1"/>
            </p:cNvSpPr>
            <p:nvPr/>
          </p:nvSpPr>
          <p:spPr bwMode="auto">
            <a:xfrm>
              <a:off x="3216" y="3700"/>
              <a:ext cx="129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3200">
                  <a:solidFill>
                    <a:srgbClr val="000000"/>
                  </a:solidFill>
                  <a:sym typeface="Math1" pitchFamily="2" charset="2"/>
                </a:rPr>
                <a:t>(x</a:t>
              </a:r>
              <a:r>
                <a:rPr lang="en-US" altLang="en-US" sz="3200" baseline="-30000">
                  <a:solidFill>
                    <a:srgbClr val="000000"/>
                  </a:solidFill>
                </a:rPr>
                <a:t>3</a:t>
              </a:r>
              <a:r>
                <a:rPr lang="en-US" altLang="en-US" sz="3200">
                  <a:solidFill>
                    <a:srgbClr val="000000"/>
                  </a:solidFill>
                  <a:sym typeface="Math1" pitchFamily="2" charset="2"/>
                </a:rPr>
                <a:t>,y</a:t>
              </a:r>
              <a:r>
                <a:rPr lang="en-US" altLang="en-US" sz="3200" baseline="-30000">
                  <a:solidFill>
                    <a:srgbClr val="000000"/>
                  </a:solidFill>
                </a:rPr>
                <a:t>1</a:t>
              </a:r>
              <a:r>
                <a:rPr lang="en-US" altLang="en-US" sz="3200">
                  <a:solidFill>
                    <a:srgbClr val="000000"/>
                  </a:solidFill>
                  <a:sym typeface="Math1" pitchFamily="2" charset="2"/>
                </a:rPr>
                <a:t>) z</a:t>
              </a:r>
              <a:r>
                <a:rPr lang="en-US" altLang="en-US" sz="3200" baseline="-30000">
                  <a:solidFill>
                    <a:srgbClr val="000000"/>
                  </a:solidFill>
                </a:rPr>
                <a:t>7</a:t>
              </a:r>
            </a:p>
          </p:txBody>
        </p:sp>
        <p:sp>
          <p:nvSpPr>
            <p:cNvPr id="8231" name="Rectangle 39"/>
            <p:cNvSpPr>
              <a:spLocks noChangeArrowheads="1"/>
            </p:cNvSpPr>
            <p:nvPr/>
          </p:nvSpPr>
          <p:spPr bwMode="auto">
            <a:xfrm>
              <a:off x="1920" y="3700"/>
              <a:ext cx="129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3200">
                  <a:solidFill>
                    <a:srgbClr val="000000"/>
                  </a:solidFill>
                  <a:sym typeface="Math1" pitchFamily="2" charset="2"/>
                </a:rPr>
                <a:t>(x</a:t>
              </a:r>
              <a:r>
                <a:rPr lang="en-US" altLang="en-US" sz="3200" baseline="-30000">
                  <a:solidFill>
                    <a:srgbClr val="000000"/>
                  </a:solidFill>
                </a:rPr>
                <a:t>3</a:t>
              </a:r>
              <a:r>
                <a:rPr lang="en-US" altLang="en-US" sz="3200">
                  <a:solidFill>
                    <a:srgbClr val="000000"/>
                  </a:solidFill>
                  <a:sym typeface="Math1" pitchFamily="2" charset="2"/>
                </a:rPr>
                <a:t>,y</a:t>
              </a:r>
              <a:r>
                <a:rPr lang="en-US" altLang="en-US" sz="3200" baseline="-30000">
                  <a:solidFill>
                    <a:srgbClr val="000000"/>
                  </a:solidFill>
                </a:rPr>
                <a:t>2</a:t>
              </a:r>
              <a:r>
                <a:rPr lang="en-US" altLang="en-US" sz="3200">
                  <a:solidFill>
                    <a:srgbClr val="000000"/>
                  </a:solidFill>
                  <a:sym typeface="Math1" pitchFamily="2" charset="2"/>
                </a:rPr>
                <a:t>)z</a:t>
              </a:r>
              <a:r>
                <a:rPr lang="en-US" altLang="en-US" sz="3200" baseline="-30000">
                  <a:solidFill>
                    <a:srgbClr val="000000"/>
                  </a:solidFill>
                </a:rPr>
                <a:t>5</a:t>
              </a:r>
            </a:p>
          </p:txBody>
        </p:sp>
        <p:sp>
          <p:nvSpPr>
            <p:cNvPr id="8232" name="Rectangle 40"/>
            <p:cNvSpPr>
              <a:spLocks noChangeArrowheads="1"/>
            </p:cNvSpPr>
            <p:nvPr/>
          </p:nvSpPr>
          <p:spPr bwMode="auto">
            <a:xfrm>
              <a:off x="624" y="3700"/>
              <a:ext cx="129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3200">
                  <a:solidFill>
                    <a:srgbClr val="000000"/>
                  </a:solidFill>
                </a:rPr>
                <a:t>z</a:t>
              </a:r>
              <a:r>
                <a:rPr lang="en-US" altLang="en-US" sz="3200" baseline="-30000">
                  <a:solidFill>
                    <a:srgbClr val="000000"/>
                  </a:solidFill>
                </a:rPr>
                <a:t>7</a:t>
              </a:r>
              <a:r>
                <a:rPr lang="en-US" altLang="en-US" sz="3200">
                  <a:solidFill>
                    <a:srgbClr val="000000"/>
                  </a:solidFill>
                </a:rPr>
                <a:t>+</a:t>
              </a:r>
              <a:r>
                <a:rPr lang="en-US" altLang="en-US" sz="3200">
                  <a:solidFill>
                    <a:srgbClr val="000000"/>
                  </a:solidFill>
                  <a:sym typeface="Math1" pitchFamily="2" charset="2"/>
                </a:rPr>
                <a:t>(x</a:t>
              </a:r>
              <a:r>
                <a:rPr lang="en-US" altLang="en-US" sz="3200" baseline="-30000">
                  <a:solidFill>
                    <a:srgbClr val="000000"/>
                  </a:solidFill>
                </a:rPr>
                <a:t>3</a:t>
              </a:r>
              <a:r>
                <a:rPr lang="en-US" altLang="en-US" sz="3200">
                  <a:solidFill>
                    <a:srgbClr val="000000"/>
                  </a:solidFill>
                  <a:sym typeface="Math1" pitchFamily="2" charset="2"/>
                </a:rPr>
                <a:t>,y</a:t>
              </a:r>
              <a:r>
                <a:rPr lang="en-US" altLang="en-US" sz="3200" baseline="-30000">
                  <a:solidFill>
                    <a:srgbClr val="000000"/>
                  </a:solidFill>
                </a:rPr>
                <a:t>1</a:t>
              </a:r>
              <a:r>
                <a:rPr lang="en-US" altLang="en-US" sz="3200">
                  <a:solidFill>
                    <a:srgbClr val="000000"/>
                  </a:solidFill>
                  <a:sym typeface="Math1" pitchFamily="2" charset="2"/>
                </a:rPr>
                <a:t>)</a:t>
              </a:r>
            </a:p>
          </p:txBody>
        </p:sp>
        <p:sp>
          <p:nvSpPr>
            <p:cNvPr id="8233" name="Line 41"/>
            <p:cNvSpPr>
              <a:spLocks noChangeShapeType="1"/>
            </p:cNvSpPr>
            <p:nvPr/>
          </p:nvSpPr>
          <p:spPr bwMode="auto">
            <a:xfrm>
              <a:off x="624" y="3700"/>
              <a:ext cx="3888"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8234" name="Line 42"/>
            <p:cNvSpPr>
              <a:spLocks noChangeShapeType="1"/>
            </p:cNvSpPr>
            <p:nvPr/>
          </p:nvSpPr>
          <p:spPr bwMode="auto">
            <a:xfrm>
              <a:off x="1920" y="3700"/>
              <a:ext cx="0" cy="33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8235" name="Line 43"/>
            <p:cNvSpPr>
              <a:spLocks noChangeShapeType="1"/>
            </p:cNvSpPr>
            <p:nvPr/>
          </p:nvSpPr>
          <p:spPr bwMode="auto">
            <a:xfrm>
              <a:off x="3216" y="3700"/>
              <a:ext cx="0" cy="332"/>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8227" name="Line 44"/>
          <p:cNvSpPr>
            <a:spLocks noChangeShapeType="1"/>
          </p:cNvSpPr>
          <p:nvPr/>
        </p:nvSpPr>
        <p:spPr bwMode="auto">
          <a:xfrm>
            <a:off x="8686800" y="5873750"/>
            <a:ext cx="0" cy="527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sp>
        <p:nvSpPr>
          <p:cNvPr id="8228" name="Line 45"/>
          <p:cNvSpPr>
            <a:spLocks noChangeShapeType="1"/>
          </p:cNvSpPr>
          <p:nvPr/>
        </p:nvSpPr>
        <p:spPr bwMode="auto">
          <a:xfrm>
            <a:off x="4191000" y="6400800"/>
            <a:ext cx="2057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sp>
        <p:nvSpPr>
          <p:cNvPr id="8229" name="Line 46"/>
          <p:cNvSpPr>
            <a:spLocks noChangeShapeType="1"/>
          </p:cNvSpPr>
          <p:nvPr/>
        </p:nvSpPr>
        <p:spPr bwMode="auto">
          <a:xfrm>
            <a:off x="6629400" y="6400800"/>
            <a:ext cx="2057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type="arrow" w="lg" len="lg"/>
              </a14:hiddenLine>
            </a:ext>
          </a:extLst>
        </p:spPr>
        <p:txBody>
          <a:bodyPr/>
          <a:lstStyle/>
          <a:p>
            <a:endParaRPr lang="en-US"/>
          </a:p>
        </p:txBody>
      </p:sp>
    </p:spTree>
    <p:extLst>
      <p:ext uri="{BB962C8B-B14F-4D97-AF65-F5344CB8AC3E}">
        <p14:creationId xmlns:p14="http://schemas.microsoft.com/office/powerpoint/2010/main" val="942169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fld id="{B7380E18-6B36-42FA-B63C-C1F4831CC5D7}" type="slidenum">
              <a:rPr lang="en-US" altLang="en-US" sz="1400" b="0"/>
              <a:pPr eaLnBrk="1" hangingPunct="1"/>
              <a:t>24</a:t>
            </a:fld>
            <a:endParaRPr lang="en-US" altLang="en-US" sz="1400" b="0"/>
          </a:p>
        </p:txBody>
      </p:sp>
      <p:sp>
        <p:nvSpPr>
          <p:cNvPr id="9219" name="Rectangle 2"/>
          <p:cNvSpPr>
            <a:spLocks noGrp="1" noChangeArrowheads="1"/>
          </p:cNvSpPr>
          <p:nvPr>
            <p:ph type="title" idx="4294967295"/>
          </p:nvPr>
        </p:nvSpPr>
        <p:spPr>
          <a:xfrm>
            <a:off x="1524000" y="228600"/>
            <a:ext cx="7772400" cy="1143000"/>
          </a:xfrm>
        </p:spPr>
        <p:txBody>
          <a:bodyPr/>
          <a:lstStyle/>
          <a:p>
            <a:pPr eaLnBrk="1" hangingPunct="1"/>
            <a:r>
              <a:rPr lang="en-US" altLang="en-US" smtClean="0">
                <a:latin typeface="Arial" panose="020B0604020202020204" pitchFamily="34" charset="0"/>
              </a:rPr>
              <a:t>Solution continued …</a:t>
            </a:r>
          </a:p>
        </p:txBody>
      </p:sp>
      <p:grpSp>
        <p:nvGrpSpPr>
          <p:cNvPr id="9220" name="Group 3"/>
          <p:cNvGrpSpPr>
            <a:grpSpLocks/>
          </p:cNvGrpSpPr>
          <p:nvPr/>
        </p:nvGrpSpPr>
        <p:grpSpPr bwMode="auto">
          <a:xfrm rot="5400000">
            <a:off x="8398670" y="5899945"/>
            <a:ext cx="841375" cy="614363"/>
            <a:chOff x="726" y="2634"/>
            <a:chExt cx="566" cy="413"/>
          </a:xfrm>
        </p:grpSpPr>
        <p:sp>
          <p:nvSpPr>
            <p:cNvPr id="9286" name="Oval 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9287" name="Text Box 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300" b="0" baseline="-30000">
                <a:solidFill>
                  <a:srgbClr val="000000"/>
                </a:solidFill>
              </a:endParaRPr>
            </a:p>
          </p:txBody>
        </p:sp>
      </p:grpSp>
      <p:sp>
        <p:nvSpPr>
          <p:cNvPr id="9221" name="Freeform 6"/>
          <p:cNvSpPr>
            <a:spLocks/>
          </p:cNvSpPr>
          <p:nvPr/>
        </p:nvSpPr>
        <p:spPr bwMode="auto">
          <a:xfrm rot="5400000" flipH="1" flipV="1">
            <a:off x="7457282" y="4633120"/>
            <a:ext cx="2011363" cy="511175"/>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nvGrpSpPr>
          <p:cNvPr id="9222" name="Group 7"/>
          <p:cNvGrpSpPr>
            <a:grpSpLocks/>
          </p:cNvGrpSpPr>
          <p:nvPr/>
        </p:nvGrpSpPr>
        <p:grpSpPr bwMode="auto">
          <a:xfrm rot="5400000">
            <a:off x="8333582" y="3278982"/>
            <a:ext cx="898525" cy="655638"/>
            <a:chOff x="726" y="2634"/>
            <a:chExt cx="566" cy="413"/>
          </a:xfrm>
        </p:grpSpPr>
        <p:sp>
          <p:nvSpPr>
            <p:cNvPr id="9284" name="Oval 8"/>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9285" name="Text Box 9"/>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100" b="0">
                <a:solidFill>
                  <a:srgbClr val="000000"/>
                </a:solidFill>
              </a:endParaRPr>
            </a:p>
          </p:txBody>
        </p:sp>
      </p:grpSp>
      <p:sp>
        <p:nvSpPr>
          <p:cNvPr id="9223" name="Freeform 10"/>
          <p:cNvSpPr>
            <a:spLocks/>
          </p:cNvSpPr>
          <p:nvPr/>
        </p:nvSpPr>
        <p:spPr bwMode="auto">
          <a:xfrm rot="5400000">
            <a:off x="8098632" y="4652170"/>
            <a:ext cx="2011363" cy="511175"/>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nvGrpSpPr>
          <p:cNvPr id="9224" name="Group 11"/>
          <p:cNvGrpSpPr>
            <a:grpSpLocks/>
          </p:cNvGrpSpPr>
          <p:nvPr/>
        </p:nvGrpSpPr>
        <p:grpSpPr bwMode="auto">
          <a:xfrm rot="5100000">
            <a:off x="9034463" y="3279776"/>
            <a:ext cx="685800" cy="593725"/>
            <a:chOff x="2880" y="3312"/>
            <a:chExt cx="408" cy="336"/>
          </a:xfrm>
        </p:grpSpPr>
        <p:sp>
          <p:nvSpPr>
            <p:cNvPr id="9281" name="Freeform 12"/>
            <p:cNvSpPr>
              <a:spLocks/>
            </p:cNvSpPr>
            <p:nvPr/>
          </p:nvSpPr>
          <p:spPr bwMode="auto">
            <a:xfrm rot="600000">
              <a:off x="2880" y="3312"/>
              <a:ext cx="408" cy="328"/>
            </a:xfrm>
            <a:custGeom>
              <a:avLst/>
              <a:gdLst>
                <a:gd name="T0" fmla="*/ 196 w 408"/>
                <a:gd name="T1" fmla="*/ 378 h 378"/>
                <a:gd name="T2" fmla="*/ 300 w 408"/>
                <a:gd name="T3" fmla="*/ 370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9282" name="Freeform 13"/>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9283" name="Freeform 14"/>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9225" name="Group 15"/>
          <p:cNvGrpSpPr>
            <a:grpSpLocks/>
          </p:cNvGrpSpPr>
          <p:nvPr/>
        </p:nvGrpSpPr>
        <p:grpSpPr bwMode="auto">
          <a:xfrm rot="5100000">
            <a:off x="9037638" y="5908676"/>
            <a:ext cx="685800" cy="593725"/>
            <a:chOff x="2880" y="3312"/>
            <a:chExt cx="408" cy="336"/>
          </a:xfrm>
        </p:grpSpPr>
        <p:sp>
          <p:nvSpPr>
            <p:cNvPr id="9278" name="Freeform 16"/>
            <p:cNvSpPr>
              <a:spLocks/>
            </p:cNvSpPr>
            <p:nvPr/>
          </p:nvSpPr>
          <p:spPr bwMode="auto">
            <a:xfrm rot="600000">
              <a:off x="2880" y="3312"/>
              <a:ext cx="408" cy="328"/>
            </a:xfrm>
            <a:custGeom>
              <a:avLst/>
              <a:gdLst>
                <a:gd name="T0" fmla="*/ 196 w 408"/>
                <a:gd name="T1" fmla="*/ 378 h 378"/>
                <a:gd name="T2" fmla="*/ 300 w 408"/>
                <a:gd name="T3" fmla="*/ 370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9279" name="Freeform 17"/>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9280" name="Freeform 18"/>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9226" name="Group 19"/>
          <p:cNvGrpSpPr>
            <a:grpSpLocks/>
          </p:cNvGrpSpPr>
          <p:nvPr/>
        </p:nvGrpSpPr>
        <p:grpSpPr bwMode="auto">
          <a:xfrm rot="5400000">
            <a:off x="3239295" y="5901532"/>
            <a:ext cx="841375" cy="614363"/>
            <a:chOff x="726" y="2634"/>
            <a:chExt cx="566" cy="413"/>
          </a:xfrm>
        </p:grpSpPr>
        <p:sp>
          <p:nvSpPr>
            <p:cNvPr id="9276" name="Oval 2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9277" name="Text Box 2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300" b="0" baseline="-30000">
                <a:solidFill>
                  <a:srgbClr val="000000"/>
                </a:solidFill>
              </a:endParaRPr>
            </a:p>
          </p:txBody>
        </p:sp>
      </p:grpSp>
      <p:sp>
        <p:nvSpPr>
          <p:cNvPr id="9227" name="Freeform 22"/>
          <p:cNvSpPr>
            <a:spLocks/>
          </p:cNvSpPr>
          <p:nvPr/>
        </p:nvSpPr>
        <p:spPr bwMode="auto">
          <a:xfrm rot="5400000" flipH="1" flipV="1">
            <a:off x="2297907" y="4634707"/>
            <a:ext cx="2011362" cy="511175"/>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nvGrpSpPr>
          <p:cNvPr id="9228" name="Group 23"/>
          <p:cNvGrpSpPr>
            <a:grpSpLocks/>
          </p:cNvGrpSpPr>
          <p:nvPr/>
        </p:nvGrpSpPr>
        <p:grpSpPr bwMode="auto">
          <a:xfrm rot="5400000">
            <a:off x="3174207" y="3280569"/>
            <a:ext cx="898525" cy="655638"/>
            <a:chOff x="726" y="2634"/>
            <a:chExt cx="566" cy="413"/>
          </a:xfrm>
        </p:grpSpPr>
        <p:sp>
          <p:nvSpPr>
            <p:cNvPr id="9274" name="Oval 2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9275" name="Text Box 2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100" b="0">
                <a:solidFill>
                  <a:srgbClr val="000000"/>
                </a:solidFill>
              </a:endParaRPr>
            </a:p>
          </p:txBody>
        </p:sp>
      </p:grpSp>
      <p:sp>
        <p:nvSpPr>
          <p:cNvPr id="9229" name="Freeform 26"/>
          <p:cNvSpPr>
            <a:spLocks/>
          </p:cNvSpPr>
          <p:nvPr/>
        </p:nvSpPr>
        <p:spPr bwMode="auto">
          <a:xfrm rot="5400000">
            <a:off x="2939257" y="4653757"/>
            <a:ext cx="2011362" cy="511175"/>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nvGrpSpPr>
          <p:cNvPr id="9230" name="Group 27"/>
          <p:cNvGrpSpPr>
            <a:grpSpLocks/>
          </p:cNvGrpSpPr>
          <p:nvPr/>
        </p:nvGrpSpPr>
        <p:grpSpPr bwMode="auto">
          <a:xfrm rot="5100000">
            <a:off x="3875088" y="3281363"/>
            <a:ext cx="685800" cy="593725"/>
            <a:chOff x="2880" y="3312"/>
            <a:chExt cx="408" cy="336"/>
          </a:xfrm>
        </p:grpSpPr>
        <p:sp>
          <p:nvSpPr>
            <p:cNvPr id="9271" name="Freeform 28"/>
            <p:cNvSpPr>
              <a:spLocks/>
            </p:cNvSpPr>
            <p:nvPr/>
          </p:nvSpPr>
          <p:spPr bwMode="auto">
            <a:xfrm rot="600000">
              <a:off x="2880" y="3312"/>
              <a:ext cx="408" cy="328"/>
            </a:xfrm>
            <a:custGeom>
              <a:avLst/>
              <a:gdLst>
                <a:gd name="T0" fmla="*/ 196 w 408"/>
                <a:gd name="T1" fmla="*/ 378 h 378"/>
                <a:gd name="T2" fmla="*/ 300 w 408"/>
                <a:gd name="T3" fmla="*/ 370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9272" name="Freeform 29"/>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9273" name="Freeform 30"/>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9231" name="Group 31"/>
          <p:cNvGrpSpPr>
            <a:grpSpLocks/>
          </p:cNvGrpSpPr>
          <p:nvPr/>
        </p:nvGrpSpPr>
        <p:grpSpPr bwMode="auto">
          <a:xfrm rot="-5400000">
            <a:off x="2716213" y="5910263"/>
            <a:ext cx="685800" cy="593725"/>
            <a:chOff x="2880" y="3312"/>
            <a:chExt cx="408" cy="336"/>
          </a:xfrm>
        </p:grpSpPr>
        <p:sp>
          <p:nvSpPr>
            <p:cNvPr id="9268" name="Freeform 32"/>
            <p:cNvSpPr>
              <a:spLocks/>
            </p:cNvSpPr>
            <p:nvPr/>
          </p:nvSpPr>
          <p:spPr bwMode="auto">
            <a:xfrm rot="600000">
              <a:off x="2880" y="3312"/>
              <a:ext cx="408" cy="328"/>
            </a:xfrm>
            <a:custGeom>
              <a:avLst/>
              <a:gdLst>
                <a:gd name="T0" fmla="*/ 196 w 408"/>
                <a:gd name="T1" fmla="*/ 378 h 378"/>
                <a:gd name="T2" fmla="*/ 300 w 408"/>
                <a:gd name="T3" fmla="*/ 370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9269" name="Freeform 33"/>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9270" name="Freeform 34"/>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grpSp>
        <p:nvGrpSpPr>
          <p:cNvPr id="9232" name="Group 35"/>
          <p:cNvGrpSpPr>
            <a:grpSpLocks/>
          </p:cNvGrpSpPr>
          <p:nvPr/>
        </p:nvGrpSpPr>
        <p:grpSpPr bwMode="auto">
          <a:xfrm rot="5400000">
            <a:off x="6058695" y="5899945"/>
            <a:ext cx="841375" cy="614363"/>
            <a:chOff x="726" y="2634"/>
            <a:chExt cx="566" cy="413"/>
          </a:xfrm>
        </p:grpSpPr>
        <p:sp>
          <p:nvSpPr>
            <p:cNvPr id="9266" name="Oval 3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9267" name="Text Box 3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300" b="0" baseline="-30000">
                <a:solidFill>
                  <a:srgbClr val="000000"/>
                </a:solidFill>
              </a:endParaRPr>
            </a:p>
          </p:txBody>
        </p:sp>
      </p:grpSp>
      <p:grpSp>
        <p:nvGrpSpPr>
          <p:cNvPr id="9233" name="Group 38"/>
          <p:cNvGrpSpPr>
            <a:grpSpLocks/>
          </p:cNvGrpSpPr>
          <p:nvPr/>
        </p:nvGrpSpPr>
        <p:grpSpPr bwMode="auto">
          <a:xfrm rot="5400000">
            <a:off x="6031707" y="2788444"/>
            <a:ext cx="898525" cy="655638"/>
            <a:chOff x="726" y="2634"/>
            <a:chExt cx="566" cy="413"/>
          </a:xfrm>
        </p:grpSpPr>
        <p:sp>
          <p:nvSpPr>
            <p:cNvPr id="9264" name="Oval 39"/>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9265" name="Text Box 40"/>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100" b="0">
                <a:solidFill>
                  <a:srgbClr val="000000"/>
                </a:solidFill>
              </a:endParaRPr>
            </a:p>
          </p:txBody>
        </p:sp>
      </p:grpSp>
      <p:grpSp>
        <p:nvGrpSpPr>
          <p:cNvPr id="9234" name="Group 41"/>
          <p:cNvGrpSpPr>
            <a:grpSpLocks/>
          </p:cNvGrpSpPr>
          <p:nvPr/>
        </p:nvGrpSpPr>
        <p:grpSpPr bwMode="auto">
          <a:xfrm rot="5400000">
            <a:off x="6031707" y="4328319"/>
            <a:ext cx="898525" cy="655638"/>
            <a:chOff x="726" y="2634"/>
            <a:chExt cx="566" cy="413"/>
          </a:xfrm>
        </p:grpSpPr>
        <p:sp>
          <p:nvSpPr>
            <p:cNvPr id="9262" name="Oval 4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rot="10800000" vert="eaVert"/>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100" b="0">
                <a:solidFill>
                  <a:srgbClr val="000000"/>
                </a:solidFill>
              </a:endParaRPr>
            </a:p>
          </p:txBody>
        </p:sp>
        <p:sp>
          <p:nvSpPr>
            <p:cNvPr id="9263" name="Text Box 43"/>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100" b="0">
                  <a:solidFill>
                    <a:srgbClr val="000000"/>
                  </a:solidFill>
                </a:rPr>
                <a:t>    </a:t>
              </a:r>
            </a:p>
            <a:p>
              <a:pPr algn="ctr"/>
              <a:endParaRPr lang="en-US" altLang="en-US" sz="1100" b="0">
                <a:solidFill>
                  <a:srgbClr val="000000"/>
                </a:solidFill>
              </a:endParaRPr>
            </a:p>
          </p:txBody>
        </p:sp>
      </p:grpSp>
      <p:sp>
        <p:nvSpPr>
          <p:cNvPr id="9235" name="Text Box 44"/>
          <p:cNvSpPr txBox="1">
            <a:spLocks noChangeArrowheads="1"/>
          </p:cNvSpPr>
          <p:nvPr/>
        </p:nvSpPr>
        <p:spPr bwMode="auto">
          <a:xfrm flipH="1">
            <a:off x="3424238" y="3295651"/>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z</a:t>
            </a:r>
            <a:r>
              <a:rPr lang="en-US" altLang="en-US" sz="1900" b="0" baseline="-30000">
                <a:solidFill>
                  <a:srgbClr val="000000"/>
                </a:solidFill>
              </a:rPr>
              <a:t>4</a:t>
            </a:r>
            <a:endParaRPr lang="en-US" altLang="en-US" b="0"/>
          </a:p>
        </p:txBody>
      </p:sp>
      <p:sp>
        <p:nvSpPr>
          <p:cNvPr id="9236" name="Text Box 45"/>
          <p:cNvSpPr txBox="1">
            <a:spLocks noChangeArrowheads="1"/>
          </p:cNvSpPr>
          <p:nvPr/>
        </p:nvSpPr>
        <p:spPr bwMode="auto">
          <a:xfrm flipH="1">
            <a:off x="3390901" y="5946776"/>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z</a:t>
            </a:r>
            <a:r>
              <a:rPr lang="en-US" altLang="en-US" sz="1900" b="0" baseline="-30000">
                <a:solidFill>
                  <a:srgbClr val="000000"/>
                </a:solidFill>
              </a:rPr>
              <a:t>6</a:t>
            </a:r>
            <a:r>
              <a:rPr lang="en-US" altLang="en-US" b="0"/>
              <a:t>+</a:t>
            </a:r>
          </a:p>
        </p:txBody>
      </p:sp>
      <p:sp>
        <p:nvSpPr>
          <p:cNvPr id="9237" name="Text Box 46"/>
          <p:cNvSpPr txBox="1">
            <a:spLocks noChangeArrowheads="1"/>
          </p:cNvSpPr>
          <p:nvPr/>
        </p:nvSpPr>
        <p:spPr bwMode="auto">
          <a:xfrm flipH="1">
            <a:off x="8510588" y="3352801"/>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a:t>z</a:t>
            </a:r>
            <a:r>
              <a:rPr lang="en-US" altLang="en-US" sz="1900" baseline="-30000">
                <a:solidFill>
                  <a:srgbClr val="000000"/>
                </a:solidFill>
              </a:rPr>
              <a:t>5</a:t>
            </a:r>
            <a:r>
              <a:rPr lang="en-US" altLang="en-US"/>
              <a:t>+</a:t>
            </a:r>
          </a:p>
        </p:txBody>
      </p:sp>
      <p:sp>
        <p:nvSpPr>
          <p:cNvPr id="9238" name="Text Box 47"/>
          <p:cNvSpPr txBox="1">
            <a:spLocks noChangeArrowheads="1"/>
          </p:cNvSpPr>
          <p:nvPr/>
        </p:nvSpPr>
        <p:spPr bwMode="auto">
          <a:xfrm flipH="1">
            <a:off x="8548688" y="5946776"/>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z</a:t>
            </a:r>
            <a:r>
              <a:rPr lang="en-US" altLang="en-US" sz="1900" b="0" baseline="-30000">
                <a:solidFill>
                  <a:srgbClr val="000000"/>
                </a:solidFill>
              </a:rPr>
              <a:t>7</a:t>
            </a:r>
            <a:r>
              <a:rPr lang="en-US" altLang="en-US" b="0"/>
              <a:t>+</a:t>
            </a:r>
          </a:p>
        </p:txBody>
      </p:sp>
      <p:sp>
        <p:nvSpPr>
          <p:cNvPr id="9239" name="Text Box 48"/>
          <p:cNvSpPr txBox="1">
            <a:spLocks noChangeArrowheads="1"/>
          </p:cNvSpPr>
          <p:nvPr/>
        </p:nvSpPr>
        <p:spPr bwMode="auto">
          <a:xfrm flipH="1">
            <a:off x="3962401" y="46545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sp>
        <p:nvSpPr>
          <p:cNvPr id="9240" name="Text Box 49"/>
          <p:cNvSpPr txBox="1">
            <a:spLocks noChangeArrowheads="1"/>
          </p:cNvSpPr>
          <p:nvPr/>
        </p:nvSpPr>
        <p:spPr bwMode="auto">
          <a:xfrm flipH="1">
            <a:off x="4243388" y="33909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
        <p:nvSpPr>
          <p:cNvPr id="9241" name="Text Box 50"/>
          <p:cNvSpPr txBox="1">
            <a:spLocks noChangeArrowheads="1"/>
          </p:cNvSpPr>
          <p:nvPr/>
        </p:nvSpPr>
        <p:spPr bwMode="auto">
          <a:xfrm flipH="1">
            <a:off x="3176588" y="46291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sp>
        <p:nvSpPr>
          <p:cNvPr id="9242" name="Text Box 51"/>
          <p:cNvSpPr txBox="1">
            <a:spLocks noChangeArrowheads="1"/>
          </p:cNvSpPr>
          <p:nvPr/>
        </p:nvSpPr>
        <p:spPr bwMode="auto">
          <a:xfrm flipH="1">
            <a:off x="2724151" y="59499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
        <p:nvSpPr>
          <p:cNvPr id="9243" name="Text Box 52"/>
          <p:cNvSpPr txBox="1">
            <a:spLocks noChangeArrowheads="1"/>
          </p:cNvSpPr>
          <p:nvPr/>
        </p:nvSpPr>
        <p:spPr bwMode="auto">
          <a:xfrm flipH="1">
            <a:off x="8301038" y="46863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sp>
        <p:nvSpPr>
          <p:cNvPr id="9244" name="Text Box 53"/>
          <p:cNvSpPr txBox="1">
            <a:spLocks noChangeArrowheads="1"/>
          </p:cNvSpPr>
          <p:nvPr/>
        </p:nvSpPr>
        <p:spPr bwMode="auto">
          <a:xfrm flipH="1">
            <a:off x="9424988" y="60198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
        <p:nvSpPr>
          <p:cNvPr id="9245" name="Text Box 54"/>
          <p:cNvSpPr txBox="1">
            <a:spLocks noChangeArrowheads="1"/>
          </p:cNvSpPr>
          <p:nvPr/>
        </p:nvSpPr>
        <p:spPr bwMode="auto">
          <a:xfrm flipH="1">
            <a:off x="9101138" y="46482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sp>
        <p:nvSpPr>
          <p:cNvPr id="9246" name="Text Box 55"/>
          <p:cNvSpPr txBox="1">
            <a:spLocks noChangeArrowheads="1"/>
          </p:cNvSpPr>
          <p:nvPr/>
        </p:nvSpPr>
        <p:spPr bwMode="auto">
          <a:xfrm flipH="1">
            <a:off x="9429751" y="33972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
        <p:nvSpPr>
          <p:cNvPr id="9247" name="Text Box 56"/>
          <p:cNvSpPr txBox="1">
            <a:spLocks noChangeArrowheads="1"/>
          </p:cNvSpPr>
          <p:nvPr/>
        </p:nvSpPr>
        <p:spPr bwMode="auto">
          <a:xfrm flipH="1">
            <a:off x="6281738" y="2819401"/>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z</a:t>
            </a:r>
            <a:r>
              <a:rPr lang="en-US" altLang="en-US" sz="1900" b="0" baseline="-30000">
                <a:solidFill>
                  <a:srgbClr val="000000"/>
                </a:solidFill>
              </a:rPr>
              <a:t>1</a:t>
            </a:r>
            <a:endParaRPr lang="en-US" altLang="en-US" b="0"/>
          </a:p>
        </p:txBody>
      </p:sp>
      <p:sp>
        <p:nvSpPr>
          <p:cNvPr id="9248" name="Text Box 57"/>
          <p:cNvSpPr txBox="1">
            <a:spLocks noChangeArrowheads="1"/>
          </p:cNvSpPr>
          <p:nvPr/>
        </p:nvSpPr>
        <p:spPr bwMode="auto">
          <a:xfrm flipH="1">
            <a:off x="6191251" y="4400551"/>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b="0"/>
              <a:t>z</a:t>
            </a:r>
            <a:r>
              <a:rPr lang="en-US" altLang="en-US" sz="1900" b="0" baseline="-30000">
                <a:solidFill>
                  <a:srgbClr val="000000"/>
                </a:solidFill>
              </a:rPr>
              <a:t>2</a:t>
            </a:r>
            <a:r>
              <a:rPr lang="en-US" altLang="en-US" b="0"/>
              <a:t>+</a:t>
            </a:r>
          </a:p>
        </p:txBody>
      </p:sp>
      <p:sp>
        <p:nvSpPr>
          <p:cNvPr id="9249" name="Text Box 58"/>
          <p:cNvSpPr txBox="1">
            <a:spLocks noChangeArrowheads="1"/>
          </p:cNvSpPr>
          <p:nvPr/>
        </p:nvSpPr>
        <p:spPr bwMode="auto">
          <a:xfrm flipH="1">
            <a:off x="6286501" y="5927726"/>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a:t>z</a:t>
            </a:r>
            <a:r>
              <a:rPr lang="en-US" altLang="en-US" sz="1900" baseline="-30000">
                <a:solidFill>
                  <a:srgbClr val="000000"/>
                </a:solidFill>
              </a:rPr>
              <a:t>3</a:t>
            </a:r>
            <a:endParaRPr lang="en-US" altLang="en-US"/>
          </a:p>
        </p:txBody>
      </p:sp>
      <p:sp>
        <p:nvSpPr>
          <p:cNvPr id="9250" name="Line 59"/>
          <p:cNvSpPr>
            <a:spLocks noChangeShapeType="1"/>
          </p:cNvSpPr>
          <p:nvPr/>
        </p:nvSpPr>
        <p:spPr bwMode="auto">
          <a:xfrm>
            <a:off x="6477000" y="3429000"/>
            <a:ext cx="0" cy="9144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251" name="Freeform 60"/>
          <p:cNvSpPr>
            <a:spLocks/>
          </p:cNvSpPr>
          <p:nvPr/>
        </p:nvSpPr>
        <p:spPr bwMode="auto">
          <a:xfrm rot="5400000">
            <a:off x="5649913" y="4373563"/>
            <a:ext cx="2743200" cy="587375"/>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9252" name="Text Box 61"/>
          <p:cNvSpPr txBox="1">
            <a:spLocks noChangeArrowheads="1"/>
          </p:cNvSpPr>
          <p:nvPr/>
        </p:nvSpPr>
        <p:spPr bwMode="auto">
          <a:xfrm flipH="1">
            <a:off x="6243638" y="36385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sp>
        <p:nvSpPr>
          <p:cNvPr id="9253" name="Text Box 62"/>
          <p:cNvSpPr txBox="1">
            <a:spLocks noChangeArrowheads="1"/>
          </p:cNvSpPr>
          <p:nvPr/>
        </p:nvSpPr>
        <p:spPr bwMode="auto">
          <a:xfrm flipH="1">
            <a:off x="7048501" y="48069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
        <p:nvSpPr>
          <p:cNvPr id="9254" name="Line 63"/>
          <p:cNvSpPr>
            <a:spLocks noChangeShapeType="1"/>
          </p:cNvSpPr>
          <p:nvPr/>
        </p:nvSpPr>
        <p:spPr bwMode="auto">
          <a:xfrm flipH="1" flipV="1">
            <a:off x="3810000" y="3810000"/>
            <a:ext cx="2362200" cy="762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255" name="Line 64"/>
          <p:cNvSpPr>
            <a:spLocks noChangeShapeType="1"/>
          </p:cNvSpPr>
          <p:nvPr/>
        </p:nvSpPr>
        <p:spPr bwMode="auto">
          <a:xfrm flipV="1">
            <a:off x="6781800" y="3733800"/>
            <a:ext cx="1676400" cy="8382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256" name="Text Box 65"/>
          <p:cNvSpPr txBox="1">
            <a:spLocks noChangeArrowheads="1"/>
          </p:cNvSpPr>
          <p:nvPr/>
        </p:nvSpPr>
        <p:spPr bwMode="auto">
          <a:xfrm flipH="1">
            <a:off x="4967288" y="38862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sp>
        <p:nvSpPr>
          <p:cNvPr id="9257" name="Text Box 66"/>
          <p:cNvSpPr txBox="1">
            <a:spLocks noChangeArrowheads="1"/>
          </p:cNvSpPr>
          <p:nvPr/>
        </p:nvSpPr>
        <p:spPr bwMode="auto">
          <a:xfrm flipH="1">
            <a:off x="7424738" y="38100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
        <p:nvSpPr>
          <p:cNvPr id="9258" name="Line 67"/>
          <p:cNvSpPr>
            <a:spLocks noChangeShapeType="1"/>
          </p:cNvSpPr>
          <p:nvPr/>
        </p:nvSpPr>
        <p:spPr bwMode="auto">
          <a:xfrm flipH="1">
            <a:off x="3886200" y="6248400"/>
            <a:ext cx="22860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259" name="Text Box 68"/>
          <p:cNvSpPr txBox="1">
            <a:spLocks noChangeArrowheads="1"/>
          </p:cNvSpPr>
          <p:nvPr/>
        </p:nvSpPr>
        <p:spPr bwMode="auto">
          <a:xfrm flipH="1">
            <a:off x="4948238" y="59118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a</a:t>
            </a:r>
            <a:endParaRPr lang="en-US" altLang="en-US" b="0"/>
          </a:p>
        </p:txBody>
      </p:sp>
      <p:sp>
        <p:nvSpPr>
          <p:cNvPr id="9260" name="Line 69"/>
          <p:cNvSpPr>
            <a:spLocks noChangeShapeType="1"/>
          </p:cNvSpPr>
          <p:nvPr/>
        </p:nvSpPr>
        <p:spPr bwMode="auto">
          <a:xfrm>
            <a:off x="6781800" y="6172200"/>
            <a:ext cx="17526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9261" name="Text Box 70"/>
          <p:cNvSpPr txBox="1">
            <a:spLocks noChangeArrowheads="1"/>
          </p:cNvSpPr>
          <p:nvPr/>
        </p:nvSpPr>
        <p:spPr bwMode="auto">
          <a:xfrm flipH="1">
            <a:off x="7386638" y="58356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200" b="0"/>
              <a:t>b</a:t>
            </a:r>
            <a:endParaRPr lang="en-US" altLang="en-US" b="0"/>
          </a:p>
        </p:txBody>
      </p:sp>
    </p:spTree>
    <p:extLst>
      <p:ext uri="{BB962C8B-B14F-4D97-AF65-F5344CB8AC3E}">
        <p14:creationId xmlns:p14="http://schemas.microsoft.com/office/powerpoint/2010/main" val="245382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9DF647AC-17BD-4E03-87C4-46891E8AC398}" type="slidenum">
              <a:rPr kumimoji="0" lang="en-US" altLang="en-US" sz="1400">
                <a:solidFill>
                  <a:schemeClr val="bg2"/>
                </a:solidFill>
                <a:latin typeface="Arial" panose="020B0604020202020204" pitchFamily="34" charset="0"/>
              </a:rPr>
              <a:pPr>
                <a:spcBef>
                  <a:spcPct val="50000"/>
                </a:spcBef>
                <a:buClrTx/>
                <a:buFontTx/>
                <a:buNone/>
              </a:pPr>
              <a:t>3</a:t>
            </a:fld>
            <a:endParaRPr kumimoji="0" lang="en-US" altLang="en-US" sz="1400">
              <a:solidFill>
                <a:schemeClr val="bg2"/>
              </a:solidFill>
              <a:latin typeface="Arial" panose="020B0604020202020204" pitchFamily="34" charset="0"/>
            </a:endParaRPr>
          </a:p>
        </p:txBody>
      </p:sp>
      <p:sp>
        <p:nvSpPr>
          <p:cNvPr id="6147" name="Rectangle 2"/>
          <p:cNvSpPr>
            <a:spLocks noGrp="1" noChangeArrowheads="1"/>
          </p:cNvSpPr>
          <p:nvPr>
            <p:ph type="title"/>
          </p:nvPr>
        </p:nvSpPr>
        <p:spPr/>
        <p:txBody>
          <a:bodyPr/>
          <a:lstStyle/>
          <a:p>
            <a:pPr algn="ctr"/>
            <a:r>
              <a:rPr lang="en-US" altLang="en-US" smtClean="0"/>
              <a:t>Example</a:t>
            </a:r>
          </a:p>
        </p:txBody>
      </p:sp>
      <p:sp>
        <p:nvSpPr>
          <p:cNvPr id="6148" name="Rectangle 3"/>
          <p:cNvSpPr>
            <a:spLocks noGrp="1" noChangeArrowheads="1"/>
          </p:cNvSpPr>
          <p:nvPr>
            <p:ph type="body" idx="1"/>
          </p:nvPr>
        </p:nvSpPr>
        <p:spPr>
          <a:xfrm>
            <a:off x="1981200" y="1885950"/>
            <a:ext cx="8178800" cy="4667250"/>
          </a:xfrm>
        </p:spPr>
        <p:txBody>
          <a:bodyPr>
            <a:normAutofit lnSpcReduction="10000"/>
          </a:bodyPr>
          <a:lstStyle/>
          <a:p>
            <a:pPr>
              <a:lnSpc>
                <a:spcPct val="90000"/>
              </a:lnSpc>
            </a:pPr>
            <a:r>
              <a:rPr lang="en-US" altLang="en-US" smtClean="0"/>
              <a:t>Consider the language, defined over </a:t>
            </a:r>
            <a:r>
              <a:rPr lang="el-GR" altLang="en-US" smtClean="0"/>
              <a:t>Σ</a:t>
            </a:r>
            <a:r>
              <a:rPr lang="en-US" altLang="en-US" smtClean="0"/>
              <a:t>={a,b}, </a:t>
            </a:r>
            <a:r>
              <a:rPr lang="en-US" altLang="en-US" b="1" smtClean="0"/>
              <a:t>consisting of only b</a:t>
            </a:r>
            <a:r>
              <a:rPr lang="en-US" altLang="en-US" smtClean="0"/>
              <a:t>, then this language may be accepted by the following FA </a:t>
            </a:r>
          </a:p>
          <a:p>
            <a:pPr>
              <a:lnSpc>
                <a:spcPct val="90000"/>
              </a:lnSpc>
            </a:pPr>
            <a:endParaRPr lang="en-US" altLang="en-US" smtClean="0"/>
          </a:p>
          <a:p>
            <a:pPr>
              <a:lnSpc>
                <a:spcPct val="90000"/>
              </a:lnSpc>
            </a:pPr>
            <a:endParaRPr lang="en-US" altLang="en-US" smtClean="0"/>
          </a:p>
          <a:p>
            <a:pPr>
              <a:lnSpc>
                <a:spcPct val="90000"/>
              </a:lnSpc>
            </a:pPr>
            <a:endParaRPr lang="en-US" altLang="en-US" smtClean="0"/>
          </a:p>
          <a:p>
            <a:pPr>
              <a:lnSpc>
                <a:spcPct val="90000"/>
              </a:lnSpc>
              <a:buFont typeface="Monotype Sorts" pitchFamily="2" charset="2"/>
              <a:buNone/>
            </a:pPr>
            <a:endParaRPr lang="en-US" altLang="en-US" smtClean="0"/>
          </a:p>
          <a:p>
            <a:pPr>
              <a:lnSpc>
                <a:spcPct val="90000"/>
              </a:lnSpc>
              <a:buFont typeface="Monotype Sorts" pitchFamily="2" charset="2"/>
              <a:buNone/>
            </a:pPr>
            <a:r>
              <a:rPr lang="en-US" altLang="en-US" smtClean="0"/>
              <a:t>	</a:t>
            </a:r>
            <a:endParaRPr lang="en-US" altLang="en-US" sz="4000"/>
          </a:p>
          <a:p>
            <a:pPr>
              <a:lnSpc>
                <a:spcPct val="90000"/>
              </a:lnSpc>
              <a:buFont typeface="Monotype Sorts" pitchFamily="2" charset="2"/>
              <a:buNone/>
            </a:pPr>
            <a:r>
              <a:rPr lang="en-US" altLang="en-US" smtClean="0"/>
              <a:t>	which shows that this FA helps in building an FA accepting only one letter</a:t>
            </a:r>
          </a:p>
        </p:txBody>
      </p:sp>
      <p:grpSp>
        <p:nvGrpSpPr>
          <p:cNvPr id="6149" name="Group 26"/>
          <p:cNvGrpSpPr>
            <a:grpSpLocks/>
          </p:cNvGrpSpPr>
          <p:nvPr/>
        </p:nvGrpSpPr>
        <p:grpSpPr bwMode="auto">
          <a:xfrm>
            <a:off x="2057400" y="3162300"/>
            <a:ext cx="8229600" cy="2476500"/>
            <a:chOff x="336" y="2280"/>
            <a:chExt cx="5184" cy="1560"/>
          </a:xfrm>
        </p:grpSpPr>
        <p:sp>
          <p:nvSpPr>
            <p:cNvPr id="6150" name="Oval 4"/>
            <p:cNvSpPr>
              <a:spLocks noChangeArrowheads="1"/>
            </p:cNvSpPr>
            <p:nvPr/>
          </p:nvSpPr>
          <p:spPr bwMode="auto">
            <a:xfrm>
              <a:off x="336" y="2784"/>
              <a:ext cx="471" cy="480"/>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6151" name="Oval 5"/>
            <p:cNvSpPr>
              <a:spLocks noChangeArrowheads="1"/>
            </p:cNvSpPr>
            <p:nvPr/>
          </p:nvSpPr>
          <p:spPr bwMode="auto">
            <a:xfrm>
              <a:off x="2685" y="2784"/>
              <a:ext cx="471" cy="480"/>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6152" name="Line 6"/>
            <p:cNvSpPr>
              <a:spLocks noChangeShapeType="1"/>
            </p:cNvSpPr>
            <p:nvPr/>
          </p:nvSpPr>
          <p:spPr bwMode="auto">
            <a:xfrm>
              <a:off x="816" y="3024"/>
              <a:ext cx="1872"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6153" name="Text Box 7"/>
            <p:cNvSpPr txBox="1">
              <a:spLocks noChangeArrowheads="1"/>
            </p:cNvSpPr>
            <p:nvPr/>
          </p:nvSpPr>
          <p:spPr bwMode="auto">
            <a:xfrm>
              <a:off x="1344" y="2784"/>
              <a:ext cx="5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6154" name="Text Box 9"/>
            <p:cNvSpPr txBox="1">
              <a:spLocks noChangeArrowheads="1"/>
            </p:cNvSpPr>
            <p:nvPr/>
          </p:nvSpPr>
          <p:spPr bwMode="auto">
            <a:xfrm>
              <a:off x="456" y="2280"/>
              <a:ext cx="5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sp>
          <p:nvSpPr>
            <p:cNvPr id="6155" name="Text Box 10"/>
            <p:cNvSpPr txBox="1">
              <a:spLocks noChangeArrowheads="1"/>
            </p:cNvSpPr>
            <p:nvPr/>
          </p:nvSpPr>
          <p:spPr bwMode="auto">
            <a:xfrm>
              <a:off x="2820" y="2844"/>
              <a:ext cx="5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3000">
                  <a:latin typeface="Times New Roman" panose="02020603050405020304" pitchFamily="18" charset="0"/>
                </a:rPr>
                <a:t>-</a:t>
              </a:r>
              <a:endParaRPr kumimoji="0" lang="en-US" altLang="en-US" sz="3200">
                <a:latin typeface="Times New Roman" panose="02020603050405020304" pitchFamily="18" charset="0"/>
              </a:endParaRPr>
            </a:p>
          </p:txBody>
        </p:sp>
        <p:sp>
          <p:nvSpPr>
            <p:cNvPr id="6156" name="Text Box 11"/>
            <p:cNvSpPr txBox="1">
              <a:spLocks noChangeArrowheads="1"/>
            </p:cNvSpPr>
            <p:nvPr/>
          </p:nvSpPr>
          <p:spPr bwMode="auto">
            <a:xfrm>
              <a:off x="444" y="2844"/>
              <a:ext cx="5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a:latin typeface="Times New Roman" panose="02020603050405020304" pitchFamily="18" charset="0"/>
                </a:rPr>
                <a:t>1</a:t>
              </a:r>
            </a:p>
          </p:txBody>
        </p:sp>
        <p:grpSp>
          <p:nvGrpSpPr>
            <p:cNvPr id="6157" name="Group 12"/>
            <p:cNvGrpSpPr>
              <a:grpSpLocks/>
            </p:cNvGrpSpPr>
            <p:nvPr/>
          </p:nvGrpSpPr>
          <p:grpSpPr bwMode="auto">
            <a:xfrm rot="-300000">
              <a:off x="348" y="2422"/>
              <a:ext cx="432" cy="374"/>
              <a:chOff x="2880" y="3312"/>
              <a:chExt cx="408" cy="336"/>
            </a:xfrm>
          </p:grpSpPr>
          <p:sp>
            <p:nvSpPr>
              <p:cNvPr id="6164" name="Freeform 13"/>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5" name="Freeform 14"/>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6" name="Freeform 15"/>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158" name="Oval 20"/>
            <p:cNvSpPr>
              <a:spLocks noChangeArrowheads="1"/>
            </p:cNvSpPr>
            <p:nvPr/>
          </p:nvSpPr>
          <p:spPr bwMode="auto">
            <a:xfrm>
              <a:off x="4869" y="2784"/>
              <a:ext cx="471" cy="480"/>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6159" name="Line 21"/>
            <p:cNvSpPr>
              <a:spLocks noChangeShapeType="1"/>
            </p:cNvSpPr>
            <p:nvPr/>
          </p:nvSpPr>
          <p:spPr bwMode="auto">
            <a:xfrm>
              <a:off x="3168" y="3024"/>
              <a:ext cx="168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160" name="Text Box 22"/>
            <p:cNvSpPr txBox="1">
              <a:spLocks noChangeArrowheads="1"/>
            </p:cNvSpPr>
            <p:nvPr/>
          </p:nvSpPr>
          <p:spPr bwMode="auto">
            <a:xfrm>
              <a:off x="4956" y="2844"/>
              <a:ext cx="5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3000">
                  <a:latin typeface="Times New Roman" panose="02020603050405020304" pitchFamily="18" charset="0"/>
                </a:rPr>
                <a:t>+</a:t>
              </a:r>
              <a:endParaRPr kumimoji="0" lang="en-US" altLang="en-US" sz="3200">
                <a:latin typeface="Times New Roman" panose="02020603050405020304" pitchFamily="18" charset="0"/>
              </a:endParaRPr>
            </a:p>
          </p:txBody>
        </p:sp>
        <p:sp>
          <p:nvSpPr>
            <p:cNvPr id="6161" name="Text Box 23"/>
            <p:cNvSpPr txBox="1">
              <a:spLocks noChangeArrowheads="1"/>
            </p:cNvSpPr>
            <p:nvPr/>
          </p:nvSpPr>
          <p:spPr bwMode="auto">
            <a:xfrm>
              <a:off x="3756" y="2784"/>
              <a:ext cx="5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6162" name="Freeform 24"/>
            <p:cNvSpPr>
              <a:spLocks/>
            </p:cNvSpPr>
            <p:nvPr/>
          </p:nvSpPr>
          <p:spPr bwMode="auto">
            <a:xfrm rot="10800000">
              <a:off x="576" y="3264"/>
              <a:ext cx="4464" cy="576"/>
            </a:xfrm>
            <a:custGeom>
              <a:avLst/>
              <a:gdLst>
                <a:gd name="T0" fmla="*/ 0 w 2176"/>
                <a:gd name="T1" fmla="*/ 576 h 336"/>
                <a:gd name="T2" fmla="*/ 4464 w 2176"/>
                <a:gd name="T3" fmla="*/ 57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63" name="Text Box 25"/>
            <p:cNvSpPr txBox="1">
              <a:spLocks noChangeArrowheads="1"/>
            </p:cNvSpPr>
            <p:nvPr/>
          </p:nvSpPr>
          <p:spPr bwMode="auto">
            <a:xfrm>
              <a:off x="2700" y="3408"/>
              <a:ext cx="5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 b</a:t>
              </a:r>
              <a:endParaRPr kumimoji="0" lang="en-US" altLang="en-US" sz="2400">
                <a:latin typeface="Times New Roman" panose="02020603050405020304" pitchFamily="18" charset="0"/>
              </a:endParaRPr>
            </a:p>
          </p:txBody>
        </p:sp>
      </p:grpSp>
    </p:spTree>
    <p:extLst>
      <p:ext uri="{BB962C8B-B14F-4D97-AF65-F5344CB8AC3E}">
        <p14:creationId xmlns:p14="http://schemas.microsoft.com/office/powerpoint/2010/main" val="4132861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E0BC735-0751-4F5D-82C0-9D9A58E95C32}" type="slidenum">
              <a:rPr kumimoji="0" lang="en-US" altLang="en-US" sz="1400">
                <a:solidFill>
                  <a:schemeClr val="bg2"/>
                </a:solidFill>
                <a:latin typeface="Arial" panose="020B0604020202020204" pitchFamily="34" charset="0"/>
              </a:rPr>
              <a:pPr>
                <a:spcBef>
                  <a:spcPct val="50000"/>
                </a:spcBef>
                <a:buClrTx/>
                <a:buFontTx/>
                <a:buNone/>
              </a:pPr>
              <a:t>4</a:t>
            </a:fld>
            <a:endParaRPr kumimoji="0" lang="en-US" altLang="en-US" sz="1400">
              <a:solidFill>
                <a:schemeClr val="bg2"/>
              </a:solidFill>
              <a:latin typeface="Arial" panose="020B0604020202020204" pitchFamily="34" charset="0"/>
            </a:endParaRPr>
          </a:p>
        </p:txBody>
      </p:sp>
      <p:sp>
        <p:nvSpPr>
          <p:cNvPr id="7171" name="Rectangle 2"/>
          <p:cNvSpPr>
            <a:spLocks noGrp="1" noChangeArrowheads="1"/>
          </p:cNvSpPr>
          <p:nvPr>
            <p:ph type="title"/>
          </p:nvPr>
        </p:nvSpPr>
        <p:spPr/>
        <p:txBody>
          <a:bodyPr/>
          <a:lstStyle/>
          <a:p>
            <a:pPr algn="ctr"/>
            <a:r>
              <a:rPr lang="en-US" altLang="en-US" smtClean="0"/>
              <a:t>Example</a:t>
            </a:r>
          </a:p>
        </p:txBody>
      </p:sp>
      <p:sp>
        <p:nvSpPr>
          <p:cNvPr id="7172" name="Rectangle 3"/>
          <p:cNvSpPr>
            <a:spLocks noGrp="1" noChangeArrowheads="1"/>
          </p:cNvSpPr>
          <p:nvPr>
            <p:ph type="body" idx="1"/>
          </p:nvPr>
        </p:nvSpPr>
        <p:spPr/>
        <p:txBody>
          <a:bodyPr/>
          <a:lstStyle/>
          <a:p>
            <a:r>
              <a:rPr lang="en-US" altLang="en-US" smtClean="0"/>
              <a:t>Consider the language, defined over </a:t>
            </a:r>
            <a:r>
              <a:rPr lang="el-GR" altLang="en-US" smtClean="0"/>
              <a:t>Σ</a:t>
            </a:r>
            <a:r>
              <a:rPr lang="en-US" altLang="en-US" smtClean="0"/>
              <a:t>={a,b}, </a:t>
            </a:r>
            <a:r>
              <a:rPr lang="en-US" altLang="en-US" b="1" smtClean="0"/>
              <a:t>consisting of only </a:t>
            </a:r>
            <a:r>
              <a:rPr lang="en-US" altLang="en-US" b="1" smtClean="0">
                <a:cs typeface="Tahoma" panose="020B0604030504040204" pitchFamily="34" charset="0"/>
                <a:sym typeface="Math1" pitchFamily="2" charset="2"/>
              </a:rPr>
              <a:t></a:t>
            </a:r>
            <a:r>
              <a:rPr lang="en-US" altLang="en-US" smtClean="0"/>
              <a:t>, then this language may be accepted by the following FA</a:t>
            </a:r>
          </a:p>
          <a:p>
            <a:endParaRPr lang="en-US" altLang="en-US" smtClean="0"/>
          </a:p>
        </p:txBody>
      </p:sp>
      <p:sp>
        <p:nvSpPr>
          <p:cNvPr id="7173" name="Oval 4"/>
          <p:cNvSpPr>
            <a:spLocks noChangeArrowheads="1"/>
          </p:cNvSpPr>
          <p:nvPr/>
        </p:nvSpPr>
        <p:spPr bwMode="auto">
          <a:xfrm>
            <a:off x="3409951" y="3924300"/>
            <a:ext cx="747713" cy="762000"/>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lang="en-US" altLang="en-US" sz="2400">
              <a:cs typeface="Tahoma" panose="020B0604030504040204" pitchFamily="34" charset="0"/>
            </a:endParaRPr>
          </a:p>
        </p:txBody>
      </p:sp>
      <p:sp>
        <p:nvSpPr>
          <p:cNvPr id="7174" name="Oval 5"/>
          <p:cNvSpPr>
            <a:spLocks noChangeArrowheads="1"/>
          </p:cNvSpPr>
          <p:nvPr/>
        </p:nvSpPr>
        <p:spPr bwMode="auto">
          <a:xfrm>
            <a:off x="7138988" y="3924300"/>
            <a:ext cx="747712" cy="762000"/>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7175" name="Line 6"/>
          <p:cNvSpPr>
            <a:spLocks noChangeShapeType="1"/>
          </p:cNvSpPr>
          <p:nvPr/>
        </p:nvSpPr>
        <p:spPr bwMode="auto">
          <a:xfrm>
            <a:off x="4171950" y="4305300"/>
            <a:ext cx="29718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7176" name="Text Box 8"/>
          <p:cNvSpPr txBox="1">
            <a:spLocks noChangeArrowheads="1"/>
          </p:cNvSpPr>
          <p:nvPr/>
        </p:nvSpPr>
        <p:spPr bwMode="auto">
          <a:xfrm>
            <a:off x="7334250" y="314325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 b</a:t>
            </a:r>
            <a:endParaRPr kumimoji="0" lang="en-US" altLang="en-US" sz="2400">
              <a:latin typeface="Times New Roman" panose="02020603050405020304" pitchFamily="18" charset="0"/>
            </a:endParaRPr>
          </a:p>
        </p:txBody>
      </p:sp>
      <p:sp>
        <p:nvSpPr>
          <p:cNvPr id="7177" name="Text Box 10"/>
          <p:cNvSpPr txBox="1">
            <a:spLocks noChangeArrowheads="1"/>
          </p:cNvSpPr>
          <p:nvPr/>
        </p:nvSpPr>
        <p:spPr bwMode="auto">
          <a:xfrm>
            <a:off x="7334250" y="407670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
        <p:nvSpPr>
          <p:cNvPr id="7178" name="Text Box 11"/>
          <p:cNvSpPr txBox="1">
            <a:spLocks noChangeArrowheads="1"/>
          </p:cNvSpPr>
          <p:nvPr/>
        </p:nvSpPr>
        <p:spPr bwMode="auto">
          <a:xfrm>
            <a:off x="3352800" y="403860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b="1">
              <a:latin typeface="Times New Roman" panose="02020603050405020304" pitchFamily="18" charset="0"/>
            </a:endParaRPr>
          </a:p>
        </p:txBody>
      </p:sp>
      <p:grpSp>
        <p:nvGrpSpPr>
          <p:cNvPr id="7179" name="Group 16"/>
          <p:cNvGrpSpPr>
            <a:grpSpLocks/>
          </p:cNvGrpSpPr>
          <p:nvPr/>
        </p:nvGrpSpPr>
        <p:grpSpPr bwMode="auto">
          <a:xfrm rot="-300000">
            <a:off x="7219950" y="3349626"/>
            <a:ext cx="685800" cy="593725"/>
            <a:chOff x="2880" y="3312"/>
            <a:chExt cx="408" cy="336"/>
          </a:xfrm>
        </p:grpSpPr>
        <p:sp>
          <p:nvSpPr>
            <p:cNvPr id="7182" name="Freeform 17"/>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3" name="Freeform 18"/>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4" name="Freeform 19"/>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180" name="Text Box 20"/>
          <p:cNvSpPr txBox="1">
            <a:spLocks noChangeArrowheads="1"/>
          </p:cNvSpPr>
          <p:nvPr/>
        </p:nvSpPr>
        <p:spPr bwMode="auto">
          <a:xfrm>
            <a:off x="5105400" y="388620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 b</a:t>
            </a:r>
            <a:endParaRPr kumimoji="0" lang="en-US" altLang="en-US" sz="2400">
              <a:latin typeface="Times New Roman" panose="02020603050405020304" pitchFamily="18" charset="0"/>
            </a:endParaRPr>
          </a:p>
        </p:txBody>
      </p:sp>
      <p:sp>
        <p:nvSpPr>
          <p:cNvPr id="7181" name="Text Box 21"/>
          <p:cNvSpPr txBox="1">
            <a:spLocks noChangeArrowheads="1"/>
          </p:cNvSpPr>
          <p:nvPr/>
        </p:nvSpPr>
        <p:spPr bwMode="auto">
          <a:xfrm>
            <a:off x="3562350" y="403860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lang="en-US" altLang="en-US" sz="2400">
                <a:cs typeface="Tahoma" panose="020B0604030504040204" pitchFamily="34" charset="0"/>
              </a:rPr>
              <a:t>±</a:t>
            </a:r>
          </a:p>
        </p:txBody>
      </p:sp>
    </p:spTree>
    <p:extLst>
      <p:ext uri="{BB962C8B-B14F-4D97-AF65-F5344CB8AC3E}">
        <p14:creationId xmlns:p14="http://schemas.microsoft.com/office/powerpoint/2010/main" val="4128990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F091C124-5EFE-4CB2-B85E-CC83AE1A38D3}" type="slidenum">
              <a:rPr kumimoji="0" lang="en-US" altLang="en-US" sz="1400">
                <a:solidFill>
                  <a:schemeClr val="bg2"/>
                </a:solidFill>
                <a:latin typeface="Arial" panose="020B0604020202020204" pitchFamily="34" charset="0"/>
              </a:rPr>
              <a:pPr>
                <a:spcBef>
                  <a:spcPct val="50000"/>
                </a:spcBef>
                <a:buClrTx/>
                <a:buFontTx/>
                <a:buNone/>
              </a:pPr>
              <a:t>5</a:t>
            </a:fld>
            <a:endParaRPr kumimoji="0" lang="en-US" altLang="en-US" sz="1400">
              <a:solidFill>
                <a:schemeClr val="bg2"/>
              </a:solidFill>
              <a:latin typeface="Arial" panose="020B0604020202020204" pitchFamily="34" charset="0"/>
            </a:endParaRPr>
          </a:p>
        </p:txBody>
      </p:sp>
      <p:sp>
        <p:nvSpPr>
          <p:cNvPr id="8195" name="Rectangle 2"/>
          <p:cNvSpPr>
            <a:spLocks noGrp="1" noChangeArrowheads="1"/>
          </p:cNvSpPr>
          <p:nvPr>
            <p:ph type="title"/>
          </p:nvPr>
        </p:nvSpPr>
        <p:spPr/>
        <p:txBody>
          <a:bodyPr/>
          <a:lstStyle/>
          <a:p>
            <a:pPr algn="ctr"/>
            <a:r>
              <a:rPr lang="en-US" altLang="en-US" smtClean="0"/>
              <a:t>Kleene’s Theorem Part III Continued …</a:t>
            </a:r>
          </a:p>
        </p:txBody>
      </p:sp>
      <p:sp>
        <p:nvSpPr>
          <p:cNvPr id="8196" name="Rectangle 3"/>
          <p:cNvSpPr>
            <a:spLocks noGrp="1" noChangeArrowheads="1"/>
          </p:cNvSpPr>
          <p:nvPr>
            <p:ph type="body" idx="1"/>
          </p:nvPr>
        </p:nvSpPr>
        <p:spPr/>
        <p:txBody>
          <a:bodyPr/>
          <a:lstStyle/>
          <a:p>
            <a:pPr marL="533400" indent="-533400">
              <a:buFont typeface="Monotype Sorts" pitchFamily="2" charset="2"/>
              <a:buAutoNum type="alphaUcParenR" startAt="2"/>
            </a:pPr>
            <a:r>
              <a:rPr lang="en-US" altLang="en-US" smtClean="0"/>
              <a:t>As, if r</a:t>
            </a:r>
            <a:r>
              <a:rPr lang="en-US" altLang="en-US" baseline="-30000" smtClean="0"/>
              <a:t>1</a:t>
            </a:r>
            <a:r>
              <a:rPr lang="en-US" altLang="en-US" smtClean="0"/>
              <a:t> and r</a:t>
            </a:r>
            <a:r>
              <a:rPr lang="en-US" altLang="en-US" baseline="-30000" smtClean="0"/>
              <a:t>2</a:t>
            </a:r>
            <a:r>
              <a:rPr lang="en-US" altLang="en-US" smtClean="0"/>
              <a:t> are regular expressions then their sum, concatenation and closure are also regular expressions, so an FA can be built for any regular expression if the methods can be developed for building the FAs corresponding to the sum, concatenation and closure of the regular expressions along with their FAs. These three methods are explained in the following discussions</a:t>
            </a:r>
          </a:p>
        </p:txBody>
      </p:sp>
    </p:spTree>
    <p:extLst>
      <p:ext uri="{BB962C8B-B14F-4D97-AF65-F5344CB8AC3E}">
        <p14:creationId xmlns:p14="http://schemas.microsoft.com/office/powerpoint/2010/main" val="2887496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71DCDBA-2B92-4E3C-B8EB-93BB350E330E}" type="slidenum">
              <a:rPr kumimoji="0" lang="en-US" altLang="en-US" sz="1400">
                <a:solidFill>
                  <a:schemeClr val="bg2"/>
                </a:solidFill>
                <a:latin typeface="Arial" panose="020B0604020202020204" pitchFamily="34" charset="0"/>
              </a:rPr>
              <a:pPr>
                <a:spcBef>
                  <a:spcPct val="50000"/>
                </a:spcBef>
                <a:buClrTx/>
                <a:buFontTx/>
                <a:buNone/>
              </a:pPr>
              <a:t>6</a:t>
            </a:fld>
            <a:endParaRPr kumimoji="0" lang="en-US" altLang="en-US" sz="1400">
              <a:solidFill>
                <a:schemeClr val="bg2"/>
              </a:solidFill>
              <a:latin typeface="Arial" panose="020B0604020202020204" pitchFamily="34" charset="0"/>
            </a:endParaRPr>
          </a:p>
        </p:txBody>
      </p:sp>
      <p:sp>
        <p:nvSpPr>
          <p:cNvPr id="9219" name="Rectangle 2"/>
          <p:cNvSpPr>
            <a:spLocks noGrp="1" noChangeArrowheads="1"/>
          </p:cNvSpPr>
          <p:nvPr>
            <p:ph type="title"/>
          </p:nvPr>
        </p:nvSpPr>
        <p:spPr/>
        <p:txBody>
          <a:bodyPr/>
          <a:lstStyle/>
          <a:p>
            <a:pPr algn="ctr"/>
            <a:r>
              <a:rPr lang="en-US" altLang="en-US" smtClean="0"/>
              <a:t>Kleene’s Theorem Part III Continued …</a:t>
            </a:r>
          </a:p>
        </p:txBody>
      </p:sp>
      <p:sp>
        <p:nvSpPr>
          <p:cNvPr id="9220" name="Rectangle 3"/>
          <p:cNvSpPr>
            <a:spLocks noGrp="1" noChangeArrowheads="1"/>
          </p:cNvSpPr>
          <p:nvPr>
            <p:ph type="body" idx="1"/>
          </p:nvPr>
        </p:nvSpPr>
        <p:spPr>
          <a:xfrm>
            <a:off x="1981200" y="1885950"/>
            <a:ext cx="8178800" cy="4743450"/>
          </a:xfrm>
        </p:spPr>
        <p:txBody>
          <a:bodyPr/>
          <a:lstStyle/>
          <a:p>
            <a:r>
              <a:rPr lang="en-US" altLang="en-US" sz="3200" b="1" u="sng"/>
              <a:t>Method1 (Union of two FAs):</a:t>
            </a:r>
            <a:r>
              <a:rPr lang="en-US" altLang="en-US" sz="3200" b="1"/>
              <a:t> </a:t>
            </a:r>
            <a:r>
              <a:rPr lang="en-US" altLang="en-US" sz="3200"/>
              <a:t>Using the FAs corresponding to r</a:t>
            </a:r>
            <a:r>
              <a:rPr lang="en-US" altLang="en-US" sz="3200" baseline="-30000"/>
              <a:t>1 </a:t>
            </a:r>
            <a:r>
              <a:rPr lang="en-US" altLang="en-US" sz="3200"/>
              <a:t>and r</a:t>
            </a:r>
            <a:r>
              <a:rPr lang="en-US" altLang="en-US" sz="3200" baseline="-30000"/>
              <a:t>2</a:t>
            </a:r>
            <a:r>
              <a:rPr lang="en-US" altLang="en-US" sz="3200" b="1"/>
              <a:t> </a:t>
            </a:r>
            <a:r>
              <a:rPr lang="en-US" altLang="en-US" sz="3200"/>
              <a:t>an FA can be built, corresponding to r</a:t>
            </a:r>
            <a:r>
              <a:rPr lang="en-US" altLang="en-US" sz="3200" baseline="-30000"/>
              <a:t>1</a:t>
            </a:r>
            <a:r>
              <a:rPr lang="en-US" altLang="en-US" sz="3200"/>
              <a:t>+ r</a:t>
            </a:r>
            <a:r>
              <a:rPr lang="en-US" altLang="en-US" sz="3200" baseline="-30000"/>
              <a:t>2</a:t>
            </a:r>
            <a:r>
              <a:rPr lang="en-US" altLang="en-US" sz="3200"/>
              <a:t>. This method can be developed considering the following examples</a:t>
            </a:r>
          </a:p>
        </p:txBody>
      </p:sp>
    </p:spTree>
    <p:extLst>
      <p:ext uri="{BB962C8B-B14F-4D97-AF65-F5344CB8AC3E}">
        <p14:creationId xmlns:p14="http://schemas.microsoft.com/office/powerpoint/2010/main" val="3496920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13B5BD54-B2F4-4331-8ABF-8E499B4D65F5}" type="slidenum">
              <a:rPr kumimoji="0" lang="en-US" altLang="en-US" sz="1400">
                <a:solidFill>
                  <a:schemeClr val="bg2"/>
                </a:solidFill>
                <a:latin typeface="Arial" panose="020B0604020202020204" pitchFamily="34" charset="0"/>
              </a:rPr>
              <a:pPr>
                <a:spcBef>
                  <a:spcPct val="50000"/>
                </a:spcBef>
                <a:buClrTx/>
                <a:buFontTx/>
                <a:buNone/>
              </a:pPr>
              <a:t>7</a:t>
            </a:fld>
            <a:endParaRPr kumimoji="0" lang="en-US" altLang="en-US" sz="1400">
              <a:solidFill>
                <a:schemeClr val="bg2"/>
              </a:solidFill>
              <a:latin typeface="Arial" panose="020B0604020202020204" pitchFamily="34" charset="0"/>
            </a:endParaRPr>
          </a:p>
        </p:txBody>
      </p:sp>
      <p:sp>
        <p:nvSpPr>
          <p:cNvPr id="10243" name="Rectangle 2"/>
          <p:cNvSpPr>
            <a:spLocks noGrp="1" noChangeArrowheads="1"/>
          </p:cNvSpPr>
          <p:nvPr>
            <p:ph type="title"/>
          </p:nvPr>
        </p:nvSpPr>
        <p:spPr/>
        <p:txBody>
          <a:bodyPr/>
          <a:lstStyle/>
          <a:p>
            <a:pPr algn="ctr"/>
            <a:r>
              <a:rPr lang="en-US" altLang="en-US" smtClean="0"/>
              <a:t>Example</a:t>
            </a:r>
          </a:p>
        </p:txBody>
      </p:sp>
      <p:sp>
        <p:nvSpPr>
          <p:cNvPr id="10244" name="Text Box 4"/>
          <p:cNvSpPr>
            <a:spLocks noChangeArrowheads="1"/>
          </p:cNvSpPr>
          <p:nvPr>
            <p:ph type="body" idx="1"/>
          </p:nvPr>
        </p:nvSpPr>
        <p:spPr>
          <a:noFill/>
        </p:spPr>
        <p:txBody>
          <a:bodyPr/>
          <a:lstStyle/>
          <a:p>
            <a:pPr>
              <a:spcBef>
                <a:spcPct val="0"/>
              </a:spcBef>
              <a:buClrTx/>
              <a:buFontTx/>
              <a:buNone/>
            </a:pPr>
            <a:r>
              <a:rPr lang="en-US" altLang="en-US" sz="3200"/>
              <a:t>	Let r</a:t>
            </a:r>
            <a:r>
              <a:rPr lang="en-US" altLang="en-US" sz="3200" baseline="-30000"/>
              <a:t>1</a:t>
            </a:r>
            <a:r>
              <a:rPr lang="en-US" altLang="en-US" sz="3200"/>
              <a:t>=(a+b)</a:t>
            </a:r>
            <a:r>
              <a:rPr lang="en-US" altLang="en-US" sz="3200" baseline="30000"/>
              <a:t>*</a:t>
            </a:r>
            <a:r>
              <a:rPr lang="en-US" altLang="en-US" sz="3200"/>
              <a:t>b defines L</a:t>
            </a:r>
            <a:r>
              <a:rPr lang="en-US" altLang="en-US" sz="3200" baseline="-30000"/>
              <a:t>1 </a:t>
            </a:r>
            <a:r>
              <a:rPr lang="en-US" altLang="en-US" sz="3200"/>
              <a:t>and the FA</a:t>
            </a:r>
            <a:r>
              <a:rPr lang="en-US" altLang="en-US" sz="3200" baseline="-30000"/>
              <a:t>1 </a:t>
            </a:r>
            <a:r>
              <a:rPr lang="en-US" altLang="en-US" sz="3200"/>
              <a:t>be</a:t>
            </a:r>
            <a:r>
              <a:rPr lang="en-US" altLang="en-US" sz="3200" baseline="-30000"/>
              <a:t> </a:t>
            </a:r>
            <a:r>
              <a:rPr lang="en-US" altLang="en-US" smtClean="0"/>
              <a:t>	</a:t>
            </a:r>
          </a:p>
          <a:p>
            <a:pPr algn="ctr">
              <a:spcBef>
                <a:spcPct val="0"/>
              </a:spcBef>
              <a:buClrTx/>
              <a:buFontTx/>
              <a:buNone/>
            </a:pPr>
            <a:endParaRPr kumimoji="0" lang="en-US" altLang="en-US" smtClean="0">
              <a:solidFill>
                <a:srgbClr val="000000"/>
              </a:solidFill>
            </a:endParaRPr>
          </a:p>
          <a:p>
            <a:pPr algn="ctr">
              <a:spcBef>
                <a:spcPct val="0"/>
              </a:spcBef>
              <a:buClrTx/>
              <a:buFontTx/>
              <a:buNone/>
            </a:pPr>
            <a:endParaRPr kumimoji="0" lang="en-US" altLang="en-US" smtClean="0">
              <a:solidFill>
                <a:srgbClr val="000000"/>
              </a:solidFill>
            </a:endParaRPr>
          </a:p>
          <a:p>
            <a:pPr algn="ctr">
              <a:spcBef>
                <a:spcPct val="0"/>
              </a:spcBef>
              <a:buClrTx/>
              <a:buFontTx/>
              <a:buNone/>
            </a:pPr>
            <a:endParaRPr kumimoji="0" lang="en-US" altLang="en-US" smtClean="0">
              <a:solidFill>
                <a:srgbClr val="000000"/>
              </a:solidFill>
            </a:endParaRPr>
          </a:p>
          <a:p>
            <a:pPr>
              <a:spcBef>
                <a:spcPct val="0"/>
              </a:spcBef>
              <a:buClrTx/>
              <a:buFontTx/>
              <a:buNone/>
            </a:pPr>
            <a:endParaRPr kumimoji="0" lang="en-US" altLang="en-US" smtClean="0">
              <a:solidFill>
                <a:srgbClr val="000000"/>
              </a:solidFill>
            </a:endParaRPr>
          </a:p>
          <a:p>
            <a:pPr>
              <a:spcBef>
                <a:spcPct val="0"/>
              </a:spcBef>
              <a:buClrTx/>
              <a:buFontTx/>
              <a:buNone/>
            </a:pPr>
            <a:r>
              <a:rPr kumimoji="0" lang="en-US" altLang="en-US" smtClean="0">
                <a:solidFill>
                  <a:srgbClr val="000000"/>
                </a:solidFill>
              </a:rPr>
              <a:t>and r</a:t>
            </a:r>
            <a:r>
              <a:rPr lang="en-US" altLang="en-US" baseline="-30000" smtClean="0"/>
              <a:t>2</a:t>
            </a:r>
            <a:r>
              <a:rPr kumimoji="0" lang="en-US" altLang="en-US" smtClean="0">
                <a:solidFill>
                  <a:srgbClr val="000000"/>
                </a:solidFill>
              </a:rPr>
              <a:t> = (a+b </a:t>
            </a:r>
            <a:r>
              <a:rPr lang="en-US" altLang="en-US" smtClean="0"/>
              <a:t>)</a:t>
            </a:r>
            <a:r>
              <a:rPr lang="en-US" altLang="en-US" baseline="30000" smtClean="0"/>
              <a:t>*</a:t>
            </a:r>
            <a:r>
              <a:rPr kumimoji="0" lang="en-US" altLang="en-US" smtClean="0">
                <a:solidFill>
                  <a:srgbClr val="000000"/>
                </a:solidFill>
              </a:rPr>
              <a:t>aa(a+b </a:t>
            </a:r>
            <a:r>
              <a:rPr lang="en-US" altLang="en-US" smtClean="0"/>
              <a:t>)</a:t>
            </a:r>
            <a:r>
              <a:rPr lang="en-US" altLang="en-US" baseline="30000" smtClean="0"/>
              <a:t>* </a:t>
            </a:r>
            <a:r>
              <a:rPr lang="en-US" altLang="en-US" sz="3200"/>
              <a:t>defines L</a:t>
            </a:r>
            <a:r>
              <a:rPr lang="en-US" altLang="en-US" sz="3200" baseline="-30000"/>
              <a:t>2</a:t>
            </a:r>
            <a:r>
              <a:rPr lang="en-US" altLang="en-US" baseline="30000" smtClean="0"/>
              <a:t> </a:t>
            </a:r>
            <a:r>
              <a:rPr kumimoji="0" lang="en-US" altLang="en-US" smtClean="0">
                <a:solidFill>
                  <a:srgbClr val="000000"/>
                </a:solidFill>
              </a:rPr>
              <a:t>and FA</a:t>
            </a:r>
            <a:r>
              <a:rPr lang="en-US" altLang="en-US" baseline="-30000" smtClean="0"/>
              <a:t>2 </a:t>
            </a:r>
            <a:r>
              <a:rPr kumimoji="0" lang="en-US" altLang="en-US" smtClean="0">
                <a:solidFill>
                  <a:srgbClr val="000000"/>
                </a:solidFill>
              </a:rPr>
              <a:t>be</a:t>
            </a:r>
          </a:p>
        </p:txBody>
      </p:sp>
      <p:sp>
        <p:nvSpPr>
          <p:cNvPr id="10245" name="Text Box 5"/>
          <p:cNvSpPr txBox="1">
            <a:spLocks noChangeArrowheads="1"/>
          </p:cNvSpPr>
          <p:nvPr/>
        </p:nvSpPr>
        <p:spPr bwMode="auto">
          <a:xfrm>
            <a:off x="8551864" y="5054600"/>
            <a:ext cx="8969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a,b</a:t>
            </a:r>
            <a:endParaRPr kumimoji="0" lang="en-US" altLang="en-US" sz="2400">
              <a:latin typeface="Times New Roman" panose="02020603050405020304" pitchFamily="18" charset="0"/>
            </a:endParaRPr>
          </a:p>
        </p:txBody>
      </p:sp>
      <p:grpSp>
        <p:nvGrpSpPr>
          <p:cNvPr id="10246" name="Group 6"/>
          <p:cNvGrpSpPr>
            <a:grpSpLocks/>
          </p:cNvGrpSpPr>
          <p:nvPr/>
        </p:nvGrpSpPr>
        <p:grpSpPr bwMode="auto">
          <a:xfrm>
            <a:off x="6000751" y="5705476"/>
            <a:ext cx="841375" cy="614363"/>
            <a:chOff x="726" y="2634"/>
            <a:chExt cx="566" cy="413"/>
          </a:xfrm>
        </p:grpSpPr>
        <p:sp>
          <p:nvSpPr>
            <p:cNvPr id="10290" name="Oval 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0291" name="Text Box 8"/>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300" baseline="-30000">
                <a:solidFill>
                  <a:srgbClr val="000000"/>
                </a:solidFill>
                <a:latin typeface="Times New Roman" panose="02020603050405020304" pitchFamily="18" charset="0"/>
              </a:endParaRPr>
            </a:p>
          </p:txBody>
        </p:sp>
      </p:grpSp>
      <p:grpSp>
        <p:nvGrpSpPr>
          <p:cNvPr id="10247" name="Group 9"/>
          <p:cNvGrpSpPr>
            <a:grpSpLocks/>
          </p:cNvGrpSpPr>
          <p:nvPr/>
        </p:nvGrpSpPr>
        <p:grpSpPr bwMode="auto">
          <a:xfrm rot="-300000">
            <a:off x="8229600" y="5187951"/>
            <a:ext cx="641350" cy="555625"/>
            <a:chOff x="2880" y="3312"/>
            <a:chExt cx="408" cy="336"/>
          </a:xfrm>
        </p:grpSpPr>
        <p:sp>
          <p:nvSpPr>
            <p:cNvPr id="10287" name="Freeform 10"/>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8" name="Freeform 11"/>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9" name="Freeform 12"/>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48" name="Freeform 13"/>
          <p:cNvSpPr>
            <a:spLocks/>
          </p:cNvSpPr>
          <p:nvPr/>
        </p:nvSpPr>
        <p:spPr bwMode="auto">
          <a:xfrm flipH="1" flipV="1">
            <a:off x="4097338" y="6115051"/>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9" name="Text Box 14"/>
          <p:cNvSpPr txBox="1">
            <a:spLocks noChangeArrowheads="1"/>
          </p:cNvSpPr>
          <p:nvPr/>
        </p:nvSpPr>
        <p:spPr bwMode="auto">
          <a:xfrm flipH="1">
            <a:off x="4948238" y="5264150"/>
            <a:ext cx="3794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grpSp>
        <p:nvGrpSpPr>
          <p:cNvPr id="10250" name="Group 15"/>
          <p:cNvGrpSpPr>
            <a:grpSpLocks/>
          </p:cNvGrpSpPr>
          <p:nvPr/>
        </p:nvGrpSpPr>
        <p:grpSpPr bwMode="auto">
          <a:xfrm>
            <a:off x="3371851" y="5721350"/>
            <a:ext cx="898525" cy="655638"/>
            <a:chOff x="726" y="2634"/>
            <a:chExt cx="566" cy="413"/>
          </a:xfrm>
        </p:grpSpPr>
        <p:sp>
          <p:nvSpPr>
            <p:cNvPr id="10285" name="Oval 1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0286" name="Text Box 1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grpSp>
        <p:nvGrpSpPr>
          <p:cNvPr id="10251" name="Group 18"/>
          <p:cNvGrpSpPr>
            <a:grpSpLocks/>
          </p:cNvGrpSpPr>
          <p:nvPr/>
        </p:nvGrpSpPr>
        <p:grpSpPr bwMode="auto">
          <a:xfrm rot="-300000">
            <a:off x="3371850" y="5207001"/>
            <a:ext cx="641350" cy="555625"/>
            <a:chOff x="2880" y="3312"/>
            <a:chExt cx="408" cy="336"/>
          </a:xfrm>
        </p:grpSpPr>
        <p:sp>
          <p:nvSpPr>
            <p:cNvPr id="10282" name="Freeform 19"/>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3" name="Freeform 2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4" name="Freeform 2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52" name="Text Box 22"/>
          <p:cNvSpPr txBox="1">
            <a:spLocks noChangeArrowheads="1"/>
          </p:cNvSpPr>
          <p:nvPr/>
        </p:nvSpPr>
        <p:spPr bwMode="auto">
          <a:xfrm>
            <a:off x="3357564" y="5130800"/>
            <a:ext cx="8969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10253" name="Freeform 23"/>
          <p:cNvSpPr>
            <a:spLocks/>
          </p:cNvSpPr>
          <p:nvPr/>
        </p:nvSpPr>
        <p:spPr bwMode="auto">
          <a:xfrm>
            <a:off x="4116388" y="5473701"/>
            <a:ext cx="2011362" cy="511175"/>
          </a:xfrm>
          <a:custGeom>
            <a:avLst/>
            <a:gdLst>
              <a:gd name="T0" fmla="*/ 0 w 2176"/>
              <a:gd name="T1" fmla="*/ 511175 h 336"/>
              <a:gd name="T2" fmla="*/ 2011362 w 2176"/>
              <a:gd name="T3" fmla="*/ 511175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0254" name="Group 24"/>
          <p:cNvGrpSpPr>
            <a:grpSpLocks/>
          </p:cNvGrpSpPr>
          <p:nvPr/>
        </p:nvGrpSpPr>
        <p:grpSpPr bwMode="auto">
          <a:xfrm>
            <a:off x="8169276" y="5716589"/>
            <a:ext cx="898525" cy="655637"/>
            <a:chOff x="726" y="2634"/>
            <a:chExt cx="566" cy="413"/>
          </a:xfrm>
        </p:grpSpPr>
        <p:sp>
          <p:nvSpPr>
            <p:cNvPr id="10280" name="Oval 2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0281" name="Text Box 2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lgn="ctr">
                <a:spcBef>
                  <a:spcPct val="0"/>
                </a:spcBef>
                <a:buClrTx/>
                <a:buFontTx/>
                <a:buNone/>
              </a:pPr>
              <a:endParaRPr kumimoji="0" lang="en-US" altLang="en-US" sz="1100">
                <a:solidFill>
                  <a:srgbClr val="000000"/>
                </a:solidFill>
                <a:latin typeface="Times New Roman" panose="02020603050405020304" pitchFamily="18" charset="0"/>
              </a:endParaRPr>
            </a:p>
          </p:txBody>
        </p:sp>
      </p:grpSp>
      <p:sp>
        <p:nvSpPr>
          <p:cNvPr id="10255" name="Line 27"/>
          <p:cNvSpPr>
            <a:spLocks noChangeShapeType="1"/>
          </p:cNvSpPr>
          <p:nvPr/>
        </p:nvSpPr>
        <p:spPr bwMode="auto">
          <a:xfrm>
            <a:off x="6705600" y="6045200"/>
            <a:ext cx="16002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6" name="Text Box 28"/>
          <p:cNvSpPr txBox="1">
            <a:spLocks noChangeArrowheads="1"/>
          </p:cNvSpPr>
          <p:nvPr/>
        </p:nvSpPr>
        <p:spPr bwMode="auto">
          <a:xfrm flipH="1">
            <a:off x="7308851" y="5683250"/>
            <a:ext cx="3794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10257" name="Text Box 29"/>
          <p:cNvSpPr txBox="1">
            <a:spLocks noChangeArrowheads="1"/>
          </p:cNvSpPr>
          <p:nvPr/>
        </p:nvSpPr>
        <p:spPr bwMode="auto">
          <a:xfrm flipH="1">
            <a:off x="4953001" y="6362700"/>
            <a:ext cx="3794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b</a:t>
            </a:r>
          </a:p>
        </p:txBody>
      </p:sp>
      <p:sp>
        <p:nvSpPr>
          <p:cNvPr id="10258" name="Text Box 30"/>
          <p:cNvSpPr txBox="1">
            <a:spLocks noChangeArrowheads="1"/>
          </p:cNvSpPr>
          <p:nvPr/>
        </p:nvSpPr>
        <p:spPr bwMode="auto">
          <a:xfrm flipH="1">
            <a:off x="3562351" y="5816601"/>
            <a:ext cx="7286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1</a:t>
            </a:r>
            <a:r>
              <a:rPr kumimoji="0" lang="en-US" altLang="en-US" sz="1900" b="1">
                <a:latin typeface="Times New Roman" panose="02020603050405020304" pitchFamily="18" charset="0"/>
              </a:rPr>
              <a:t>-</a:t>
            </a:r>
          </a:p>
        </p:txBody>
      </p:sp>
      <p:sp>
        <p:nvSpPr>
          <p:cNvPr id="10259" name="Text Box 31"/>
          <p:cNvSpPr txBox="1">
            <a:spLocks noChangeArrowheads="1"/>
          </p:cNvSpPr>
          <p:nvPr/>
        </p:nvSpPr>
        <p:spPr bwMode="auto">
          <a:xfrm flipH="1">
            <a:off x="8366126" y="5830888"/>
            <a:ext cx="70167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3</a:t>
            </a:r>
            <a:r>
              <a:rPr kumimoji="0" lang="en-US" altLang="en-US" sz="2400">
                <a:latin typeface="Times New Roman" panose="02020603050405020304" pitchFamily="18" charset="0"/>
              </a:rPr>
              <a:t>+</a:t>
            </a:r>
          </a:p>
        </p:txBody>
      </p:sp>
      <p:grpSp>
        <p:nvGrpSpPr>
          <p:cNvPr id="10260" name="Group 34"/>
          <p:cNvGrpSpPr>
            <a:grpSpLocks/>
          </p:cNvGrpSpPr>
          <p:nvPr/>
        </p:nvGrpSpPr>
        <p:grpSpPr bwMode="auto">
          <a:xfrm>
            <a:off x="3581400" y="2438400"/>
            <a:ext cx="4984750" cy="2057400"/>
            <a:chOff x="1266" y="2784"/>
            <a:chExt cx="3140" cy="1296"/>
          </a:xfrm>
        </p:grpSpPr>
        <p:sp>
          <p:nvSpPr>
            <p:cNvPr id="10262" name="Text Box 35"/>
            <p:cNvSpPr txBox="1">
              <a:spLocks noChangeArrowheads="1"/>
            </p:cNvSpPr>
            <p:nvPr/>
          </p:nvSpPr>
          <p:spPr bwMode="auto">
            <a:xfrm>
              <a:off x="3882" y="2797"/>
              <a:ext cx="48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b</a:t>
              </a:r>
              <a:endParaRPr kumimoji="0" lang="en-US" altLang="en-US" sz="2400">
                <a:latin typeface="Times New Roman" panose="02020603050405020304" pitchFamily="18" charset="0"/>
              </a:endParaRPr>
            </a:p>
          </p:txBody>
        </p:sp>
        <p:sp>
          <p:nvSpPr>
            <p:cNvPr id="10263" name="Text Box 36"/>
            <p:cNvSpPr txBox="1">
              <a:spLocks noChangeArrowheads="1"/>
            </p:cNvSpPr>
            <p:nvPr/>
          </p:nvSpPr>
          <p:spPr bwMode="auto">
            <a:xfrm>
              <a:off x="1398" y="2784"/>
              <a:ext cx="48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200">
                  <a:latin typeface="Times New Roman" panose="02020603050405020304" pitchFamily="18" charset="0"/>
                </a:rPr>
                <a:t>a</a:t>
              </a:r>
              <a:endParaRPr kumimoji="0" lang="en-US" altLang="en-US" sz="2400">
                <a:latin typeface="Times New Roman" panose="02020603050405020304" pitchFamily="18" charset="0"/>
              </a:endParaRPr>
            </a:p>
          </p:txBody>
        </p:sp>
        <p:sp>
          <p:nvSpPr>
            <p:cNvPr id="10264" name="Oval 37"/>
            <p:cNvSpPr>
              <a:spLocks noChangeArrowheads="1"/>
            </p:cNvSpPr>
            <p:nvPr/>
          </p:nvSpPr>
          <p:spPr bwMode="auto">
            <a:xfrm>
              <a:off x="3784" y="3279"/>
              <a:ext cx="374" cy="374"/>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400">
                <a:latin typeface="Times New Roman" panose="02020603050405020304" pitchFamily="18" charset="0"/>
              </a:endParaRPr>
            </a:p>
          </p:txBody>
        </p:sp>
        <p:sp>
          <p:nvSpPr>
            <p:cNvPr id="10265" name="Text Box 38"/>
            <p:cNvSpPr txBox="1">
              <a:spLocks noChangeArrowheads="1"/>
            </p:cNvSpPr>
            <p:nvPr/>
          </p:nvSpPr>
          <p:spPr bwMode="auto">
            <a:xfrm>
              <a:off x="2676" y="3816"/>
              <a:ext cx="22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100">
                  <a:solidFill>
                    <a:srgbClr val="000000"/>
                  </a:solidFill>
                  <a:latin typeface="Times New Roman" panose="02020603050405020304" pitchFamily="18" charset="0"/>
                </a:rPr>
                <a:t>a</a:t>
              </a:r>
              <a:endParaRPr kumimoji="0" lang="en-US" altLang="en-US" sz="4400">
                <a:latin typeface="Times New Roman" panose="02020603050405020304" pitchFamily="18" charset="0"/>
              </a:endParaRPr>
            </a:p>
          </p:txBody>
        </p:sp>
        <p:sp>
          <p:nvSpPr>
            <p:cNvPr id="10266" name="Oval 39"/>
            <p:cNvSpPr>
              <a:spLocks noChangeArrowheads="1"/>
            </p:cNvSpPr>
            <p:nvPr/>
          </p:nvSpPr>
          <p:spPr bwMode="auto">
            <a:xfrm>
              <a:off x="1338" y="3256"/>
              <a:ext cx="403" cy="403"/>
            </a:xfrm>
            <a:prstGeom prst="ellipse">
              <a:avLst/>
            </a:prstGeom>
            <a:solidFill>
              <a:srgbClr val="FFFFFF"/>
            </a:solidFill>
            <a:ln w="9525">
              <a:solidFill>
                <a:srgbClr val="000000"/>
              </a:solidFill>
              <a:round/>
              <a:headEnd/>
              <a:tailEnd/>
            </a:ln>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en-US" altLang="en-US" sz="2100">
                <a:solidFill>
                  <a:srgbClr val="000000"/>
                </a:solidFill>
                <a:latin typeface="Times New Roman" panose="02020603050405020304" pitchFamily="18" charset="0"/>
              </a:endParaRPr>
            </a:p>
          </p:txBody>
        </p:sp>
        <p:sp>
          <p:nvSpPr>
            <p:cNvPr id="10267" name="Text Box 40"/>
            <p:cNvSpPr txBox="1">
              <a:spLocks noChangeArrowheads="1"/>
            </p:cNvSpPr>
            <p:nvPr/>
          </p:nvSpPr>
          <p:spPr bwMode="auto">
            <a:xfrm>
              <a:off x="1384" y="3216"/>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spcBef>
                  <a:spcPct val="0"/>
                </a:spcBef>
                <a:buClrTx/>
                <a:buFontTx/>
                <a:buNone/>
              </a:pPr>
              <a:r>
                <a:rPr kumimoji="0" lang="en-US" altLang="en-US" sz="1300">
                  <a:solidFill>
                    <a:srgbClr val="000000"/>
                  </a:solidFill>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1</a:t>
              </a:r>
              <a:r>
                <a:rPr kumimoji="0" lang="en-US" altLang="en-US" sz="2100">
                  <a:solidFill>
                    <a:srgbClr val="000000"/>
                  </a:solidFill>
                  <a:latin typeface="Times New Roman" panose="02020603050405020304" pitchFamily="18" charset="0"/>
                  <a:cs typeface="Times New Roman" panose="02020603050405020304" pitchFamily="18" charset="0"/>
                </a:rPr>
                <a:t>–</a:t>
              </a:r>
              <a:r>
                <a:rPr kumimoji="0" lang="en-US" altLang="en-US" sz="2100">
                  <a:solidFill>
                    <a:srgbClr val="000000"/>
                  </a:solidFill>
                  <a:latin typeface="Times New Roman" panose="02020603050405020304" pitchFamily="18" charset="0"/>
                </a:rPr>
                <a:t> </a:t>
              </a:r>
              <a:r>
                <a:rPr kumimoji="0" lang="en-US" altLang="en-US" sz="1100">
                  <a:solidFill>
                    <a:srgbClr val="000000"/>
                  </a:solidFill>
                  <a:latin typeface="Times New Roman" panose="02020603050405020304" pitchFamily="18" charset="0"/>
                </a:rPr>
                <a:t>	</a:t>
              </a:r>
            </a:p>
          </p:txBody>
        </p:sp>
        <p:sp>
          <p:nvSpPr>
            <p:cNvPr id="10268" name="Freeform 41"/>
            <p:cNvSpPr>
              <a:spLocks/>
            </p:cNvSpPr>
            <p:nvPr/>
          </p:nvSpPr>
          <p:spPr bwMode="auto">
            <a:xfrm>
              <a:off x="1680" y="2976"/>
              <a:ext cx="2176" cy="336"/>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69" name="Text Box 42"/>
            <p:cNvSpPr txBox="1">
              <a:spLocks noChangeArrowheads="1"/>
            </p:cNvSpPr>
            <p:nvPr/>
          </p:nvSpPr>
          <p:spPr bwMode="auto">
            <a:xfrm>
              <a:off x="2670" y="285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100">
                  <a:solidFill>
                    <a:srgbClr val="000000"/>
                  </a:solidFill>
                  <a:latin typeface="Times New Roman" panose="02020603050405020304" pitchFamily="18" charset="0"/>
                </a:rPr>
                <a:t>b</a:t>
              </a:r>
              <a:endParaRPr kumimoji="0" lang="en-US" altLang="en-US" sz="4400">
                <a:latin typeface="Times New Roman" panose="02020603050405020304" pitchFamily="18" charset="0"/>
              </a:endParaRPr>
            </a:p>
          </p:txBody>
        </p:sp>
        <p:sp>
          <p:nvSpPr>
            <p:cNvPr id="10270" name="Freeform 43"/>
            <p:cNvSpPr>
              <a:spLocks/>
            </p:cNvSpPr>
            <p:nvPr/>
          </p:nvSpPr>
          <p:spPr bwMode="auto">
            <a:xfrm flipH="1" flipV="1">
              <a:off x="1674" y="3618"/>
              <a:ext cx="2176" cy="336"/>
            </a:xfrm>
            <a:custGeom>
              <a:avLst/>
              <a:gdLst>
                <a:gd name="T0" fmla="*/ 0 w 2176"/>
                <a:gd name="T1" fmla="*/ 336 h 336"/>
                <a:gd name="T2" fmla="*/ 2176 w 2176"/>
                <a:gd name="T3" fmla="*/ 33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0271" name="Group 44"/>
            <p:cNvGrpSpPr>
              <a:grpSpLocks/>
            </p:cNvGrpSpPr>
            <p:nvPr/>
          </p:nvGrpSpPr>
          <p:grpSpPr bwMode="auto">
            <a:xfrm rot="-300000">
              <a:off x="3730" y="2920"/>
              <a:ext cx="432" cy="374"/>
              <a:chOff x="2880" y="3312"/>
              <a:chExt cx="408" cy="336"/>
            </a:xfrm>
          </p:grpSpPr>
          <p:sp>
            <p:nvSpPr>
              <p:cNvPr id="10277" name="Freeform 45"/>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8" name="Freeform 46"/>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9" name="Freeform 47"/>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272" name="Group 48"/>
            <p:cNvGrpSpPr>
              <a:grpSpLocks/>
            </p:cNvGrpSpPr>
            <p:nvPr/>
          </p:nvGrpSpPr>
          <p:grpSpPr bwMode="auto">
            <a:xfrm rot="-360000">
              <a:off x="1266" y="2892"/>
              <a:ext cx="432" cy="374"/>
              <a:chOff x="2880" y="3312"/>
              <a:chExt cx="408" cy="336"/>
            </a:xfrm>
          </p:grpSpPr>
          <p:sp>
            <p:nvSpPr>
              <p:cNvPr id="10274" name="Freeform 49"/>
              <p:cNvSpPr>
                <a:spLocks/>
              </p:cNvSpPr>
              <p:nvPr/>
            </p:nvSpPr>
            <p:spPr bwMode="auto">
              <a:xfrm rot="600000">
                <a:off x="2880" y="3312"/>
                <a:ext cx="408" cy="328"/>
              </a:xfrm>
              <a:custGeom>
                <a:avLst/>
                <a:gdLst>
                  <a:gd name="T0" fmla="*/ 196 w 408"/>
                  <a:gd name="T1" fmla="*/ 328 h 378"/>
                  <a:gd name="T2" fmla="*/ 300 w 408"/>
                  <a:gd name="T3" fmla="*/ 321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5" name="Freeform 5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6" name="Freeform 5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73" name="Text Box 52"/>
            <p:cNvSpPr txBox="1">
              <a:spLocks noChangeArrowheads="1"/>
            </p:cNvSpPr>
            <p:nvPr/>
          </p:nvSpPr>
          <p:spPr bwMode="auto">
            <a:xfrm>
              <a:off x="3840" y="3216"/>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100">
                  <a:solidFill>
                    <a:srgbClr val="000000"/>
                  </a:solidFill>
                  <a:latin typeface="Times New Roman" panose="02020603050405020304" pitchFamily="18" charset="0"/>
                </a:rPr>
                <a:t>    </a:t>
              </a:r>
            </a:p>
            <a:p>
              <a:pPr>
                <a:spcBef>
                  <a:spcPct val="0"/>
                </a:spcBef>
                <a:buClrTx/>
                <a:buFontTx/>
                <a:buNone/>
              </a:pPr>
              <a:r>
                <a:rPr kumimoji="0" lang="en-US" altLang="en-US" sz="1300">
                  <a:solidFill>
                    <a:srgbClr val="000000"/>
                  </a:solidFill>
                  <a:latin typeface="Times New Roman" panose="02020603050405020304" pitchFamily="18" charset="0"/>
                </a:rPr>
                <a:t>X</a:t>
              </a:r>
              <a:r>
                <a:rPr kumimoji="0" lang="en-US" altLang="en-US" sz="1900" baseline="-30000">
                  <a:solidFill>
                    <a:srgbClr val="000000"/>
                  </a:solidFill>
                  <a:latin typeface="Times New Roman" panose="02020603050405020304" pitchFamily="18" charset="0"/>
                </a:rPr>
                <a:t>2</a:t>
              </a:r>
              <a:r>
                <a:rPr kumimoji="0" lang="en-US" altLang="en-US" sz="2100">
                  <a:solidFill>
                    <a:srgbClr val="000000"/>
                  </a:solidFill>
                  <a:latin typeface="Times New Roman" panose="02020603050405020304" pitchFamily="18" charset="0"/>
                  <a:cs typeface="Times New Roman" panose="02020603050405020304" pitchFamily="18" charset="0"/>
                </a:rPr>
                <a:t>+</a:t>
              </a:r>
              <a:r>
                <a:rPr kumimoji="0" lang="en-US" altLang="en-US" sz="2100">
                  <a:solidFill>
                    <a:srgbClr val="000000"/>
                  </a:solidFill>
                  <a:latin typeface="Times New Roman" panose="02020603050405020304" pitchFamily="18" charset="0"/>
                </a:rPr>
                <a:t> </a:t>
              </a:r>
              <a:r>
                <a:rPr kumimoji="0" lang="en-US" altLang="en-US" sz="1100">
                  <a:solidFill>
                    <a:srgbClr val="000000"/>
                  </a:solidFill>
                  <a:latin typeface="Times New Roman" panose="02020603050405020304" pitchFamily="18" charset="0"/>
                </a:rPr>
                <a:t>	</a:t>
              </a:r>
            </a:p>
          </p:txBody>
        </p:sp>
      </p:grpSp>
      <p:sp>
        <p:nvSpPr>
          <p:cNvPr id="10261" name="Text Box 55"/>
          <p:cNvSpPr txBox="1">
            <a:spLocks noChangeArrowheads="1"/>
          </p:cNvSpPr>
          <p:nvPr/>
        </p:nvSpPr>
        <p:spPr bwMode="auto">
          <a:xfrm flipH="1">
            <a:off x="6262688" y="5753101"/>
            <a:ext cx="7286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latin typeface="Times New Roman" panose="02020603050405020304" pitchFamily="18" charset="0"/>
              </a:rPr>
              <a:t>y</a:t>
            </a:r>
            <a:r>
              <a:rPr kumimoji="0" lang="en-US" altLang="en-US" sz="1900" baseline="-30000">
                <a:solidFill>
                  <a:srgbClr val="000000"/>
                </a:solidFill>
                <a:latin typeface="Times New Roman" panose="02020603050405020304" pitchFamily="18" charset="0"/>
              </a:rPr>
              <a:t>2</a:t>
            </a:r>
            <a:endParaRPr kumimoji="0" lang="en-US" altLang="en-US" sz="2900" b="1">
              <a:latin typeface="Times New Roman" panose="02020603050405020304" pitchFamily="18" charset="0"/>
            </a:endParaRPr>
          </a:p>
        </p:txBody>
      </p:sp>
    </p:spTree>
    <p:extLst>
      <p:ext uri="{BB962C8B-B14F-4D97-AF65-F5344CB8AC3E}">
        <p14:creationId xmlns:p14="http://schemas.microsoft.com/office/powerpoint/2010/main" val="698920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70CB997A-AB23-4123-98C9-087BF3267B23}" type="slidenum">
              <a:rPr kumimoji="0" lang="en-US" altLang="en-US" sz="1400">
                <a:solidFill>
                  <a:schemeClr val="bg2"/>
                </a:solidFill>
                <a:latin typeface="Arial" panose="020B0604020202020204" pitchFamily="34" charset="0"/>
              </a:rPr>
              <a:pPr>
                <a:spcBef>
                  <a:spcPct val="50000"/>
                </a:spcBef>
                <a:buClrTx/>
                <a:buFontTx/>
                <a:buNone/>
              </a:pPr>
              <a:t>8</a:t>
            </a:fld>
            <a:endParaRPr kumimoji="0" lang="en-US" altLang="en-US" sz="1400">
              <a:solidFill>
                <a:schemeClr val="bg2"/>
              </a:solidFill>
              <a:latin typeface="Arial" panose="020B0604020202020204" pitchFamily="34" charset="0"/>
            </a:endParaRPr>
          </a:p>
        </p:txBody>
      </p:sp>
      <p:sp>
        <p:nvSpPr>
          <p:cNvPr id="11267" name="Rectangle 2"/>
          <p:cNvSpPr>
            <a:spLocks noGrp="1" noChangeArrowheads="1"/>
          </p:cNvSpPr>
          <p:nvPr>
            <p:ph type="title"/>
          </p:nvPr>
        </p:nvSpPr>
        <p:spPr/>
        <p:txBody>
          <a:bodyPr/>
          <a:lstStyle/>
          <a:p>
            <a:pPr algn="ctr"/>
            <a:r>
              <a:rPr lang="en-US" altLang="en-US" smtClean="0"/>
              <a:t>Sum of two  FAs Continued …</a:t>
            </a:r>
          </a:p>
        </p:txBody>
      </p:sp>
      <p:sp>
        <p:nvSpPr>
          <p:cNvPr id="11268" name="Rectangle 3"/>
          <p:cNvSpPr>
            <a:spLocks noGrp="1" noChangeArrowheads="1"/>
          </p:cNvSpPr>
          <p:nvPr>
            <p:ph type="body" idx="1"/>
          </p:nvPr>
        </p:nvSpPr>
        <p:spPr/>
        <p:txBody>
          <a:bodyPr/>
          <a:lstStyle/>
          <a:p>
            <a:pPr>
              <a:spcBef>
                <a:spcPct val="0"/>
              </a:spcBef>
              <a:buClrTx/>
              <a:buFontTx/>
              <a:buNone/>
            </a:pPr>
            <a:r>
              <a:rPr kumimoji="0" lang="en-US" altLang="en-US" smtClean="0">
                <a:solidFill>
                  <a:srgbClr val="000000"/>
                </a:solidFill>
              </a:rPr>
              <a:t>	Let FA</a:t>
            </a:r>
            <a:r>
              <a:rPr lang="en-US" altLang="en-US" sz="3200" baseline="-30000"/>
              <a:t>3</a:t>
            </a:r>
            <a:r>
              <a:rPr kumimoji="0" lang="en-US" altLang="en-US" smtClean="0">
                <a:solidFill>
                  <a:srgbClr val="000000"/>
                </a:solidFill>
              </a:rPr>
              <a:t> be an FA corresponding to </a:t>
            </a:r>
            <a:r>
              <a:rPr lang="en-US" altLang="en-US" sz="3200"/>
              <a:t>r</a:t>
            </a:r>
            <a:r>
              <a:rPr lang="en-US" altLang="en-US" sz="3200" baseline="-30000"/>
              <a:t>1</a:t>
            </a:r>
            <a:r>
              <a:rPr lang="en-US" altLang="en-US" sz="3200"/>
              <a:t>+ r</a:t>
            </a:r>
            <a:r>
              <a:rPr lang="en-US" altLang="en-US" sz="3200" baseline="-30000"/>
              <a:t>2</a:t>
            </a:r>
            <a:r>
              <a:rPr lang="en-US" altLang="en-US" sz="3200"/>
              <a:t>, then the initial state of </a:t>
            </a:r>
            <a:r>
              <a:rPr kumimoji="0" lang="en-US" altLang="en-US" smtClean="0">
                <a:solidFill>
                  <a:srgbClr val="000000"/>
                </a:solidFill>
              </a:rPr>
              <a:t>FA</a:t>
            </a:r>
            <a:r>
              <a:rPr lang="en-US" altLang="en-US" sz="3200" baseline="-30000"/>
              <a:t>3</a:t>
            </a:r>
            <a:r>
              <a:rPr kumimoji="0" lang="en-US" altLang="en-US" smtClean="0">
                <a:solidFill>
                  <a:srgbClr val="000000"/>
                </a:solidFill>
              </a:rPr>
              <a:t> must correspond to the initial state of FA</a:t>
            </a:r>
            <a:r>
              <a:rPr lang="en-US" altLang="en-US" sz="3200" baseline="-30000"/>
              <a:t>1</a:t>
            </a:r>
            <a:r>
              <a:rPr kumimoji="0" lang="en-US" altLang="en-US" smtClean="0">
                <a:solidFill>
                  <a:srgbClr val="000000"/>
                </a:solidFill>
              </a:rPr>
              <a:t> or the initial state of FA</a:t>
            </a:r>
            <a:r>
              <a:rPr lang="en-US" altLang="en-US" sz="3200" baseline="-30000"/>
              <a:t>2</a:t>
            </a:r>
            <a:r>
              <a:rPr kumimoji="0" lang="en-US" altLang="en-US" smtClean="0">
                <a:solidFill>
                  <a:srgbClr val="000000"/>
                </a:solidFill>
              </a:rPr>
              <a:t>.</a:t>
            </a:r>
          </a:p>
          <a:p>
            <a:pPr>
              <a:spcBef>
                <a:spcPct val="0"/>
              </a:spcBef>
              <a:buClrTx/>
              <a:buFontTx/>
              <a:buNone/>
            </a:pPr>
            <a:r>
              <a:rPr kumimoji="0" lang="en-US" altLang="en-US" smtClean="0">
                <a:solidFill>
                  <a:srgbClr val="000000"/>
                </a:solidFill>
              </a:rPr>
              <a:t>	Since the language corresponding to </a:t>
            </a:r>
            <a:r>
              <a:rPr lang="en-US" altLang="en-US" sz="3200"/>
              <a:t>r</a:t>
            </a:r>
            <a:r>
              <a:rPr lang="en-US" altLang="en-US" sz="3200" baseline="-30000"/>
              <a:t>1</a:t>
            </a:r>
            <a:r>
              <a:rPr lang="en-US" altLang="en-US" sz="3200"/>
              <a:t>+ r</a:t>
            </a:r>
            <a:r>
              <a:rPr lang="en-US" altLang="en-US" sz="3200" baseline="-30000"/>
              <a:t>2</a:t>
            </a:r>
            <a:r>
              <a:rPr kumimoji="0" lang="en-US" altLang="en-US" smtClean="0">
                <a:solidFill>
                  <a:srgbClr val="000000"/>
                </a:solidFill>
              </a:rPr>
              <a:t> is the union of corresponding languages </a:t>
            </a:r>
            <a:r>
              <a:rPr lang="en-US" altLang="en-US" sz="3200"/>
              <a:t>L</a:t>
            </a:r>
            <a:r>
              <a:rPr lang="en-US" altLang="en-US" sz="3200" baseline="-30000"/>
              <a:t>1 </a:t>
            </a:r>
            <a:r>
              <a:rPr lang="en-US" altLang="en-US" sz="3200"/>
              <a:t>and L</a:t>
            </a:r>
            <a:r>
              <a:rPr lang="en-US" altLang="en-US" sz="3200" baseline="-30000"/>
              <a:t>2</a:t>
            </a:r>
            <a:r>
              <a:rPr lang="en-US" altLang="en-US" sz="3200"/>
              <a:t>,</a:t>
            </a:r>
            <a:r>
              <a:rPr kumimoji="0" lang="en-US" altLang="en-US" smtClean="0">
                <a:solidFill>
                  <a:srgbClr val="000000"/>
                </a:solidFill>
              </a:rPr>
              <a:t> consists of the strings belonging to </a:t>
            </a:r>
            <a:r>
              <a:rPr lang="en-US" altLang="en-US" sz="3200"/>
              <a:t>L</a:t>
            </a:r>
            <a:r>
              <a:rPr lang="en-US" altLang="en-US" sz="3200" baseline="-30000"/>
              <a:t>1</a:t>
            </a:r>
            <a:r>
              <a:rPr lang="en-US" altLang="en-US" sz="3200"/>
              <a:t>or L</a:t>
            </a:r>
            <a:r>
              <a:rPr lang="en-US" altLang="en-US" sz="3200" baseline="-30000"/>
              <a:t>2 </a:t>
            </a:r>
            <a:r>
              <a:rPr lang="en-US" altLang="en-US" sz="3200"/>
              <a:t>or both, therefore a final state of </a:t>
            </a:r>
            <a:r>
              <a:rPr kumimoji="0" lang="en-US" altLang="en-US" smtClean="0">
                <a:solidFill>
                  <a:srgbClr val="000000"/>
                </a:solidFill>
              </a:rPr>
              <a:t>FA</a:t>
            </a:r>
            <a:r>
              <a:rPr lang="en-US" altLang="en-US" sz="3200" baseline="-30000"/>
              <a:t>3</a:t>
            </a:r>
            <a:r>
              <a:rPr kumimoji="0" lang="en-US" altLang="en-US" smtClean="0">
                <a:solidFill>
                  <a:srgbClr val="000000"/>
                </a:solidFill>
              </a:rPr>
              <a:t> must correspond to a final state of FA</a:t>
            </a:r>
            <a:r>
              <a:rPr lang="en-US" altLang="en-US" sz="3200" baseline="-30000"/>
              <a:t>1</a:t>
            </a:r>
            <a:r>
              <a:rPr kumimoji="0" lang="en-US" altLang="en-US" smtClean="0">
                <a:solidFill>
                  <a:srgbClr val="000000"/>
                </a:solidFill>
              </a:rPr>
              <a:t> or FA</a:t>
            </a:r>
            <a:r>
              <a:rPr lang="en-US" altLang="en-US" sz="3200" baseline="-30000"/>
              <a:t>2 </a:t>
            </a:r>
            <a:r>
              <a:rPr kumimoji="0" lang="en-US" altLang="en-US" smtClean="0">
                <a:solidFill>
                  <a:srgbClr val="000000"/>
                </a:solidFill>
              </a:rPr>
              <a:t>or both. </a:t>
            </a:r>
            <a:endParaRPr lang="en-US" altLang="en-US" smtClean="0"/>
          </a:p>
        </p:txBody>
      </p:sp>
    </p:spTree>
    <p:extLst>
      <p:ext uri="{BB962C8B-B14F-4D97-AF65-F5344CB8AC3E}">
        <p14:creationId xmlns:p14="http://schemas.microsoft.com/office/powerpoint/2010/main" val="4082481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Monotype Sorts" pitchFamily="2" charset="2"/>
              <a:buChar char="z"/>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pitchFamily="2" charset="2"/>
              <a:buChar char="y"/>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pitchFamily="2" charset="2"/>
              <a:buChar char="x"/>
              <a:defRPr kumimoji="1" sz="20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50000"/>
              </a:spcBef>
              <a:buClrTx/>
              <a:buFontTx/>
              <a:buNone/>
            </a:pPr>
            <a:fld id="{4388454E-FE1D-415F-A65A-9FE484B74225}" type="slidenum">
              <a:rPr kumimoji="0" lang="en-US" altLang="en-US" sz="1400">
                <a:solidFill>
                  <a:schemeClr val="bg2"/>
                </a:solidFill>
                <a:latin typeface="Arial" panose="020B0604020202020204" pitchFamily="34" charset="0"/>
              </a:rPr>
              <a:pPr>
                <a:spcBef>
                  <a:spcPct val="50000"/>
                </a:spcBef>
                <a:buClrTx/>
                <a:buFontTx/>
                <a:buNone/>
              </a:pPr>
              <a:t>9</a:t>
            </a:fld>
            <a:endParaRPr kumimoji="0" lang="en-US" altLang="en-US" sz="1400">
              <a:solidFill>
                <a:schemeClr val="bg2"/>
              </a:solidFill>
              <a:latin typeface="Arial" panose="020B0604020202020204" pitchFamily="34" charset="0"/>
            </a:endParaRPr>
          </a:p>
        </p:txBody>
      </p:sp>
      <p:sp>
        <p:nvSpPr>
          <p:cNvPr id="12291" name="Rectangle 2"/>
          <p:cNvSpPr>
            <a:spLocks noGrp="1" noChangeArrowheads="1"/>
          </p:cNvSpPr>
          <p:nvPr>
            <p:ph type="title"/>
          </p:nvPr>
        </p:nvSpPr>
        <p:spPr/>
        <p:txBody>
          <a:bodyPr/>
          <a:lstStyle/>
          <a:p>
            <a:pPr algn="ctr"/>
            <a:r>
              <a:rPr lang="en-US" altLang="en-US" smtClean="0"/>
              <a:t>Sum of two  FAs Continued …</a:t>
            </a:r>
          </a:p>
        </p:txBody>
      </p:sp>
      <p:sp>
        <p:nvSpPr>
          <p:cNvPr id="12292" name="Rectangle 3"/>
          <p:cNvSpPr>
            <a:spLocks noGrp="1" noChangeArrowheads="1"/>
          </p:cNvSpPr>
          <p:nvPr>
            <p:ph type="body" idx="1"/>
          </p:nvPr>
        </p:nvSpPr>
        <p:spPr/>
        <p:txBody>
          <a:bodyPr/>
          <a:lstStyle/>
          <a:p>
            <a:pPr>
              <a:lnSpc>
                <a:spcPct val="90000"/>
              </a:lnSpc>
              <a:buFont typeface="Monotype Sorts" pitchFamily="2" charset="2"/>
              <a:buNone/>
            </a:pPr>
            <a:r>
              <a:rPr lang="en-US" altLang="en-US" smtClean="0"/>
              <a:t>	Since, in general, </a:t>
            </a:r>
            <a:r>
              <a:rPr kumimoji="0" lang="en-US" altLang="en-US" smtClean="0">
                <a:solidFill>
                  <a:srgbClr val="000000"/>
                </a:solidFill>
              </a:rPr>
              <a:t>FA</a:t>
            </a:r>
            <a:r>
              <a:rPr lang="en-US" altLang="en-US" baseline="-30000" smtClean="0"/>
              <a:t>3</a:t>
            </a:r>
            <a:r>
              <a:rPr kumimoji="0" lang="en-US" altLang="en-US" smtClean="0">
                <a:solidFill>
                  <a:srgbClr val="000000"/>
                </a:solidFill>
              </a:rPr>
              <a:t> will be different from both FA</a:t>
            </a:r>
            <a:r>
              <a:rPr lang="en-US" altLang="en-US" baseline="-30000" smtClean="0"/>
              <a:t>1</a:t>
            </a:r>
            <a:r>
              <a:rPr kumimoji="0" lang="en-US" altLang="en-US" smtClean="0">
                <a:solidFill>
                  <a:srgbClr val="000000"/>
                </a:solidFill>
              </a:rPr>
              <a:t> and FA</a:t>
            </a:r>
            <a:r>
              <a:rPr lang="en-US" altLang="en-US" baseline="-30000" smtClean="0"/>
              <a:t>2</a:t>
            </a:r>
            <a:r>
              <a:rPr kumimoji="0" lang="en-US" altLang="en-US" smtClean="0">
                <a:solidFill>
                  <a:srgbClr val="000000"/>
                </a:solidFill>
              </a:rPr>
              <a:t>, so the labels of the states of FA</a:t>
            </a:r>
            <a:r>
              <a:rPr lang="en-US" altLang="en-US" baseline="-30000" smtClean="0"/>
              <a:t>3</a:t>
            </a:r>
            <a:r>
              <a:rPr kumimoji="0" lang="en-US" altLang="en-US" smtClean="0">
                <a:solidFill>
                  <a:srgbClr val="000000"/>
                </a:solidFill>
              </a:rPr>
              <a:t> may be supposed to be z</a:t>
            </a:r>
            <a:r>
              <a:rPr lang="en-US" altLang="en-US" baseline="-30000" smtClean="0"/>
              <a:t>1</a:t>
            </a:r>
            <a:r>
              <a:rPr kumimoji="0" lang="en-US" altLang="en-US" smtClean="0">
                <a:solidFill>
                  <a:srgbClr val="000000"/>
                </a:solidFill>
              </a:rPr>
              <a:t>,z</a:t>
            </a:r>
            <a:r>
              <a:rPr lang="en-US" altLang="en-US" baseline="-30000" smtClean="0"/>
              <a:t>2</a:t>
            </a:r>
            <a:r>
              <a:rPr kumimoji="0" lang="en-US" altLang="en-US" smtClean="0">
                <a:solidFill>
                  <a:srgbClr val="000000"/>
                </a:solidFill>
              </a:rPr>
              <a:t>, z</a:t>
            </a:r>
            <a:r>
              <a:rPr lang="en-US" altLang="en-US" baseline="-30000" smtClean="0"/>
              <a:t>3</a:t>
            </a:r>
            <a:r>
              <a:rPr kumimoji="0" lang="en-US" altLang="en-US" smtClean="0">
                <a:solidFill>
                  <a:srgbClr val="000000"/>
                </a:solidFill>
              </a:rPr>
              <a:t>, …, where z</a:t>
            </a:r>
            <a:r>
              <a:rPr lang="en-US" altLang="en-US" baseline="-30000" smtClean="0"/>
              <a:t>1 </a:t>
            </a:r>
            <a:r>
              <a:rPr kumimoji="0" lang="en-US" altLang="en-US" smtClean="0">
                <a:solidFill>
                  <a:srgbClr val="000000"/>
                </a:solidFill>
              </a:rPr>
              <a:t>is supposed to be the initial state. Since z</a:t>
            </a:r>
            <a:r>
              <a:rPr lang="en-US" altLang="en-US" baseline="-30000" smtClean="0"/>
              <a:t>1 </a:t>
            </a:r>
            <a:r>
              <a:rPr kumimoji="0" lang="en-US" altLang="en-US" smtClean="0">
                <a:solidFill>
                  <a:srgbClr val="000000"/>
                </a:solidFill>
              </a:rPr>
              <a:t>corresponds to the states x</a:t>
            </a:r>
            <a:r>
              <a:rPr lang="en-US" altLang="en-US" baseline="-30000" smtClean="0"/>
              <a:t>1 </a:t>
            </a:r>
            <a:r>
              <a:rPr kumimoji="0" lang="en-US" altLang="en-US" smtClean="0">
                <a:solidFill>
                  <a:srgbClr val="000000"/>
                </a:solidFill>
              </a:rPr>
              <a:t>or y</a:t>
            </a:r>
            <a:r>
              <a:rPr lang="en-US" altLang="en-US" baseline="-30000" smtClean="0"/>
              <a:t>1</a:t>
            </a:r>
            <a:r>
              <a:rPr kumimoji="0" lang="en-US" altLang="en-US" smtClean="0">
                <a:solidFill>
                  <a:srgbClr val="000000"/>
                </a:solidFill>
              </a:rPr>
              <a:t>, so there will be two transitions separately for each letter read at z</a:t>
            </a:r>
            <a:r>
              <a:rPr lang="en-US" altLang="en-US" baseline="-30000" smtClean="0"/>
              <a:t>1</a:t>
            </a:r>
            <a:r>
              <a:rPr kumimoji="0" lang="en-US" altLang="en-US" smtClean="0">
                <a:solidFill>
                  <a:srgbClr val="000000"/>
                </a:solidFill>
              </a:rPr>
              <a:t>. It will give two possibilities of states either z</a:t>
            </a:r>
            <a:r>
              <a:rPr lang="en-US" altLang="en-US" baseline="-30000" smtClean="0"/>
              <a:t>1 </a:t>
            </a:r>
            <a:r>
              <a:rPr kumimoji="0" lang="en-US" altLang="en-US" smtClean="0">
                <a:solidFill>
                  <a:srgbClr val="000000"/>
                </a:solidFill>
              </a:rPr>
              <a:t>or different from z</a:t>
            </a:r>
            <a:r>
              <a:rPr lang="en-US" altLang="en-US" baseline="-30000" smtClean="0"/>
              <a:t>1</a:t>
            </a:r>
            <a:r>
              <a:rPr kumimoji="0" lang="en-US" altLang="en-US" smtClean="0">
                <a:solidFill>
                  <a:srgbClr val="000000"/>
                </a:solidFill>
              </a:rPr>
              <a:t>. This process may be expressed in the following transition table for all possible states of FA</a:t>
            </a:r>
            <a:r>
              <a:rPr lang="en-US" altLang="en-US" baseline="-30000" smtClean="0"/>
              <a:t>3.</a:t>
            </a:r>
            <a:endParaRPr kumimoji="0" lang="en-US" altLang="en-US" smtClean="0">
              <a:solidFill>
                <a:srgbClr val="000000"/>
              </a:solidFill>
            </a:endParaRPr>
          </a:p>
        </p:txBody>
      </p:sp>
    </p:spTree>
    <p:extLst>
      <p:ext uri="{BB962C8B-B14F-4D97-AF65-F5344CB8AC3E}">
        <p14:creationId xmlns:p14="http://schemas.microsoft.com/office/powerpoint/2010/main" val="2559873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911</Words>
  <Application>Microsoft Office PowerPoint</Application>
  <PresentationFormat>Widescreen</PresentationFormat>
  <Paragraphs>416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Math1</vt:lpstr>
      <vt:lpstr>Monotype Sorts</vt:lpstr>
      <vt:lpstr>Symbol</vt:lpstr>
      <vt:lpstr>Tahoma</vt:lpstr>
      <vt:lpstr>Times New Roman</vt:lpstr>
      <vt:lpstr>Office Theme</vt:lpstr>
      <vt:lpstr>PowerPoint Presentation</vt:lpstr>
      <vt:lpstr>Kleene’s Theorem Part III</vt:lpstr>
      <vt:lpstr>Example</vt:lpstr>
      <vt:lpstr>Example</vt:lpstr>
      <vt:lpstr>Kleene’s Theorem Part III Continued …</vt:lpstr>
      <vt:lpstr>Kleene’s Theorem Part III Continued …</vt:lpstr>
      <vt:lpstr>Example</vt:lpstr>
      <vt:lpstr>Sum of two  FAs Continued …</vt:lpstr>
      <vt:lpstr>Sum of two  FAs Continued …</vt:lpstr>
      <vt:lpstr>PowerPoint Presentation</vt:lpstr>
      <vt:lpstr>Example continued …</vt:lpstr>
      <vt:lpstr>Example continued …</vt:lpstr>
      <vt:lpstr>Example</vt:lpstr>
      <vt:lpstr>Example continued …</vt:lpstr>
      <vt:lpstr>Example continued …</vt:lpstr>
      <vt:lpstr>Example continued …</vt:lpstr>
      <vt:lpstr>Example</vt:lpstr>
      <vt:lpstr>Example continued …</vt:lpstr>
      <vt:lpstr>Example continued …</vt:lpstr>
      <vt:lpstr>Example continued …</vt:lpstr>
      <vt:lpstr>Task</vt:lpstr>
      <vt:lpstr>Solution continued …</vt:lpstr>
      <vt:lpstr>Solution  continued …</vt:lpstr>
      <vt:lpstr>Solution continued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Mussavir .</dc:creator>
  <cp:lastModifiedBy>Mussavir .</cp:lastModifiedBy>
  <cp:revision>1</cp:revision>
  <dcterms:created xsi:type="dcterms:W3CDTF">2021-03-25T15:05:22Z</dcterms:created>
  <dcterms:modified xsi:type="dcterms:W3CDTF">2021-03-25T15:07:59Z</dcterms:modified>
</cp:coreProperties>
</file>