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FD65EB-0ED3-4443-8AD1-8A4C4ABA9815}"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A51A8-3467-4D4D-9C5D-B68EF0D480BE}" type="slidenum">
              <a:rPr lang="en-US" smtClean="0"/>
              <a:t>‹#›</a:t>
            </a:fld>
            <a:endParaRPr lang="en-US"/>
          </a:p>
        </p:txBody>
      </p:sp>
    </p:spTree>
    <p:extLst>
      <p:ext uri="{BB962C8B-B14F-4D97-AF65-F5344CB8AC3E}">
        <p14:creationId xmlns:p14="http://schemas.microsoft.com/office/powerpoint/2010/main" val="4126036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FD65EB-0ED3-4443-8AD1-8A4C4ABA9815}"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A51A8-3467-4D4D-9C5D-B68EF0D480BE}" type="slidenum">
              <a:rPr lang="en-US" smtClean="0"/>
              <a:t>‹#›</a:t>
            </a:fld>
            <a:endParaRPr lang="en-US"/>
          </a:p>
        </p:txBody>
      </p:sp>
    </p:spTree>
    <p:extLst>
      <p:ext uri="{BB962C8B-B14F-4D97-AF65-F5344CB8AC3E}">
        <p14:creationId xmlns:p14="http://schemas.microsoft.com/office/powerpoint/2010/main" val="194007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FD65EB-0ED3-4443-8AD1-8A4C4ABA9815}"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A51A8-3467-4D4D-9C5D-B68EF0D480BE}" type="slidenum">
              <a:rPr lang="en-US" smtClean="0"/>
              <a:t>‹#›</a:t>
            </a:fld>
            <a:endParaRPr lang="en-US"/>
          </a:p>
        </p:txBody>
      </p:sp>
    </p:spTree>
    <p:extLst>
      <p:ext uri="{BB962C8B-B14F-4D97-AF65-F5344CB8AC3E}">
        <p14:creationId xmlns:p14="http://schemas.microsoft.com/office/powerpoint/2010/main" val="411970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FD65EB-0ED3-4443-8AD1-8A4C4ABA9815}"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A51A8-3467-4D4D-9C5D-B68EF0D480BE}" type="slidenum">
              <a:rPr lang="en-US" smtClean="0"/>
              <a:t>‹#›</a:t>
            </a:fld>
            <a:endParaRPr lang="en-US"/>
          </a:p>
        </p:txBody>
      </p:sp>
    </p:spTree>
    <p:extLst>
      <p:ext uri="{BB962C8B-B14F-4D97-AF65-F5344CB8AC3E}">
        <p14:creationId xmlns:p14="http://schemas.microsoft.com/office/powerpoint/2010/main" val="220092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FD65EB-0ED3-4443-8AD1-8A4C4ABA9815}"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A51A8-3467-4D4D-9C5D-B68EF0D480BE}" type="slidenum">
              <a:rPr lang="en-US" smtClean="0"/>
              <a:t>‹#›</a:t>
            </a:fld>
            <a:endParaRPr lang="en-US"/>
          </a:p>
        </p:txBody>
      </p:sp>
    </p:spTree>
    <p:extLst>
      <p:ext uri="{BB962C8B-B14F-4D97-AF65-F5344CB8AC3E}">
        <p14:creationId xmlns:p14="http://schemas.microsoft.com/office/powerpoint/2010/main" val="555101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FD65EB-0ED3-4443-8AD1-8A4C4ABA9815}"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A51A8-3467-4D4D-9C5D-B68EF0D480BE}" type="slidenum">
              <a:rPr lang="en-US" smtClean="0"/>
              <a:t>‹#›</a:t>
            </a:fld>
            <a:endParaRPr lang="en-US"/>
          </a:p>
        </p:txBody>
      </p:sp>
    </p:spTree>
    <p:extLst>
      <p:ext uri="{BB962C8B-B14F-4D97-AF65-F5344CB8AC3E}">
        <p14:creationId xmlns:p14="http://schemas.microsoft.com/office/powerpoint/2010/main" val="3208538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FD65EB-0ED3-4443-8AD1-8A4C4ABA9815}" type="datetimeFigureOut">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A51A8-3467-4D4D-9C5D-B68EF0D480BE}" type="slidenum">
              <a:rPr lang="en-US" smtClean="0"/>
              <a:t>‹#›</a:t>
            </a:fld>
            <a:endParaRPr lang="en-US"/>
          </a:p>
        </p:txBody>
      </p:sp>
    </p:spTree>
    <p:extLst>
      <p:ext uri="{BB962C8B-B14F-4D97-AF65-F5344CB8AC3E}">
        <p14:creationId xmlns:p14="http://schemas.microsoft.com/office/powerpoint/2010/main" val="305729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FD65EB-0ED3-4443-8AD1-8A4C4ABA9815}" type="datetimeFigureOut">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A51A8-3467-4D4D-9C5D-B68EF0D480BE}" type="slidenum">
              <a:rPr lang="en-US" smtClean="0"/>
              <a:t>‹#›</a:t>
            </a:fld>
            <a:endParaRPr lang="en-US"/>
          </a:p>
        </p:txBody>
      </p:sp>
    </p:spTree>
    <p:extLst>
      <p:ext uri="{BB962C8B-B14F-4D97-AF65-F5344CB8AC3E}">
        <p14:creationId xmlns:p14="http://schemas.microsoft.com/office/powerpoint/2010/main" val="242800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D65EB-0ED3-4443-8AD1-8A4C4ABA9815}" type="datetimeFigureOut">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A51A8-3467-4D4D-9C5D-B68EF0D480BE}" type="slidenum">
              <a:rPr lang="en-US" smtClean="0"/>
              <a:t>‹#›</a:t>
            </a:fld>
            <a:endParaRPr lang="en-US"/>
          </a:p>
        </p:txBody>
      </p:sp>
    </p:spTree>
    <p:extLst>
      <p:ext uri="{BB962C8B-B14F-4D97-AF65-F5344CB8AC3E}">
        <p14:creationId xmlns:p14="http://schemas.microsoft.com/office/powerpoint/2010/main" val="271070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D65EB-0ED3-4443-8AD1-8A4C4ABA9815}"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A51A8-3467-4D4D-9C5D-B68EF0D480BE}" type="slidenum">
              <a:rPr lang="en-US" smtClean="0"/>
              <a:t>‹#›</a:t>
            </a:fld>
            <a:endParaRPr lang="en-US"/>
          </a:p>
        </p:txBody>
      </p:sp>
    </p:spTree>
    <p:extLst>
      <p:ext uri="{BB962C8B-B14F-4D97-AF65-F5344CB8AC3E}">
        <p14:creationId xmlns:p14="http://schemas.microsoft.com/office/powerpoint/2010/main" val="4171314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D65EB-0ED3-4443-8AD1-8A4C4ABA9815}"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A51A8-3467-4D4D-9C5D-B68EF0D480BE}" type="slidenum">
              <a:rPr lang="en-US" smtClean="0"/>
              <a:t>‹#›</a:t>
            </a:fld>
            <a:endParaRPr lang="en-US"/>
          </a:p>
        </p:txBody>
      </p:sp>
    </p:spTree>
    <p:extLst>
      <p:ext uri="{BB962C8B-B14F-4D97-AF65-F5344CB8AC3E}">
        <p14:creationId xmlns:p14="http://schemas.microsoft.com/office/powerpoint/2010/main" val="390086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D65EB-0ED3-4443-8AD1-8A4C4ABA9815}" type="datetimeFigureOut">
              <a:rPr lang="en-US" smtClean="0"/>
              <a:t>4/7/2021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A51A8-3467-4D4D-9C5D-B68EF0D480BE}" type="slidenum">
              <a:rPr lang="en-US" smtClean="0"/>
              <a:t>‹#›</a:t>
            </a:fld>
            <a:endParaRPr lang="en-US"/>
          </a:p>
        </p:txBody>
      </p:sp>
    </p:spTree>
    <p:extLst>
      <p:ext uri="{BB962C8B-B14F-4D97-AF65-F5344CB8AC3E}">
        <p14:creationId xmlns:p14="http://schemas.microsoft.com/office/powerpoint/2010/main" val="3256483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8541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4BF752-CA25-4D75-ACD9-526347C8FA6B}" type="slidenum">
              <a:rPr lang="en-US" altLang="en-US" sz="1400"/>
              <a:pPr>
                <a:spcBef>
                  <a:spcPct val="0"/>
                </a:spcBef>
                <a:buFontTx/>
                <a:buNone/>
              </a:pPr>
              <a:t>10</a:t>
            </a:fld>
            <a:endParaRPr lang="en-US" altLang="en-US" sz="1400" dirty="0"/>
          </a:p>
        </p:txBody>
      </p:sp>
      <p:sp>
        <p:nvSpPr>
          <p:cNvPr id="11267" name="Rectangle 2"/>
          <p:cNvSpPr>
            <a:spLocks noGrp="1" noChangeArrowheads="1"/>
          </p:cNvSpPr>
          <p:nvPr>
            <p:ph type="title"/>
          </p:nvPr>
        </p:nvSpPr>
        <p:spPr/>
        <p:txBody>
          <a:bodyPr/>
          <a:lstStyle/>
          <a:p>
            <a:pPr eaLnBrk="1" hangingPunct="1"/>
            <a:r>
              <a:rPr lang="en-US" altLang="en-US" dirty="0" smtClean="0"/>
              <a:t>Example continued …</a:t>
            </a:r>
          </a:p>
        </p:txBody>
      </p:sp>
      <p:sp>
        <p:nvSpPr>
          <p:cNvPr id="11268" name="Rectangle 3"/>
          <p:cNvSpPr>
            <a:spLocks noGrp="1" noChangeArrowheads="1"/>
          </p:cNvSpPr>
          <p:nvPr>
            <p:ph type="body" idx="1"/>
          </p:nvPr>
        </p:nvSpPr>
        <p:spPr/>
        <p:txBody>
          <a:bodyPr/>
          <a:lstStyle/>
          <a:p>
            <a:pPr eaLnBrk="1" hangingPunct="1">
              <a:buFontTx/>
              <a:buNone/>
            </a:pPr>
            <a:r>
              <a:rPr lang="en-US" altLang="en-US" dirty="0" smtClean="0"/>
              <a:t>	</a:t>
            </a:r>
          </a:p>
        </p:txBody>
      </p:sp>
      <p:sp>
        <p:nvSpPr>
          <p:cNvPr id="11269" name="Rectangle 146"/>
          <p:cNvSpPr>
            <a:spLocks noChangeArrowheads="1"/>
          </p:cNvSpPr>
          <p:nvPr/>
        </p:nvSpPr>
        <p:spPr bwMode="auto">
          <a:xfrm>
            <a:off x="2209800" y="990600"/>
            <a:ext cx="7772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p:txBody>
      </p:sp>
      <p:grpSp>
        <p:nvGrpSpPr>
          <p:cNvPr id="11270" name="Group 290"/>
          <p:cNvGrpSpPr>
            <a:grpSpLocks/>
          </p:cNvGrpSpPr>
          <p:nvPr/>
        </p:nvGrpSpPr>
        <p:grpSpPr bwMode="auto">
          <a:xfrm>
            <a:off x="2857500" y="1600200"/>
            <a:ext cx="6286500" cy="2762250"/>
            <a:chOff x="480" y="1200"/>
            <a:chExt cx="3960" cy="1740"/>
          </a:xfrm>
        </p:grpSpPr>
        <p:grpSp>
          <p:nvGrpSpPr>
            <p:cNvPr id="11272" name="Group 170"/>
            <p:cNvGrpSpPr>
              <a:grpSpLocks/>
            </p:cNvGrpSpPr>
            <p:nvPr/>
          </p:nvGrpSpPr>
          <p:grpSpPr bwMode="auto">
            <a:xfrm>
              <a:off x="1488" y="1536"/>
              <a:ext cx="240" cy="336"/>
              <a:chOff x="1824" y="2976"/>
              <a:chExt cx="240" cy="336"/>
            </a:xfrm>
          </p:grpSpPr>
          <p:sp>
            <p:nvSpPr>
              <p:cNvPr id="11340" name="Line 171"/>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1341" name="Line 172"/>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11273" name="Group 289"/>
            <p:cNvGrpSpPr>
              <a:grpSpLocks/>
            </p:cNvGrpSpPr>
            <p:nvPr/>
          </p:nvGrpSpPr>
          <p:grpSpPr bwMode="auto">
            <a:xfrm>
              <a:off x="480" y="1200"/>
              <a:ext cx="3960" cy="1740"/>
              <a:chOff x="480" y="1200"/>
              <a:chExt cx="3960" cy="1740"/>
            </a:xfrm>
          </p:grpSpPr>
          <p:sp>
            <p:nvSpPr>
              <p:cNvPr id="11295" name="Rectangle 236"/>
              <p:cNvSpPr>
                <a:spLocks noChangeArrowheads="1"/>
              </p:cNvSpPr>
              <p:nvPr/>
            </p:nvSpPr>
            <p:spPr bwMode="auto">
              <a:xfrm>
                <a:off x="408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11296" name="Rectangle 235"/>
              <p:cNvSpPr>
                <a:spLocks noChangeArrowheads="1"/>
              </p:cNvSpPr>
              <p:nvPr/>
            </p:nvSpPr>
            <p:spPr bwMode="auto">
              <a:xfrm>
                <a:off x="372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11297" name="Rectangle 234"/>
              <p:cNvSpPr>
                <a:spLocks noChangeArrowheads="1"/>
              </p:cNvSpPr>
              <p:nvPr/>
            </p:nvSpPr>
            <p:spPr bwMode="auto">
              <a:xfrm>
                <a:off x="336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11298" name="Rectangle 233"/>
              <p:cNvSpPr>
                <a:spLocks noChangeArrowheads="1"/>
              </p:cNvSpPr>
              <p:nvPr/>
            </p:nvSpPr>
            <p:spPr bwMode="auto">
              <a:xfrm>
                <a:off x="300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11299" name="Rectangle 232"/>
              <p:cNvSpPr>
                <a:spLocks noChangeArrowheads="1"/>
              </p:cNvSpPr>
              <p:nvPr/>
            </p:nvSpPr>
            <p:spPr bwMode="auto">
              <a:xfrm>
                <a:off x="264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11300" name="Rectangle 231"/>
              <p:cNvSpPr>
                <a:spLocks noChangeArrowheads="1"/>
              </p:cNvSpPr>
              <p:nvPr/>
            </p:nvSpPr>
            <p:spPr bwMode="auto">
              <a:xfrm>
                <a:off x="228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11301" name="Rectangle 230"/>
              <p:cNvSpPr>
                <a:spLocks noChangeArrowheads="1"/>
              </p:cNvSpPr>
              <p:nvPr/>
            </p:nvSpPr>
            <p:spPr bwMode="auto">
              <a:xfrm>
                <a:off x="192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11302" name="Rectangle 229"/>
              <p:cNvSpPr>
                <a:spLocks noChangeArrowheads="1"/>
              </p:cNvSpPr>
              <p:nvPr/>
            </p:nvSpPr>
            <p:spPr bwMode="auto">
              <a:xfrm>
                <a:off x="156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11303" name="Rectangle 228"/>
              <p:cNvSpPr>
                <a:spLocks noChangeArrowheads="1"/>
              </p:cNvSpPr>
              <p:nvPr/>
            </p:nvSpPr>
            <p:spPr bwMode="auto">
              <a:xfrm>
                <a:off x="120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11304" name="Rectangle 226"/>
              <p:cNvSpPr>
                <a:spLocks noChangeArrowheads="1"/>
              </p:cNvSpPr>
              <p:nvPr/>
            </p:nvSpPr>
            <p:spPr bwMode="auto">
              <a:xfrm>
                <a:off x="480" y="2375"/>
                <a:ext cx="72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output</a:t>
                </a:r>
              </a:p>
            </p:txBody>
          </p:sp>
          <p:sp>
            <p:nvSpPr>
              <p:cNvPr id="11305" name="Rectangle 224"/>
              <p:cNvSpPr>
                <a:spLocks noChangeArrowheads="1"/>
              </p:cNvSpPr>
              <p:nvPr/>
            </p:nvSpPr>
            <p:spPr bwMode="auto">
              <a:xfrm>
                <a:off x="408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0</a:t>
                </a:r>
              </a:p>
              <a:p>
                <a:pPr algn="ctr" eaLnBrk="1" hangingPunct="1">
                  <a:buFontTx/>
                  <a:buNone/>
                </a:pPr>
                <a:endParaRPr lang="en-US" altLang="en-US" sz="2800"/>
              </a:p>
            </p:txBody>
          </p:sp>
          <p:sp>
            <p:nvSpPr>
              <p:cNvPr id="11306" name="Rectangle 223"/>
              <p:cNvSpPr>
                <a:spLocks noChangeArrowheads="1"/>
              </p:cNvSpPr>
              <p:nvPr/>
            </p:nvSpPr>
            <p:spPr bwMode="auto">
              <a:xfrm>
                <a:off x="372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2</a:t>
                </a:r>
              </a:p>
            </p:txBody>
          </p:sp>
          <p:sp>
            <p:nvSpPr>
              <p:cNvPr id="11307" name="Rectangle 222"/>
              <p:cNvSpPr>
                <a:spLocks noChangeArrowheads="1"/>
              </p:cNvSpPr>
              <p:nvPr/>
            </p:nvSpPr>
            <p:spPr bwMode="auto">
              <a:xfrm>
                <a:off x="336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3</a:t>
                </a:r>
              </a:p>
            </p:txBody>
          </p:sp>
          <p:sp>
            <p:nvSpPr>
              <p:cNvPr id="11308" name="Rectangle 221"/>
              <p:cNvSpPr>
                <a:spLocks noChangeArrowheads="1"/>
              </p:cNvSpPr>
              <p:nvPr/>
            </p:nvSpPr>
            <p:spPr bwMode="auto">
              <a:xfrm>
                <a:off x="300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2</a:t>
                </a:r>
              </a:p>
            </p:txBody>
          </p:sp>
          <p:sp>
            <p:nvSpPr>
              <p:cNvPr id="11309" name="Rectangle 220"/>
              <p:cNvSpPr>
                <a:spLocks noChangeArrowheads="1"/>
              </p:cNvSpPr>
              <p:nvPr/>
            </p:nvSpPr>
            <p:spPr bwMode="auto">
              <a:xfrm>
                <a:off x="264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3</a:t>
                </a:r>
              </a:p>
            </p:txBody>
          </p:sp>
          <p:sp>
            <p:nvSpPr>
              <p:cNvPr id="11310" name="Rectangle 219"/>
              <p:cNvSpPr>
                <a:spLocks noChangeArrowheads="1"/>
              </p:cNvSpPr>
              <p:nvPr/>
            </p:nvSpPr>
            <p:spPr bwMode="auto">
              <a:xfrm>
                <a:off x="228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1</a:t>
                </a:r>
              </a:p>
            </p:txBody>
          </p:sp>
          <p:sp>
            <p:nvSpPr>
              <p:cNvPr id="11311" name="Rectangle 218"/>
              <p:cNvSpPr>
                <a:spLocks noChangeArrowheads="1"/>
              </p:cNvSpPr>
              <p:nvPr/>
            </p:nvSpPr>
            <p:spPr bwMode="auto">
              <a:xfrm>
                <a:off x="192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1</a:t>
                </a:r>
              </a:p>
            </p:txBody>
          </p:sp>
          <p:sp>
            <p:nvSpPr>
              <p:cNvPr id="11312" name="Rectangle 217"/>
              <p:cNvSpPr>
                <a:spLocks noChangeArrowheads="1"/>
              </p:cNvSpPr>
              <p:nvPr/>
            </p:nvSpPr>
            <p:spPr bwMode="auto">
              <a:xfrm>
                <a:off x="156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1</a:t>
                </a:r>
              </a:p>
            </p:txBody>
          </p:sp>
          <p:sp>
            <p:nvSpPr>
              <p:cNvPr id="11313" name="Rectangle 216"/>
              <p:cNvSpPr>
                <a:spLocks noChangeArrowheads="1"/>
              </p:cNvSpPr>
              <p:nvPr/>
            </p:nvSpPr>
            <p:spPr bwMode="auto">
              <a:xfrm>
                <a:off x="120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0</a:t>
                </a:r>
              </a:p>
            </p:txBody>
          </p:sp>
          <p:sp>
            <p:nvSpPr>
              <p:cNvPr id="11314" name="Rectangle 214"/>
              <p:cNvSpPr>
                <a:spLocks noChangeArrowheads="1"/>
              </p:cNvSpPr>
              <p:nvPr/>
            </p:nvSpPr>
            <p:spPr bwMode="auto">
              <a:xfrm>
                <a:off x="480" y="1765"/>
                <a:ext cx="72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State</a:t>
                </a:r>
              </a:p>
            </p:txBody>
          </p:sp>
          <p:sp>
            <p:nvSpPr>
              <p:cNvPr id="11315" name="Rectangle 212"/>
              <p:cNvSpPr>
                <a:spLocks noChangeArrowheads="1"/>
              </p:cNvSpPr>
              <p:nvPr/>
            </p:nvSpPr>
            <p:spPr bwMode="auto">
              <a:xfrm>
                <a:off x="408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a</a:t>
                </a:r>
              </a:p>
            </p:txBody>
          </p:sp>
          <p:sp>
            <p:nvSpPr>
              <p:cNvPr id="11316" name="Rectangle 211"/>
              <p:cNvSpPr>
                <a:spLocks noChangeArrowheads="1"/>
              </p:cNvSpPr>
              <p:nvPr/>
            </p:nvSpPr>
            <p:spPr bwMode="auto">
              <a:xfrm>
                <a:off x="372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dirty="0"/>
                  <a:t>b</a:t>
                </a:r>
              </a:p>
            </p:txBody>
          </p:sp>
          <p:sp>
            <p:nvSpPr>
              <p:cNvPr id="11317" name="Rectangle 210"/>
              <p:cNvSpPr>
                <a:spLocks noChangeArrowheads="1"/>
              </p:cNvSpPr>
              <p:nvPr/>
            </p:nvSpPr>
            <p:spPr bwMode="auto">
              <a:xfrm>
                <a:off x="336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11318" name="Rectangle 209"/>
              <p:cNvSpPr>
                <a:spLocks noChangeArrowheads="1"/>
              </p:cNvSpPr>
              <p:nvPr/>
            </p:nvSpPr>
            <p:spPr bwMode="auto">
              <a:xfrm>
                <a:off x="300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11319" name="Rectangle 208"/>
              <p:cNvSpPr>
                <a:spLocks noChangeArrowheads="1"/>
              </p:cNvSpPr>
              <p:nvPr/>
            </p:nvSpPr>
            <p:spPr bwMode="auto">
              <a:xfrm>
                <a:off x="264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a</a:t>
                </a:r>
              </a:p>
            </p:txBody>
          </p:sp>
          <p:sp>
            <p:nvSpPr>
              <p:cNvPr id="11320" name="Rectangle 207"/>
              <p:cNvSpPr>
                <a:spLocks noChangeArrowheads="1"/>
              </p:cNvSpPr>
              <p:nvPr/>
            </p:nvSpPr>
            <p:spPr bwMode="auto">
              <a:xfrm>
                <a:off x="228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11321" name="Rectangle 206"/>
              <p:cNvSpPr>
                <a:spLocks noChangeArrowheads="1"/>
              </p:cNvSpPr>
              <p:nvPr/>
            </p:nvSpPr>
            <p:spPr bwMode="auto">
              <a:xfrm>
                <a:off x="192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11322" name="Rectangle 205"/>
              <p:cNvSpPr>
                <a:spLocks noChangeArrowheads="1"/>
              </p:cNvSpPr>
              <p:nvPr/>
            </p:nvSpPr>
            <p:spPr bwMode="auto">
              <a:xfrm>
                <a:off x="156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a</a:t>
                </a:r>
              </a:p>
            </p:txBody>
          </p:sp>
          <p:sp>
            <p:nvSpPr>
              <p:cNvPr id="11323" name="Rectangle 204"/>
              <p:cNvSpPr>
                <a:spLocks noChangeArrowheads="1"/>
              </p:cNvSpPr>
              <p:nvPr/>
            </p:nvSpPr>
            <p:spPr bwMode="auto">
              <a:xfrm>
                <a:off x="120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endParaRPr lang="en-US" altLang="en-US" sz="2800"/>
              </a:p>
            </p:txBody>
          </p:sp>
          <p:sp>
            <p:nvSpPr>
              <p:cNvPr id="11324" name="Rectangle 202"/>
              <p:cNvSpPr>
                <a:spLocks noChangeArrowheads="1"/>
              </p:cNvSpPr>
              <p:nvPr/>
            </p:nvSpPr>
            <p:spPr bwMode="auto">
              <a:xfrm>
                <a:off x="480" y="1200"/>
                <a:ext cx="72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Input</a:t>
                </a:r>
              </a:p>
            </p:txBody>
          </p:sp>
          <p:sp>
            <p:nvSpPr>
              <p:cNvPr id="11325" name="Line 238"/>
              <p:cNvSpPr>
                <a:spLocks noChangeShapeType="1"/>
              </p:cNvSpPr>
              <p:nvPr/>
            </p:nvSpPr>
            <p:spPr bwMode="auto">
              <a:xfrm>
                <a:off x="480" y="1200"/>
                <a:ext cx="3960" cy="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1326" name="Line 239"/>
              <p:cNvSpPr>
                <a:spLocks noChangeShapeType="1"/>
              </p:cNvSpPr>
              <p:nvPr/>
            </p:nvSpPr>
            <p:spPr bwMode="auto">
              <a:xfrm>
                <a:off x="480" y="1765"/>
                <a:ext cx="396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1327" name="Line 240"/>
              <p:cNvSpPr>
                <a:spLocks noChangeShapeType="1"/>
              </p:cNvSpPr>
              <p:nvPr/>
            </p:nvSpPr>
            <p:spPr bwMode="auto">
              <a:xfrm>
                <a:off x="480" y="2375"/>
                <a:ext cx="396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1328" name="Line 241"/>
              <p:cNvSpPr>
                <a:spLocks noChangeShapeType="1"/>
              </p:cNvSpPr>
              <p:nvPr/>
            </p:nvSpPr>
            <p:spPr bwMode="auto">
              <a:xfrm>
                <a:off x="480" y="2940"/>
                <a:ext cx="3960" cy="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1329" name="Line 242"/>
              <p:cNvSpPr>
                <a:spLocks noChangeShapeType="1"/>
              </p:cNvSpPr>
              <p:nvPr/>
            </p:nvSpPr>
            <p:spPr bwMode="auto">
              <a:xfrm>
                <a:off x="480" y="1200"/>
                <a:ext cx="0" cy="174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1330" name="Line 244"/>
              <p:cNvSpPr>
                <a:spLocks noChangeShapeType="1"/>
              </p:cNvSpPr>
              <p:nvPr/>
            </p:nvSpPr>
            <p:spPr bwMode="auto">
              <a:xfrm>
                <a:off x="120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1331" name="Line 245"/>
              <p:cNvSpPr>
                <a:spLocks noChangeShapeType="1"/>
              </p:cNvSpPr>
              <p:nvPr/>
            </p:nvSpPr>
            <p:spPr bwMode="auto">
              <a:xfrm>
                <a:off x="156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1332" name="Line 246"/>
              <p:cNvSpPr>
                <a:spLocks noChangeShapeType="1"/>
              </p:cNvSpPr>
              <p:nvPr/>
            </p:nvSpPr>
            <p:spPr bwMode="auto">
              <a:xfrm>
                <a:off x="192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1333" name="Line 247"/>
              <p:cNvSpPr>
                <a:spLocks noChangeShapeType="1"/>
              </p:cNvSpPr>
              <p:nvPr/>
            </p:nvSpPr>
            <p:spPr bwMode="auto">
              <a:xfrm>
                <a:off x="228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1334" name="Line 248"/>
              <p:cNvSpPr>
                <a:spLocks noChangeShapeType="1"/>
              </p:cNvSpPr>
              <p:nvPr/>
            </p:nvSpPr>
            <p:spPr bwMode="auto">
              <a:xfrm>
                <a:off x="264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1335" name="Line 249"/>
              <p:cNvSpPr>
                <a:spLocks noChangeShapeType="1"/>
              </p:cNvSpPr>
              <p:nvPr/>
            </p:nvSpPr>
            <p:spPr bwMode="auto">
              <a:xfrm>
                <a:off x="300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1336" name="Line 250"/>
              <p:cNvSpPr>
                <a:spLocks noChangeShapeType="1"/>
              </p:cNvSpPr>
              <p:nvPr/>
            </p:nvSpPr>
            <p:spPr bwMode="auto">
              <a:xfrm>
                <a:off x="336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1337" name="Line 251"/>
              <p:cNvSpPr>
                <a:spLocks noChangeShapeType="1"/>
              </p:cNvSpPr>
              <p:nvPr/>
            </p:nvSpPr>
            <p:spPr bwMode="auto">
              <a:xfrm>
                <a:off x="372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1338" name="Line 252"/>
              <p:cNvSpPr>
                <a:spLocks noChangeShapeType="1"/>
              </p:cNvSpPr>
              <p:nvPr/>
            </p:nvSpPr>
            <p:spPr bwMode="auto">
              <a:xfrm>
                <a:off x="408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1339" name="Line 254"/>
              <p:cNvSpPr>
                <a:spLocks noChangeShapeType="1"/>
              </p:cNvSpPr>
              <p:nvPr/>
            </p:nvSpPr>
            <p:spPr bwMode="auto">
              <a:xfrm>
                <a:off x="4440" y="1200"/>
                <a:ext cx="0" cy="174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1274" name="Group 267"/>
            <p:cNvGrpSpPr>
              <a:grpSpLocks/>
            </p:cNvGrpSpPr>
            <p:nvPr/>
          </p:nvGrpSpPr>
          <p:grpSpPr bwMode="auto">
            <a:xfrm>
              <a:off x="1824" y="1536"/>
              <a:ext cx="240" cy="336"/>
              <a:chOff x="1824" y="2976"/>
              <a:chExt cx="240" cy="336"/>
            </a:xfrm>
          </p:grpSpPr>
          <p:sp>
            <p:nvSpPr>
              <p:cNvPr id="11293" name="Line 268"/>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1294" name="Line 269"/>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11275" name="Group 270"/>
            <p:cNvGrpSpPr>
              <a:grpSpLocks/>
            </p:cNvGrpSpPr>
            <p:nvPr/>
          </p:nvGrpSpPr>
          <p:grpSpPr bwMode="auto">
            <a:xfrm>
              <a:off x="2208" y="1536"/>
              <a:ext cx="240" cy="336"/>
              <a:chOff x="1824" y="2976"/>
              <a:chExt cx="240" cy="336"/>
            </a:xfrm>
          </p:grpSpPr>
          <p:sp>
            <p:nvSpPr>
              <p:cNvPr id="11291" name="Line 271"/>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1292" name="Line 272"/>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11276" name="Group 273"/>
            <p:cNvGrpSpPr>
              <a:grpSpLocks/>
            </p:cNvGrpSpPr>
            <p:nvPr/>
          </p:nvGrpSpPr>
          <p:grpSpPr bwMode="auto">
            <a:xfrm>
              <a:off x="2592" y="1536"/>
              <a:ext cx="240" cy="336"/>
              <a:chOff x="1824" y="2976"/>
              <a:chExt cx="240" cy="336"/>
            </a:xfrm>
          </p:grpSpPr>
          <p:sp>
            <p:nvSpPr>
              <p:cNvPr id="11289" name="Line 274"/>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1290" name="Line 275"/>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11277" name="Group 276"/>
            <p:cNvGrpSpPr>
              <a:grpSpLocks/>
            </p:cNvGrpSpPr>
            <p:nvPr/>
          </p:nvGrpSpPr>
          <p:grpSpPr bwMode="auto">
            <a:xfrm>
              <a:off x="2928" y="1536"/>
              <a:ext cx="240" cy="336"/>
              <a:chOff x="1824" y="2976"/>
              <a:chExt cx="240" cy="336"/>
            </a:xfrm>
          </p:grpSpPr>
          <p:sp>
            <p:nvSpPr>
              <p:cNvPr id="11287" name="Line 277"/>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1288" name="Line 278"/>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11278" name="Group 279"/>
            <p:cNvGrpSpPr>
              <a:grpSpLocks/>
            </p:cNvGrpSpPr>
            <p:nvPr/>
          </p:nvGrpSpPr>
          <p:grpSpPr bwMode="auto">
            <a:xfrm>
              <a:off x="3264" y="1536"/>
              <a:ext cx="240" cy="336"/>
              <a:chOff x="1824" y="2976"/>
              <a:chExt cx="240" cy="336"/>
            </a:xfrm>
          </p:grpSpPr>
          <p:sp>
            <p:nvSpPr>
              <p:cNvPr id="11285" name="Line 280"/>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1286" name="Line 281"/>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11279" name="Group 282"/>
            <p:cNvGrpSpPr>
              <a:grpSpLocks/>
            </p:cNvGrpSpPr>
            <p:nvPr/>
          </p:nvGrpSpPr>
          <p:grpSpPr bwMode="auto">
            <a:xfrm>
              <a:off x="3648" y="1536"/>
              <a:ext cx="240" cy="336"/>
              <a:chOff x="1824" y="2976"/>
              <a:chExt cx="240" cy="336"/>
            </a:xfrm>
          </p:grpSpPr>
          <p:sp>
            <p:nvSpPr>
              <p:cNvPr id="11283" name="Line 283"/>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1284" name="Line 284"/>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11280" name="Group 285"/>
            <p:cNvGrpSpPr>
              <a:grpSpLocks/>
            </p:cNvGrpSpPr>
            <p:nvPr/>
          </p:nvGrpSpPr>
          <p:grpSpPr bwMode="auto">
            <a:xfrm>
              <a:off x="3984" y="1536"/>
              <a:ext cx="240" cy="336"/>
              <a:chOff x="1824" y="2976"/>
              <a:chExt cx="240" cy="336"/>
            </a:xfrm>
          </p:grpSpPr>
          <p:sp>
            <p:nvSpPr>
              <p:cNvPr id="11281" name="Line 286"/>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1282" name="Line 287"/>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sp>
        <p:nvSpPr>
          <p:cNvPr id="11271" name="Rectangle 292"/>
          <p:cNvSpPr>
            <a:spLocks noChangeArrowheads="1"/>
          </p:cNvSpPr>
          <p:nvPr/>
        </p:nvSpPr>
        <p:spPr bwMode="auto">
          <a:xfrm>
            <a:off x="2362200" y="1276350"/>
            <a:ext cx="7772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buFontTx/>
              <a:buNone/>
            </a:pPr>
            <a:endParaRPr lang="en-US" altLang="en-US" dirty="0"/>
          </a:p>
          <a:p>
            <a:pPr eaLnBrk="1" hangingPunct="1">
              <a:lnSpc>
                <a:spcPct val="90000"/>
              </a:lnSpc>
              <a:buFontTx/>
              <a:buNone/>
            </a:pPr>
            <a:endParaRPr lang="en-US" altLang="en-US" dirty="0"/>
          </a:p>
          <a:p>
            <a:pPr eaLnBrk="1" hangingPunct="1">
              <a:lnSpc>
                <a:spcPct val="90000"/>
              </a:lnSpc>
              <a:buFontTx/>
              <a:buNone/>
            </a:pPr>
            <a:endParaRPr lang="en-US" altLang="en-US" dirty="0"/>
          </a:p>
          <a:p>
            <a:pPr eaLnBrk="1" hangingPunct="1">
              <a:lnSpc>
                <a:spcPct val="90000"/>
              </a:lnSpc>
              <a:buFontTx/>
              <a:buNone/>
            </a:pPr>
            <a:endParaRPr lang="en-US" altLang="en-US" dirty="0"/>
          </a:p>
          <a:p>
            <a:pPr eaLnBrk="1" hangingPunct="1">
              <a:lnSpc>
                <a:spcPct val="90000"/>
              </a:lnSpc>
              <a:buFontTx/>
              <a:buNone/>
            </a:pPr>
            <a:endParaRPr lang="en-US" altLang="en-US" dirty="0"/>
          </a:p>
          <a:p>
            <a:pPr eaLnBrk="1" hangingPunct="1">
              <a:lnSpc>
                <a:spcPct val="90000"/>
              </a:lnSpc>
              <a:buFontTx/>
              <a:buNone/>
            </a:pPr>
            <a:endParaRPr lang="en-US" altLang="en-US" dirty="0"/>
          </a:p>
          <a:p>
            <a:pPr eaLnBrk="1" hangingPunct="1">
              <a:lnSpc>
                <a:spcPct val="90000"/>
              </a:lnSpc>
              <a:buFontTx/>
              <a:buNone/>
            </a:pPr>
            <a:r>
              <a:rPr lang="en-US" altLang="en-US" dirty="0"/>
              <a:t>	It may be noted that the length of output string is l more than that of input string as the initial state prints out the extra character 1, before the input string is read.</a:t>
            </a:r>
          </a:p>
        </p:txBody>
      </p:sp>
    </p:spTree>
    <p:extLst>
      <p:ext uri="{BB962C8B-B14F-4D97-AF65-F5344CB8AC3E}">
        <p14:creationId xmlns:p14="http://schemas.microsoft.com/office/powerpoint/2010/main" val="849643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FF6CD84-F50D-42B7-9142-534EDDBEBE9E}" type="slidenum">
              <a:rPr lang="en-US" altLang="en-US" sz="1400"/>
              <a:pPr>
                <a:spcBef>
                  <a:spcPct val="0"/>
                </a:spcBef>
                <a:buFontTx/>
                <a:buNone/>
              </a:pPr>
              <a:t>11</a:t>
            </a:fld>
            <a:endParaRPr lang="en-US" altLang="en-US" sz="1400"/>
          </a:p>
        </p:txBody>
      </p:sp>
      <p:sp>
        <p:nvSpPr>
          <p:cNvPr id="12291" name="Rectangle 2"/>
          <p:cNvSpPr>
            <a:spLocks noGrp="1" noChangeArrowheads="1"/>
          </p:cNvSpPr>
          <p:nvPr>
            <p:ph type="title"/>
          </p:nvPr>
        </p:nvSpPr>
        <p:spPr>
          <a:xfrm>
            <a:off x="2209800" y="228600"/>
            <a:ext cx="7772400" cy="1143000"/>
          </a:xfrm>
        </p:spPr>
        <p:txBody>
          <a:bodyPr/>
          <a:lstStyle/>
          <a:p>
            <a:pPr eaLnBrk="1" hangingPunct="1"/>
            <a:r>
              <a:rPr lang="en-US" altLang="en-US" smtClean="0"/>
              <a:t>Example</a:t>
            </a:r>
          </a:p>
        </p:txBody>
      </p:sp>
      <p:sp>
        <p:nvSpPr>
          <p:cNvPr id="12292" name="Rectangle 3"/>
          <p:cNvSpPr>
            <a:spLocks noGrp="1" noChangeArrowheads="1"/>
          </p:cNvSpPr>
          <p:nvPr>
            <p:ph type="body" idx="1"/>
          </p:nvPr>
        </p:nvSpPr>
        <p:spPr>
          <a:xfrm>
            <a:off x="2209800" y="1524000"/>
            <a:ext cx="7772400" cy="4114800"/>
          </a:xfrm>
        </p:spPr>
        <p:txBody>
          <a:bodyPr/>
          <a:lstStyle/>
          <a:p>
            <a:pPr eaLnBrk="1" hangingPunct="1">
              <a:buFontTx/>
              <a:buNone/>
            </a:pPr>
            <a:r>
              <a:rPr lang="en-US" altLang="en-US" smtClean="0"/>
              <a:t>	To identify the relation between the input strings and the corresponding output strings in the following Moore machine, </a:t>
            </a:r>
          </a:p>
        </p:txBody>
      </p:sp>
      <p:sp>
        <p:nvSpPr>
          <p:cNvPr id="12293" name="Oval 7"/>
          <p:cNvSpPr>
            <a:spLocks noChangeArrowheads="1"/>
          </p:cNvSpPr>
          <p:nvPr/>
        </p:nvSpPr>
        <p:spPr bwMode="auto">
          <a:xfrm>
            <a:off x="7412039" y="4475164"/>
            <a:ext cx="598487" cy="600075"/>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12294" name="Text Box 8"/>
          <p:cNvSpPr txBox="1">
            <a:spLocks noChangeArrowheads="1"/>
          </p:cNvSpPr>
          <p:nvPr/>
        </p:nvSpPr>
        <p:spPr bwMode="auto">
          <a:xfrm>
            <a:off x="7372351" y="4346575"/>
            <a:ext cx="8413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spcBef>
                <a:spcPct val="0"/>
              </a:spcBef>
              <a:buFontTx/>
              <a:buNone/>
            </a:pPr>
            <a:r>
              <a:rPr lang="en-US" altLang="en-US" sz="2400" b="1">
                <a:solidFill>
                  <a:srgbClr val="000000"/>
                </a:solidFill>
              </a:rPr>
              <a:t>q</a:t>
            </a:r>
            <a:r>
              <a:rPr lang="en-US" altLang="en-US" sz="3600" b="1" baseline="-30000">
                <a:solidFill>
                  <a:srgbClr val="000000"/>
                </a:solidFill>
              </a:rPr>
              <a:t>2</a:t>
            </a:r>
            <a:r>
              <a:rPr lang="en-US" altLang="en-US" sz="2400" b="1">
                <a:solidFill>
                  <a:srgbClr val="000000"/>
                </a:solidFill>
              </a:rPr>
              <a:t>/0</a:t>
            </a:r>
            <a:endParaRPr lang="en-US" altLang="en-US" sz="2500" b="1">
              <a:solidFill>
                <a:srgbClr val="000000"/>
              </a:solidFill>
            </a:endParaRPr>
          </a:p>
        </p:txBody>
      </p:sp>
      <p:sp>
        <p:nvSpPr>
          <p:cNvPr id="12295" name="Freeform 11"/>
          <p:cNvSpPr>
            <a:spLocks/>
          </p:cNvSpPr>
          <p:nvPr/>
        </p:nvSpPr>
        <p:spPr bwMode="auto">
          <a:xfrm rot="-300000">
            <a:off x="2587625" y="4352925"/>
            <a:ext cx="57150" cy="69850"/>
          </a:xfrm>
          <a:custGeom>
            <a:avLst/>
            <a:gdLst>
              <a:gd name="T0" fmla="*/ 0 w 36"/>
              <a:gd name="T1" fmla="*/ 116167202 h 42"/>
              <a:gd name="T2" fmla="*/ 90725625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96" name="Freeform 10"/>
          <p:cNvSpPr>
            <a:spLocks/>
          </p:cNvSpPr>
          <p:nvPr/>
        </p:nvSpPr>
        <p:spPr bwMode="auto">
          <a:xfrm rot="300000">
            <a:off x="2133600" y="3886201"/>
            <a:ext cx="641350" cy="542925"/>
          </a:xfrm>
          <a:custGeom>
            <a:avLst/>
            <a:gdLst>
              <a:gd name="T0" fmla="*/ 484313566 w 408"/>
              <a:gd name="T1" fmla="*/ 779808348 h 378"/>
              <a:gd name="T2" fmla="*/ 741295280 w 408"/>
              <a:gd name="T3" fmla="*/ 763305152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97" name="Freeform 12"/>
          <p:cNvSpPr>
            <a:spLocks/>
          </p:cNvSpPr>
          <p:nvPr/>
        </p:nvSpPr>
        <p:spPr bwMode="auto">
          <a:xfrm rot="-300000">
            <a:off x="2578101" y="4351339"/>
            <a:ext cx="4763" cy="79375"/>
          </a:xfrm>
          <a:custGeom>
            <a:avLst/>
            <a:gdLst>
              <a:gd name="T0" fmla="*/ 0 w 3"/>
              <a:gd name="T1" fmla="*/ 0 h 48"/>
              <a:gd name="T2" fmla="*/ 7562056 w 3"/>
              <a:gd name="T3" fmla="*/ 13125813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98" name="Text Box 14"/>
          <p:cNvSpPr txBox="1">
            <a:spLocks noChangeArrowheads="1"/>
          </p:cNvSpPr>
          <p:nvPr/>
        </p:nvSpPr>
        <p:spPr bwMode="auto">
          <a:xfrm flipH="1">
            <a:off x="6243638" y="4438650"/>
            <a:ext cx="3794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12299" name="Oval 16"/>
          <p:cNvSpPr>
            <a:spLocks noChangeArrowheads="1"/>
          </p:cNvSpPr>
          <p:nvPr/>
        </p:nvSpPr>
        <p:spPr bwMode="auto">
          <a:xfrm>
            <a:off x="4772026" y="4492626"/>
            <a:ext cx="639763" cy="63976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12300" name="Text Box 17"/>
          <p:cNvSpPr txBox="1">
            <a:spLocks noChangeArrowheads="1"/>
          </p:cNvSpPr>
          <p:nvPr/>
        </p:nvSpPr>
        <p:spPr bwMode="auto">
          <a:xfrm>
            <a:off x="4648201" y="4476751"/>
            <a:ext cx="89852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sp>
        <p:nvSpPr>
          <p:cNvPr id="12301" name="Text Box 22"/>
          <p:cNvSpPr txBox="1">
            <a:spLocks noChangeArrowheads="1"/>
          </p:cNvSpPr>
          <p:nvPr/>
        </p:nvSpPr>
        <p:spPr bwMode="auto">
          <a:xfrm>
            <a:off x="3543300" y="4819650"/>
            <a:ext cx="8969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sp>
        <p:nvSpPr>
          <p:cNvPr id="12302" name="Oval 25"/>
          <p:cNvSpPr>
            <a:spLocks noChangeArrowheads="1"/>
          </p:cNvSpPr>
          <p:nvPr/>
        </p:nvSpPr>
        <p:spPr bwMode="auto">
          <a:xfrm>
            <a:off x="9588501" y="4487863"/>
            <a:ext cx="639763" cy="639762"/>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12303" name="Text Box 26"/>
          <p:cNvSpPr txBox="1">
            <a:spLocks noChangeArrowheads="1"/>
          </p:cNvSpPr>
          <p:nvPr/>
        </p:nvSpPr>
        <p:spPr bwMode="auto">
          <a:xfrm>
            <a:off x="9464676" y="4471989"/>
            <a:ext cx="89852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sp>
        <p:nvSpPr>
          <p:cNvPr id="12304" name="Line 27"/>
          <p:cNvSpPr>
            <a:spLocks noChangeShapeType="1"/>
          </p:cNvSpPr>
          <p:nvPr/>
        </p:nvSpPr>
        <p:spPr bwMode="auto">
          <a:xfrm>
            <a:off x="8001000" y="4800600"/>
            <a:ext cx="16002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5" name="Text Box 28"/>
          <p:cNvSpPr txBox="1">
            <a:spLocks noChangeArrowheads="1"/>
          </p:cNvSpPr>
          <p:nvPr/>
        </p:nvSpPr>
        <p:spPr bwMode="auto">
          <a:xfrm flipH="1">
            <a:off x="8604251" y="4438650"/>
            <a:ext cx="3794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sp>
        <p:nvSpPr>
          <p:cNvPr id="12306" name="Text Box 30"/>
          <p:cNvSpPr txBox="1">
            <a:spLocks noChangeArrowheads="1"/>
          </p:cNvSpPr>
          <p:nvPr/>
        </p:nvSpPr>
        <p:spPr bwMode="auto">
          <a:xfrm flipH="1">
            <a:off x="4738688" y="4568826"/>
            <a:ext cx="8429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1</a:t>
            </a:r>
            <a:r>
              <a:rPr lang="en-US" altLang="en-US" sz="2400" b="1">
                <a:solidFill>
                  <a:srgbClr val="000000"/>
                </a:solidFill>
              </a:rPr>
              <a:t>/0</a:t>
            </a:r>
          </a:p>
        </p:txBody>
      </p:sp>
      <p:sp>
        <p:nvSpPr>
          <p:cNvPr id="12307" name="Text Box 31"/>
          <p:cNvSpPr txBox="1">
            <a:spLocks noChangeArrowheads="1"/>
          </p:cNvSpPr>
          <p:nvPr/>
        </p:nvSpPr>
        <p:spPr bwMode="auto">
          <a:xfrm flipH="1">
            <a:off x="9563101" y="4529138"/>
            <a:ext cx="8540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3</a:t>
            </a:r>
            <a:r>
              <a:rPr lang="en-US" altLang="en-US" sz="2400" b="1">
                <a:solidFill>
                  <a:srgbClr val="000000"/>
                </a:solidFill>
              </a:rPr>
              <a:t>/1</a:t>
            </a:r>
          </a:p>
        </p:txBody>
      </p:sp>
      <p:sp>
        <p:nvSpPr>
          <p:cNvPr id="12308" name="Oval 33"/>
          <p:cNvSpPr>
            <a:spLocks noChangeArrowheads="1"/>
          </p:cNvSpPr>
          <p:nvPr/>
        </p:nvSpPr>
        <p:spPr bwMode="auto">
          <a:xfrm>
            <a:off x="2133601" y="4427538"/>
            <a:ext cx="639763" cy="639762"/>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12309" name="Text Box 34"/>
          <p:cNvSpPr txBox="1">
            <a:spLocks noChangeArrowheads="1"/>
          </p:cNvSpPr>
          <p:nvPr/>
        </p:nvSpPr>
        <p:spPr bwMode="auto">
          <a:xfrm>
            <a:off x="2911476" y="4449764"/>
            <a:ext cx="89852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p:txBody>
      </p:sp>
      <p:sp>
        <p:nvSpPr>
          <p:cNvPr id="12310" name="Text Box 36"/>
          <p:cNvSpPr txBox="1">
            <a:spLocks noChangeArrowheads="1"/>
          </p:cNvSpPr>
          <p:nvPr/>
        </p:nvSpPr>
        <p:spPr bwMode="auto">
          <a:xfrm flipH="1">
            <a:off x="3543301" y="4305300"/>
            <a:ext cx="3794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12311" name="Text Box 39"/>
          <p:cNvSpPr txBox="1">
            <a:spLocks noChangeArrowheads="1"/>
          </p:cNvSpPr>
          <p:nvPr/>
        </p:nvSpPr>
        <p:spPr bwMode="auto">
          <a:xfrm flipH="1">
            <a:off x="2076451" y="4479926"/>
            <a:ext cx="8429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0</a:t>
            </a:r>
            <a:r>
              <a:rPr lang="en-US" altLang="en-US" sz="2400" b="1">
                <a:solidFill>
                  <a:srgbClr val="000000"/>
                </a:solidFill>
              </a:rPr>
              <a:t>/0</a:t>
            </a:r>
          </a:p>
        </p:txBody>
      </p:sp>
      <p:sp>
        <p:nvSpPr>
          <p:cNvPr id="12312" name="Text Box 41"/>
          <p:cNvSpPr txBox="1">
            <a:spLocks noChangeArrowheads="1"/>
          </p:cNvSpPr>
          <p:nvPr/>
        </p:nvSpPr>
        <p:spPr bwMode="auto">
          <a:xfrm flipH="1">
            <a:off x="6326188" y="3429000"/>
            <a:ext cx="3794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sp>
        <p:nvSpPr>
          <p:cNvPr id="12313" name="Freeform 42"/>
          <p:cNvSpPr>
            <a:spLocks/>
          </p:cNvSpPr>
          <p:nvPr/>
        </p:nvSpPr>
        <p:spPr bwMode="auto">
          <a:xfrm rot="10800000">
            <a:off x="5181600" y="5099050"/>
            <a:ext cx="4572000" cy="1295400"/>
          </a:xfrm>
          <a:custGeom>
            <a:avLst/>
            <a:gdLst>
              <a:gd name="T0" fmla="*/ 0 w 2176"/>
              <a:gd name="T1" fmla="*/ 2147483646 h 336"/>
              <a:gd name="T2" fmla="*/ 2147483646 w 2176"/>
              <a:gd name="T3" fmla="*/ 214748364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14" name="Text Box 43"/>
          <p:cNvSpPr txBox="1">
            <a:spLocks noChangeArrowheads="1"/>
          </p:cNvSpPr>
          <p:nvPr/>
        </p:nvSpPr>
        <p:spPr bwMode="auto">
          <a:xfrm flipH="1">
            <a:off x="7240588" y="5575300"/>
            <a:ext cx="3794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b</a:t>
            </a:r>
          </a:p>
        </p:txBody>
      </p:sp>
      <p:sp>
        <p:nvSpPr>
          <p:cNvPr id="12315" name="Freeform 44"/>
          <p:cNvSpPr>
            <a:spLocks/>
          </p:cNvSpPr>
          <p:nvPr/>
        </p:nvSpPr>
        <p:spPr bwMode="auto">
          <a:xfrm flipH="1" flipV="1">
            <a:off x="2762251" y="4851401"/>
            <a:ext cx="2011363" cy="511175"/>
          </a:xfrm>
          <a:custGeom>
            <a:avLst/>
            <a:gdLst>
              <a:gd name="T0" fmla="*/ 0 w 2176"/>
              <a:gd name="T1" fmla="*/ 777678216 h 336"/>
              <a:gd name="T2" fmla="*/ 1859182499 w 2176"/>
              <a:gd name="T3" fmla="*/ 77767821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16" name="Freeform 45"/>
          <p:cNvSpPr>
            <a:spLocks/>
          </p:cNvSpPr>
          <p:nvPr/>
        </p:nvSpPr>
        <p:spPr bwMode="auto">
          <a:xfrm>
            <a:off x="2781301" y="4210051"/>
            <a:ext cx="2011363" cy="511175"/>
          </a:xfrm>
          <a:custGeom>
            <a:avLst/>
            <a:gdLst>
              <a:gd name="T0" fmla="*/ 0 w 2176"/>
              <a:gd name="T1" fmla="*/ 777678216 h 336"/>
              <a:gd name="T2" fmla="*/ 1859182499 w 2176"/>
              <a:gd name="T3" fmla="*/ 77767821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17" name="Line 46"/>
          <p:cNvSpPr>
            <a:spLocks noChangeShapeType="1"/>
          </p:cNvSpPr>
          <p:nvPr/>
        </p:nvSpPr>
        <p:spPr bwMode="auto">
          <a:xfrm>
            <a:off x="5391150" y="4819650"/>
            <a:ext cx="20574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2318" name="Freeform 51"/>
          <p:cNvSpPr>
            <a:spLocks/>
          </p:cNvSpPr>
          <p:nvPr/>
        </p:nvSpPr>
        <p:spPr bwMode="auto">
          <a:xfrm rot="10500000">
            <a:off x="7564438" y="5075238"/>
            <a:ext cx="57150" cy="69850"/>
          </a:xfrm>
          <a:custGeom>
            <a:avLst/>
            <a:gdLst>
              <a:gd name="T0" fmla="*/ 0 w 36"/>
              <a:gd name="T1" fmla="*/ 116167202 h 42"/>
              <a:gd name="T2" fmla="*/ 90725625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19" name="Freeform 52"/>
          <p:cNvSpPr>
            <a:spLocks/>
          </p:cNvSpPr>
          <p:nvPr/>
        </p:nvSpPr>
        <p:spPr bwMode="auto">
          <a:xfrm rot="-10500000">
            <a:off x="7434263" y="5068889"/>
            <a:ext cx="641350" cy="542925"/>
          </a:xfrm>
          <a:custGeom>
            <a:avLst/>
            <a:gdLst>
              <a:gd name="T0" fmla="*/ 484313566 w 408"/>
              <a:gd name="T1" fmla="*/ 779808348 h 378"/>
              <a:gd name="T2" fmla="*/ 741295280 w 408"/>
              <a:gd name="T3" fmla="*/ 763305152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20" name="Freeform 53"/>
          <p:cNvSpPr>
            <a:spLocks/>
          </p:cNvSpPr>
          <p:nvPr/>
        </p:nvSpPr>
        <p:spPr bwMode="auto">
          <a:xfrm rot="10500000">
            <a:off x="7624763" y="5067301"/>
            <a:ext cx="4762" cy="79375"/>
          </a:xfrm>
          <a:custGeom>
            <a:avLst/>
            <a:gdLst>
              <a:gd name="T0" fmla="*/ 0 w 3"/>
              <a:gd name="T1" fmla="*/ 0 h 48"/>
              <a:gd name="T2" fmla="*/ 7558881 w 3"/>
              <a:gd name="T3" fmla="*/ 13125813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21" name="Text Box 54"/>
          <p:cNvSpPr txBox="1">
            <a:spLocks noChangeArrowheads="1"/>
          </p:cNvSpPr>
          <p:nvPr/>
        </p:nvSpPr>
        <p:spPr bwMode="auto">
          <a:xfrm flipH="1">
            <a:off x="7829551" y="5084763"/>
            <a:ext cx="3794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12322" name="Freeform 55"/>
          <p:cNvSpPr>
            <a:spLocks/>
          </p:cNvSpPr>
          <p:nvPr/>
        </p:nvSpPr>
        <p:spPr bwMode="auto">
          <a:xfrm>
            <a:off x="2724150" y="3009900"/>
            <a:ext cx="7010400" cy="1524000"/>
          </a:xfrm>
          <a:custGeom>
            <a:avLst/>
            <a:gdLst>
              <a:gd name="T0" fmla="*/ 0 w 2176"/>
              <a:gd name="T1" fmla="*/ 2147483646 h 336"/>
              <a:gd name="T2" fmla="*/ 2147483646 w 2176"/>
              <a:gd name="T3" fmla="*/ 214748364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type="arrow" w="lg" len="lg"/>
            <a:tailEnd type="non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23" name="Line 59"/>
          <p:cNvSpPr>
            <a:spLocks noChangeShapeType="1"/>
          </p:cNvSpPr>
          <p:nvPr/>
        </p:nvSpPr>
        <p:spPr bwMode="auto">
          <a:xfrm>
            <a:off x="1752600" y="4800600"/>
            <a:ext cx="3810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2324" name="Text Box 60"/>
          <p:cNvSpPr txBox="1">
            <a:spLocks noChangeArrowheads="1"/>
          </p:cNvSpPr>
          <p:nvPr/>
        </p:nvSpPr>
        <p:spPr bwMode="auto">
          <a:xfrm>
            <a:off x="2379664" y="3714750"/>
            <a:ext cx="8969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spTree>
    <p:extLst>
      <p:ext uri="{BB962C8B-B14F-4D97-AF65-F5344CB8AC3E}">
        <p14:creationId xmlns:p14="http://schemas.microsoft.com/office/powerpoint/2010/main" val="835256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A659717-6646-4F15-8FF1-A9A561ABBDAD}" type="slidenum">
              <a:rPr lang="en-US" altLang="en-US" sz="1400"/>
              <a:pPr>
                <a:spcBef>
                  <a:spcPct val="0"/>
                </a:spcBef>
                <a:buFontTx/>
                <a:buNone/>
              </a:pPr>
              <a:t>12</a:t>
            </a:fld>
            <a:endParaRPr lang="en-US" altLang="en-US" sz="1400"/>
          </a:p>
        </p:txBody>
      </p:sp>
      <p:sp>
        <p:nvSpPr>
          <p:cNvPr id="13315" name="Rectangle 3"/>
          <p:cNvSpPr>
            <a:spLocks noChangeArrowheads="1"/>
          </p:cNvSpPr>
          <p:nvPr/>
        </p:nvSpPr>
        <p:spPr bwMode="auto">
          <a:xfrm>
            <a:off x="23622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400">
                <a:solidFill>
                  <a:schemeClr val="tx2"/>
                </a:solidFill>
              </a:rPr>
              <a:t>Example continued …</a:t>
            </a:r>
          </a:p>
        </p:txBody>
      </p:sp>
      <p:grpSp>
        <p:nvGrpSpPr>
          <p:cNvPr id="13316" name="Group 4"/>
          <p:cNvGrpSpPr>
            <a:grpSpLocks/>
          </p:cNvGrpSpPr>
          <p:nvPr/>
        </p:nvGrpSpPr>
        <p:grpSpPr bwMode="auto">
          <a:xfrm>
            <a:off x="2362200" y="3352800"/>
            <a:ext cx="7696200" cy="2997200"/>
            <a:chOff x="384" y="1136"/>
            <a:chExt cx="4848" cy="2560"/>
          </a:xfrm>
        </p:grpSpPr>
        <p:sp>
          <p:nvSpPr>
            <p:cNvPr id="13340" name="Rectangle 5"/>
            <p:cNvSpPr>
              <a:spLocks noChangeArrowheads="1"/>
            </p:cNvSpPr>
            <p:nvPr/>
          </p:nvSpPr>
          <p:spPr bwMode="auto">
            <a:xfrm>
              <a:off x="4886" y="2843"/>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13341" name="Rectangle 6"/>
            <p:cNvSpPr>
              <a:spLocks noChangeArrowheads="1"/>
            </p:cNvSpPr>
            <p:nvPr/>
          </p:nvSpPr>
          <p:spPr bwMode="auto">
            <a:xfrm>
              <a:off x="4539" y="2843"/>
              <a:ext cx="347"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13342" name="Rectangle 7"/>
            <p:cNvSpPr>
              <a:spLocks noChangeArrowheads="1"/>
            </p:cNvSpPr>
            <p:nvPr/>
          </p:nvSpPr>
          <p:spPr bwMode="auto">
            <a:xfrm>
              <a:off x="4193" y="2843"/>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13343" name="Rectangle 8"/>
            <p:cNvSpPr>
              <a:spLocks noChangeArrowheads="1"/>
            </p:cNvSpPr>
            <p:nvPr/>
          </p:nvSpPr>
          <p:spPr bwMode="auto">
            <a:xfrm>
              <a:off x="3847" y="2843"/>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13344" name="Rectangle 9"/>
            <p:cNvSpPr>
              <a:spLocks noChangeArrowheads="1"/>
            </p:cNvSpPr>
            <p:nvPr/>
          </p:nvSpPr>
          <p:spPr bwMode="auto">
            <a:xfrm>
              <a:off x="3501" y="2843"/>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13345" name="Rectangle 10"/>
            <p:cNvSpPr>
              <a:spLocks noChangeArrowheads="1"/>
            </p:cNvSpPr>
            <p:nvPr/>
          </p:nvSpPr>
          <p:spPr bwMode="auto">
            <a:xfrm>
              <a:off x="3154" y="2843"/>
              <a:ext cx="347"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13346" name="Rectangle 11"/>
            <p:cNvSpPr>
              <a:spLocks noChangeArrowheads="1"/>
            </p:cNvSpPr>
            <p:nvPr/>
          </p:nvSpPr>
          <p:spPr bwMode="auto">
            <a:xfrm>
              <a:off x="2808" y="2843"/>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13347" name="Rectangle 12"/>
            <p:cNvSpPr>
              <a:spLocks noChangeArrowheads="1"/>
            </p:cNvSpPr>
            <p:nvPr/>
          </p:nvSpPr>
          <p:spPr bwMode="auto">
            <a:xfrm>
              <a:off x="2462" y="2843"/>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13348" name="Rectangle 13"/>
            <p:cNvSpPr>
              <a:spLocks noChangeArrowheads="1"/>
            </p:cNvSpPr>
            <p:nvPr/>
          </p:nvSpPr>
          <p:spPr bwMode="auto">
            <a:xfrm>
              <a:off x="2115" y="2843"/>
              <a:ext cx="347"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13349" name="Rectangle 14"/>
            <p:cNvSpPr>
              <a:spLocks noChangeArrowheads="1"/>
            </p:cNvSpPr>
            <p:nvPr/>
          </p:nvSpPr>
          <p:spPr bwMode="auto">
            <a:xfrm>
              <a:off x="1769" y="2843"/>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13350" name="Rectangle 15"/>
            <p:cNvSpPr>
              <a:spLocks noChangeArrowheads="1"/>
            </p:cNvSpPr>
            <p:nvPr/>
          </p:nvSpPr>
          <p:spPr bwMode="auto">
            <a:xfrm>
              <a:off x="1423" y="2843"/>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13351" name="Rectangle 16"/>
            <p:cNvSpPr>
              <a:spLocks noChangeArrowheads="1"/>
            </p:cNvSpPr>
            <p:nvPr/>
          </p:nvSpPr>
          <p:spPr bwMode="auto">
            <a:xfrm>
              <a:off x="1077" y="2843"/>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13352" name="Rectangle 17"/>
            <p:cNvSpPr>
              <a:spLocks noChangeArrowheads="1"/>
            </p:cNvSpPr>
            <p:nvPr/>
          </p:nvSpPr>
          <p:spPr bwMode="auto">
            <a:xfrm>
              <a:off x="384" y="2843"/>
              <a:ext cx="693"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output</a:t>
              </a:r>
            </a:p>
          </p:txBody>
        </p:sp>
        <p:sp>
          <p:nvSpPr>
            <p:cNvPr id="13353" name="Rectangle 18"/>
            <p:cNvSpPr>
              <a:spLocks noChangeArrowheads="1"/>
            </p:cNvSpPr>
            <p:nvPr/>
          </p:nvSpPr>
          <p:spPr bwMode="auto">
            <a:xfrm>
              <a:off x="4886" y="1989"/>
              <a:ext cx="346"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solidFill>
                    <a:srgbClr val="000000"/>
                  </a:solidFill>
                </a:rPr>
                <a:t>q</a:t>
              </a:r>
              <a:r>
                <a:rPr lang="en-US" altLang="en-US" sz="2400" b="1" baseline="-30000">
                  <a:solidFill>
                    <a:srgbClr val="000000"/>
                  </a:solidFill>
                </a:rPr>
                <a:t>0</a:t>
              </a:r>
              <a:endParaRPr lang="en-US" altLang="en-US" sz="2800"/>
            </a:p>
          </p:txBody>
        </p:sp>
        <p:sp>
          <p:nvSpPr>
            <p:cNvPr id="13354" name="Rectangle 19"/>
            <p:cNvSpPr>
              <a:spLocks noChangeArrowheads="1"/>
            </p:cNvSpPr>
            <p:nvPr/>
          </p:nvSpPr>
          <p:spPr bwMode="auto">
            <a:xfrm>
              <a:off x="4539" y="1989"/>
              <a:ext cx="347"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solidFill>
                    <a:srgbClr val="000000"/>
                  </a:solidFill>
                </a:rPr>
                <a:t>q</a:t>
              </a:r>
              <a:r>
                <a:rPr lang="en-US" altLang="en-US" sz="2400" b="1" baseline="-30000">
                  <a:solidFill>
                    <a:srgbClr val="000000"/>
                  </a:solidFill>
                </a:rPr>
                <a:t>3</a:t>
              </a:r>
              <a:endParaRPr lang="en-US" altLang="en-US" sz="2800"/>
            </a:p>
          </p:txBody>
        </p:sp>
        <p:sp>
          <p:nvSpPr>
            <p:cNvPr id="13355" name="Rectangle 20"/>
            <p:cNvSpPr>
              <a:spLocks noChangeArrowheads="1"/>
            </p:cNvSpPr>
            <p:nvPr/>
          </p:nvSpPr>
          <p:spPr bwMode="auto">
            <a:xfrm>
              <a:off x="4193" y="1989"/>
              <a:ext cx="346"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solidFill>
                    <a:srgbClr val="000000"/>
                  </a:solidFill>
                </a:rPr>
                <a:t>q</a:t>
              </a:r>
              <a:r>
                <a:rPr lang="en-US" altLang="en-US" sz="2400" b="1" baseline="-30000">
                  <a:solidFill>
                    <a:srgbClr val="000000"/>
                  </a:solidFill>
                </a:rPr>
                <a:t>2</a:t>
              </a:r>
              <a:endParaRPr lang="en-US" altLang="en-US" sz="2800"/>
            </a:p>
          </p:txBody>
        </p:sp>
        <p:sp>
          <p:nvSpPr>
            <p:cNvPr id="13356" name="Rectangle 21"/>
            <p:cNvSpPr>
              <a:spLocks noChangeArrowheads="1"/>
            </p:cNvSpPr>
            <p:nvPr/>
          </p:nvSpPr>
          <p:spPr bwMode="auto">
            <a:xfrm>
              <a:off x="3847" y="1989"/>
              <a:ext cx="346"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solidFill>
                    <a:srgbClr val="000000"/>
                  </a:solidFill>
                </a:rPr>
                <a:t>q</a:t>
              </a:r>
              <a:r>
                <a:rPr lang="en-US" altLang="en-US" sz="2400" b="1" baseline="-30000">
                  <a:solidFill>
                    <a:srgbClr val="000000"/>
                  </a:solidFill>
                </a:rPr>
                <a:t>1</a:t>
              </a:r>
              <a:endParaRPr lang="en-US" altLang="en-US" sz="2800"/>
            </a:p>
          </p:txBody>
        </p:sp>
        <p:sp>
          <p:nvSpPr>
            <p:cNvPr id="13357" name="Rectangle 22"/>
            <p:cNvSpPr>
              <a:spLocks noChangeArrowheads="1"/>
            </p:cNvSpPr>
            <p:nvPr/>
          </p:nvSpPr>
          <p:spPr bwMode="auto">
            <a:xfrm>
              <a:off x="3501" y="1989"/>
              <a:ext cx="346"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solidFill>
                    <a:srgbClr val="000000"/>
                  </a:solidFill>
                </a:rPr>
                <a:t>q</a:t>
              </a:r>
              <a:r>
                <a:rPr lang="en-US" altLang="en-US" sz="2400" b="1" baseline="-30000">
                  <a:solidFill>
                    <a:srgbClr val="000000"/>
                  </a:solidFill>
                </a:rPr>
                <a:t>0</a:t>
              </a:r>
              <a:endParaRPr lang="en-US" altLang="en-US" sz="2800"/>
            </a:p>
          </p:txBody>
        </p:sp>
        <p:sp>
          <p:nvSpPr>
            <p:cNvPr id="13358" name="Rectangle 23"/>
            <p:cNvSpPr>
              <a:spLocks noChangeArrowheads="1"/>
            </p:cNvSpPr>
            <p:nvPr/>
          </p:nvSpPr>
          <p:spPr bwMode="auto">
            <a:xfrm>
              <a:off x="3154" y="1989"/>
              <a:ext cx="347"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solidFill>
                    <a:srgbClr val="000000"/>
                  </a:solidFill>
                </a:rPr>
                <a:t>q</a:t>
              </a:r>
              <a:r>
                <a:rPr lang="en-US" altLang="en-US" sz="2400" b="1" baseline="-30000">
                  <a:solidFill>
                    <a:srgbClr val="000000"/>
                  </a:solidFill>
                </a:rPr>
                <a:t>0</a:t>
              </a:r>
              <a:endParaRPr lang="en-US" altLang="en-US" sz="2800"/>
            </a:p>
          </p:txBody>
        </p:sp>
        <p:sp>
          <p:nvSpPr>
            <p:cNvPr id="13359" name="Rectangle 24"/>
            <p:cNvSpPr>
              <a:spLocks noChangeArrowheads="1"/>
            </p:cNvSpPr>
            <p:nvPr/>
          </p:nvSpPr>
          <p:spPr bwMode="auto">
            <a:xfrm>
              <a:off x="2808" y="1989"/>
              <a:ext cx="346"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solidFill>
                    <a:srgbClr val="000000"/>
                  </a:solidFill>
                </a:rPr>
                <a:t>q</a:t>
              </a:r>
              <a:r>
                <a:rPr lang="en-US" altLang="en-US" sz="2400" b="1" baseline="-30000">
                  <a:solidFill>
                    <a:srgbClr val="000000"/>
                  </a:solidFill>
                </a:rPr>
                <a:t>1</a:t>
              </a:r>
              <a:endParaRPr lang="en-US" altLang="en-US" sz="2800"/>
            </a:p>
          </p:txBody>
        </p:sp>
        <p:sp>
          <p:nvSpPr>
            <p:cNvPr id="13360" name="Rectangle 25"/>
            <p:cNvSpPr>
              <a:spLocks noChangeArrowheads="1"/>
            </p:cNvSpPr>
            <p:nvPr/>
          </p:nvSpPr>
          <p:spPr bwMode="auto">
            <a:xfrm>
              <a:off x="2462" y="1989"/>
              <a:ext cx="346"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solidFill>
                    <a:srgbClr val="000000"/>
                  </a:solidFill>
                </a:rPr>
                <a:t>q</a:t>
              </a:r>
              <a:r>
                <a:rPr lang="en-US" altLang="en-US" sz="2400" b="1" baseline="-30000">
                  <a:solidFill>
                    <a:srgbClr val="000000"/>
                  </a:solidFill>
                </a:rPr>
                <a:t>3</a:t>
              </a:r>
              <a:endParaRPr lang="en-US" altLang="en-US" sz="2800"/>
            </a:p>
          </p:txBody>
        </p:sp>
        <p:sp>
          <p:nvSpPr>
            <p:cNvPr id="13361" name="Rectangle 26"/>
            <p:cNvSpPr>
              <a:spLocks noChangeArrowheads="1"/>
            </p:cNvSpPr>
            <p:nvPr/>
          </p:nvSpPr>
          <p:spPr bwMode="auto">
            <a:xfrm>
              <a:off x="2115" y="1989"/>
              <a:ext cx="347"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solidFill>
                    <a:srgbClr val="000000"/>
                  </a:solidFill>
                </a:rPr>
                <a:t>q</a:t>
              </a:r>
              <a:r>
                <a:rPr lang="en-US" altLang="en-US" sz="2400" b="1" baseline="-30000">
                  <a:solidFill>
                    <a:srgbClr val="000000"/>
                  </a:solidFill>
                </a:rPr>
                <a:t>2</a:t>
              </a:r>
              <a:endParaRPr lang="en-US" altLang="en-US" sz="2800"/>
            </a:p>
          </p:txBody>
        </p:sp>
        <p:sp>
          <p:nvSpPr>
            <p:cNvPr id="13362" name="Rectangle 27"/>
            <p:cNvSpPr>
              <a:spLocks noChangeArrowheads="1"/>
            </p:cNvSpPr>
            <p:nvPr/>
          </p:nvSpPr>
          <p:spPr bwMode="auto">
            <a:xfrm>
              <a:off x="1769" y="1989"/>
              <a:ext cx="346"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solidFill>
                    <a:srgbClr val="000000"/>
                  </a:solidFill>
                </a:rPr>
                <a:t>q</a:t>
              </a:r>
              <a:r>
                <a:rPr lang="en-US" altLang="en-US" sz="2400" b="1" baseline="-30000">
                  <a:solidFill>
                    <a:srgbClr val="000000"/>
                  </a:solidFill>
                </a:rPr>
                <a:t>2</a:t>
              </a:r>
              <a:endParaRPr lang="en-US" altLang="en-US" sz="2800"/>
            </a:p>
          </p:txBody>
        </p:sp>
        <p:sp>
          <p:nvSpPr>
            <p:cNvPr id="13363" name="Rectangle 28"/>
            <p:cNvSpPr>
              <a:spLocks noChangeArrowheads="1"/>
            </p:cNvSpPr>
            <p:nvPr/>
          </p:nvSpPr>
          <p:spPr bwMode="auto">
            <a:xfrm>
              <a:off x="1423" y="1989"/>
              <a:ext cx="346"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solidFill>
                    <a:srgbClr val="000000"/>
                  </a:solidFill>
                </a:rPr>
                <a:t>q</a:t>
              </a:r>
              <a:r>
                <a:rPr lang="en-US" altLang="en-US" sz="2400" b="1" baseline="-30000">
                  <a:solidFill>
                    <a:srgbClr val="000000"/>
                  </a:solidFill>
                </a:rPr>
                <a:t>1</a:t>
              </a:r>
              <a:endParaRPr lang="en-US" altLang="en-US" sz="2800"/>
            </a:p>
          </p:txBody>
        </p:sp>
        <p:sp>
          <p:nvSpPr>
            <p:cNvPr id="13364" name="Rectangle 29"/>
            <p:cNvSpPr>
              <a:spLocks noChangeArrowheads="1"/>
            </p:cNvSpPr>
            <p:nvPr/>
          </p:nvSpPr>
          <p:spPr bwMode="auto">
            <a:xfrm>
              <a:off x="1077" y="1989"/>
              <a:ext cx="346"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solidFill>
                    <a:srgbClr val="000000"/>
                  </a:solidFill>
                </a:rPr>
                <a:t>q</a:t>
              </a:r>
              <a:r>
                <a:rPr lang="en-US" altLang="en-US" sz="2400" b="1" baseline="-30000">
                  <a:solidFill>
                    <a:srgbClr val="000000"/>
                  </a:solidFill>
                </a:rPr>
                <a:t>0</a:t>
              </a:r>
              <a:endParaRPr lang="en-US" altLang="en-US" sz="2800"/>
            </a:p>
          </p:txBody>
        </p:sp>
        <p:sp>
          <p:nvSpPr>
            <p:cNvPr id="13365" name="Rectangle 30"/>
            <p:cNvSpPr>
              <a:spLocks noChangeArrowheads="1"/>
            </p:cNvSpPr>
            <p:nvPr/>
          </p:nvSpPr>
          <p:spPr bwMode="auto">
            <a:xfrm>
              <a:off x="384" y="1989"/>
              <a:ext cx="693"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State</a:t>
              </a:r>
            </a:p>
          </p:txBody>
        </p:sp>
        <p:sp>
          <p:nvSpPr>
            <p:cNvPr id="13366" name="Rectangle 31"/>
            <p:cNvSpPr>
              <a:spLocks noChangeArrowheads="1"/>
            </p:cNvSpPr>
            <p:nvPr/>
          </p:nvSpPr>
          <p:spPr bwMode="auto">
            <a:xfrm>
              <a:off x="4886" y="1136"/>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a</a:t>
              </a:r>
            </a:p>
          </p:txBody>
        </p:sp>
        <p:sp>
          <p:nvSpPr>
            <p:cNvPr id="13367" name="Rectangle 32"/>
            <p:cNvSpPr>
              <a:spLocks noChangeArrowheads="1"/>
            </p:cNvSpPr>
            <p:nvPr/>
          </p:nvSpPr>
          <p:spPr bwMode="auto">
            <a:xfrm>
              <a:off x="4539" y="1136"/>
              <a:ext cx="347"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a</a:t>
              </a:r>
            </a:p>
          </p:txBody>
        </p:sp>
        <p:sp>
          <p:nvSpPr>
            <p:cNvPr id="13368" name="Rectangle 33"/>
            <p:cNvSpPr>
              <a:spLocks noChangeArrowheads="1"/>
            </p:cNvSpPr>
            <p:nvPr/>
          </p:nvSpPr>
          <p:spPr bwMode="auto">
            <a:xfrm>
              <a:off x="4193" y="1136"/>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13369" name="Rectangle 34"/>
            <p:cNvSpPr>
              <a:spLocks noChangeArrowheads="1"/>
            </p:cNvSpPr>
            <p:nvPr/>
          </p:nvSpPr>
          <p:spPr bwMode="auto">
            <a:xfrm>
              <a:off x="3847" y="1136"/>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13370" name="Rectangle 35"/>
            <p:cNvSpPr>
              <a:spLocks noChangeArrowheads="1"/>
            </p:cNvSpPr>
            <p:nvPr/>
          </p:nvSpPr>
          <p:spPr bwMode="auto">
            <a:xfrm>
              <a:off x="3501" y="1136"/>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a</a:t>
              </a:r>
            </a:p>
          </p:txBody>
        </p:sp>
        <p:sp>
          <p:nvSpPr>
            <p:cNvPr id="13371" name="Rectangle 36"/>
            <p:cNvSpPr>
              <a:spLocks noChangeArrowheads="1"/>
            </p:cNvSpPr>
            <p:nvPr/>
          </p:nvSpPr>
          <p:spPr bwMode="auto">
            <a:xfrm>
              <a:off x="3154" y="1136"/>
              <a:ext cx="347"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a</a:t>
              </a:r>
            </a:p>
          </p:txBody>
        </p:sp>
        <p:sp>
          <p:nvSpPr>
            <p:cNvPr id="13372" name="Rectangle 37"/>
            <p:cNvSpPr>
              <a:spLocks noChangeArrowheads="1"/>
            </p:cNvSpPr>
            <p:nvPr/>
          </p:nvSpPr>
          <p:spPr bwMode="auto">
            <a:xfrm>
              <a:off x="2808" y="1136"/>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13373" name="Rectangle 38"/>
            <p:cNvSpPr>
              <a:spLocks noChangeArrowheads="1"/>
            </p:cNvSpPr>
            <p:nvPr/>
          </p:nvSpPr>
          <p:spPr bwMode="auto">
            <a:xfrm>
              <a:off x="2462" y="1136"/>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a</a:t>
              </a:r>
            </a:p>
          </p:txBody>
        </p:sp>
        <p:sp>
          <p:nvSpPr>
            <p:cNvPr id="13374" name="Rectangle 39"/>
            <p:cNvSpPr>
              <a:spLocks noChangeArrowheads="1"/>
            </p:cNvSpPr>
            <p:nvPr/>
          </p:nvSpPr>
          <p:spPr bwMode="auto">
            <a:xfrm>
              <a:off x="2115" y="1136"/>
              <a:ext cx="347"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13375" name="Rectangle 40"/>
            <p:cNvSpPr>
              <a:spLocks noChangeArrowheads="1"/>
            </p:cNvSpPr>
            <p:nvPr/>
          </p:nvSpPr>
          <p:spPr bwMode="auto">
            <a:xfrm>
              <a:off x="1769" y="1136"/>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13376" name="Rectangle 41"/>
            <p:cNvSpPr>
              <a:spLocks noChangeArrowheads="1"/>
            </p:cNvSpPr>
            <p:nvPr/>
          </p:nvSpPr>
          <p:spPr bwMode="auto">
            <a:xfrm>
              <a:off x="1423" y="1136"/>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13377" name="Rectangle 42"/>
            <p:cNvSpPr>
              <a:spLocks noChangeArrowheads="1"/>
            </p:cNvSpPr>
            <p:nvPr/>
          </p:nvSpPr>
          <p:spPr bwMode="auto">
            <a:xfrm>
              <a:off x="1077" y="1136"/>
              <a:ext cx="346"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endParaRPr lang="en-US" altLang="en-US" sz="2800"/>
            </a:p>
          </p:txBody>
        </p:sp>
        <p:sp>
          <p:nvSpPr>
            <p:cNvPr id="13378" name="Rectangle 43"/>
            <p:cNvSpPr>
              <a:spLocks noChangeArrowheads="1"/>
            </p:cNvSpPr>
            <p:nvPr/>
          </p:nvSpPr>
          <p:spPr bwMode="auto">
            <a:xfrm>
              <a:off x="384" y="1136"/>
              <a:ext cx="693"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Input</a:t>
              </a:r>
            </a:p>
          </p:txBody>
        </p:sp>
        <p:sp>
          <p:nvSpPr>
            <p:cNvPr id="13379" name="Line 44"/>
            <p:cNvSpPr>
              <a:spLocks noChangeShapeType="1"/>
            </p:cNvSpPr>
            <p:nvPr/>
          </p:nvSpPr>
          <p:spPr bwMode="auto">
            <a:xfrm>
              <a:off x="384" y="1136"/>
              <a:ext cx="4848" cy="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80" name="Line 45"/>
            <p:cNvSpPr>
              <a:spLocks noChangeShapeType="1"/>
            </p:cNvSpPr>
            <p:nvPr/>
          </p:nvSpPr>
          <p:spPr bwMode="auto">
            <a:xfrm>
              <a:off x="384" y="1989"/>
              <a:ext cx="4848"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81" name="Line 46"/>
            <p:cNvSpPr>
              <a:spLocks noChangeShapeType="1"/>
            </p:cNvSpPr>
            <p:nvPr/>
          </p:nvSpPr>
          <p:spPr bwMode="auto">
            <a:xfrm>
              <a:off x="384" y="2843"/>
              <a:ext cx="4848"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82" name="Line 47"/>
            <p:cNvSpPr>
              <a:spLocks noChangeShapeType="1"/>
            </p:cNvSpPr>
            <p:nvPr/>
          </p:nvSpPr>
          <p:spPr bwMode="auto">
            <a:xfrm>
              <a:off x="384" y="3696"/>
              <a:ext cx="4848" cy="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83" name="Line 48"/>
            <p:cNvSpPr>
              <a:spLocks noChangeShapeType="1"/>
            </p:cNvSpPr>
            <p:nvPr/>
          </p:nvSpPr>
          <p:spPr bwMode="auto">
            <a:xfrm>
              <a:off x="384" y="1136"/>
              <a:ext cx="0" cy="256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84" name="Line 49"/>
            <p:cNvSpPr>
              <a:spLocks noChangeShapeType="1"/>
            </p:cNvSpPr>
            <p:nvPr/>
          </p:nvSpPr>
          <p:spPr bwMode="auto">
            <a:xfrm>
              <a:off x="1077" y="1136"/>
              <a:ext cx="0" cy="256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85" name="Line 50"/>
            <p:cNvSpPr>
              <a:spLocks noChangeShapeType="1"/>
            </p:cNvSpPr>
            <p:nvPr/>
          </p:nvSpPr>
          <p:spPr bwMode="auto">
            <a:xfrm>
              <a:off x="1423" y="1136"/>
              <a:ext cx="0" cy="256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86" name="Line 51"/>
            <p:cNvSpPr>
              <a:spLocks noChangeShapeType="1"/>
            </p:cNvSpPr>
            <p:nvPr/>
          </p:nvSpPr>
          <p:spPr bwMode="auto">
            <a:xfrm>
              <a:off x="1769" y="1136"/>
              <a:ext cx="0" cy="256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87" name="Line 52"/>
            <p:cNvSpPr>
              <a:spLocks noChangeShapeType="1"/>
            </p:cNvSpPr>
            <p:nvPr/>
          </p:nvSpPr>
          <p:spPr bwMode="auto">
            <a:xfrm>
              <a:off x="2115" y="1136"/>
              <a:ext cx="0" cy="256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88" name="Line 53"/>
            <p:cNvSpPr>
              <a:spLocks noChangeShapeType="1"/>
            </p:cNvSpPr>
            <p:nvPr/>
          </p:nvSpPr>
          <p:spPr bwMode="auto">
            <a:xfrm>
              <a:off x="2462" y="1136"/>
              <a:ext cx="0" cy="256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89" name="Line 54"/>
            <p:cNvSpPr>
              <a:spLocks noChangeShapeType="1"/>
            </p:cNvSpPr>
            <p:nvPr/>
          </p:nvSpPr>
          <p:spPr bwMode="auto">
            <a:xfrm>
              <a:off x="2808" y="1136"/>
              <a:ext cx="0" cy="256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90" name="Line 55"/>
            <p:cNvSpPr>
              <a:spLocks noChangeShapeType="1"/>
            </p:cNvSpPr>
            <p:nvPr/>
          </p:nvSpPr>
          <p:spPr bwMode="auto">
            <a:xfrm>
              <a:off x="3154" y="1136"/>
              <a:ext cx="0" cy="256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91" name="Line 56"/>
            <p:cNvSpPr>
              <a:spLocks noChangeShapeType="1"/>
            </p:cNvSpPr>
            <p:nvPr/>
          </p:nvSpPr>
          <p:spPr bwMode="auto">
            <a:xfrm>
              <a:off x="3501" y="1136"/>
              <a:ext cx="0" cy="256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92" name="Line 57"/>
            <p:cNvSpPr>
              <a:spLocks noChangeShapeType="1"/>
            </p:cNvSpPr>
            <p:nvPr/>
          </p:nvSpPr>
          <p:spPr bwMode="auto">
            <a:xfrm>
              <a:off x="3847" y="1136"/>
              <a:ext cx="0" cy="256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93" name="Line 58"/>
            <p:cNvSpPr>
              <a:spLocks noChangeShapeType="1"/>
            </p:cNvSpPr>
            <p:nvPr/>
          </p:nvSpPr>
          <p:spPr bwMode="auto">
            <a:xfrm>
              <a:off x="4193" y="1136"/>
              <a:ext cx="0" cy="256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94" name="Line 59"/>
            <p:cNvSpPr>
              <a:spLocks noChangeShapeType="1"/>
            </p:cNvSpPr>
            <p:nvPr/>
          </p:nvSpPr>
          <p:spPr bwMode="auto">
            <a:xfrm>
              <a:off x="4539" y="1136"/>
              <a:ext cx="0" cy="256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95" name="Line 60"/>
            <p:cNvSpPr>
              <a:spLocks noChangeShapeType="1"/>
            </p:cNvSpPr>
            <p:nvPr/>
          </p:nvSpPr>
          <p:spPr bwMode="auto">
            <a:xfrm>
              <a:off x="4886" y="1136"/>
              <a:ext cx="0" cy="256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3396" name="Line 61"/>
            <p:cNvSpPr>
              <a:spLocks noChangeShapeType="1"/>
            </p:cNvSpPr>
            <p:nvPr/>
          </p:nvSpPr>
          <p:spPr bwMode="auto">
            <a:xfrm>
              <a:off x="5232" y="1136"/>
              <a:ext cx="0" cy="256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3317" name="Rectangle 62"/>
          <p:cNvSpPr>
            <a:spLocks noChangeArrowheads="1"/>
          </p:cNvSpPr>
          <p:nvPr/>
        </p:nvSpPr>
        <p:spPr bwMode="auto">
          <a:xfrm>
            <a:off x="2209800" y="1524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t>	if the string bbbabaabbaa is run, the output string will be 000010000010, as shown below</a:t>
            </a:r>
          </a:p>
        </p:txBody>
      </p:sp>
      <p:sp>
        <p:nvSpPr>
          <p:cNvPr id="13318" name="Line 63"/>
          <p:cNvSpPr>
            <a:spLocks noChangeShapeType="1"/>
          </p:cNvSpPr>
          <p:nvPr/>
        </p:nvSpPr>
        <p:spPr bwMode="auto">
          <a:xfrm flipV="1">
            <a:off x="3810000" y="3810000"/>
            <a:ext cx="457200" cy="762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19" name="Line 65"/>
          <p:cNvSpPr>
            <a:spLocks noChangeShapeType="1"/>
          </p:cNvSpPr>
          <p:nvPr/>
        </p:nvSpPr>
        <p:spPr bwMode="auto">
          <a:xfrm>
            <a:off x="4267200" y="3886200"/>
            <a:ext cx="0" cy="685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20" name="Line 68"/>
          <p:cNvSpPr>
            <a:spLocks noChangeShapeType="1"/>
          </p:cNvSpPr>
          <p:nvPr/>
        </p:nvSpPr>
        <p:spPr bwMode="auto">
          <a:xfrm>
            <a:off x="4800600" y="3810000"/>
            <a:ext cx="0" cy="685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21" name="Line 69"/>
          <p:cNvSpPr>
            <a:spLocks noChangeShapeType="1"/>
          </p:cNvSpPr>
          <p:nvPr/>
        </p:nvSpPr>
        <p:spPr bwMode="auto">
          <a:xfrm>
            <a:off x="5257800" y="3810000"/>
            <a:ext cx="0" cy="685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22" name="Line 72"/>
          <p:cNvSpPr>
            <a:spLocks noChangeShapeType="1"/>
          </p:cNvSpPr>
          <p:nvPr/>
        </p:nvSpPr>
        <p:spPr bwMode="auto">
          <a:xfrm>
            <a:off x="5791200" y="3810000"/>
            <a:ext cx="0" cy="685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23" name="Line 73"/>
          <p:cNvSpPr>
            <a:spLocks noChangeShapeType="1"/>
          </p:cNvSpPr>
          <p:nvPr/>
        </p:nvSpPr>
        <p:spPr bwMode="auto">
          <a:xfrm>
            <a:off x="6400800" y="3810000"/>
            <a:ext cx="0" cy="685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24" name="Line 74"/>
          <p:cNvSpPr>
            <a:spLocks noChangeShapeType="1"/>
          </p:cNvSpPr>
          <p:nvPr/>
        </p:nvSpPr>
        <p:spPr bwMode="auto">
          <a:xfrm>
            <a:off x="7010400" y="3810000"/>
            <a:ext cx="0" cy="685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25" name="Line 75"/>
          <p:cNvSpPr>
            <a:spLocks noChangeShapeType="1"/>
          </p:cNvSpPr>
          <p:nvPr/>
        </p:nvSpPr>
        <p:spPr bwMode="auto">
          <a:xfrm>
            <a:off x="7543800" y="3886200"/>
            <a:ext cx="0" cy="685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26" name="Line 76"/>
          <p:cNvSpPr>
            <a:spLocks noChangeShapeType="1"/>
          </p:cNvSpPr>
          <p:nvPr/>
        </p:nvSpPr>
        <p:spPr bwMode="auto">
          <a:xfrm>
            <a:off x="8153400" y="3810000"/>
            <a:ext cx="0" cy="685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27" name="Line 77"/>
          <p:cNvSpPr>
            <a:spLocks noChangeShapeType="1"/>
          </p:cNvSpPr>
          <p:nvPr/>
        </p:nvSpPr>
        <p:spPr bwMode="auto">
          <a:xfrm>
            <a:off x="8686800" y="3810000"/>
            <a:ext cx="0" cy="685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28" name="Line 78"/>
          <p:cNvSpPr>
            <a:spLocks noChangeShapeType="1"/>
          </p:cNvSpPr>
          <p:nvPr/>
        </p:nvSpPr>
        <p:spPr bwMode="auto">
          <a:xfrm>
            <a:off x="9220200" y="3810000"/>
            <a:ext cx="0" cy="685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29" name="Line 79"/>
          <p:cNvSpPr>
            <a:spLocks noChangeShapeType="1"/>
          </p:cNvSpPr>
          <p:nvPr/>
        </p:nvSpPr>
        <p:spPr bwMode="auto">
          <a:xfrm>
            <a:off x="9677400" y="3810000"/>
            <a:ext cx="0" cy="685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30" name="Line 81"/>
          <p:cNvSpPr>
            <a:spLocks noChangeShapeType="1"/>
          </p:cNvSpPr>
          <p:nvPr/>
        </p:nvSpPr>
        <p:spPr bwMode="auto">
          <a:xfrm flipV="1">
            <a:off x="4343400" y="3733800"/>
            <a:ext cx="457200" cy="762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31" name="Line 82"/>
          <p:cNvSpPr>
            <a:spLocks noChangeShapeType="1"/>
          </p:cNvSpPr>
          <p:nvPr/>
        </p:nvSpPr>
        <p:spPr bwMode="auto">
          <a:xfrm flipV="1">
            <a:off x="4800600" y="3733800"/>
            <a:ext cx="457200" cy="762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32" name="Line 83"/>
          <p:cNvSpPr>
            <a:spLocks noChangeShapeType="1"/>
          </p:cNvSpPr>
          <p:nvPr/>
        </p:nvSpPr>
        <p:spPr bwMode="auto">
          <a:xfrm flipV="1">
            <a:off x="5257800" y="3733800"/>
            <a:ext cx="457200" cy="762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33" name="Line 84"/>
          <p:cNvSpPr>
            <a:spLocks noChangeShapeType="1"/>
          </p:cNvSpPr>
          <p:nvPr/>
        </p:nvSpPr>
        <p:spPr bwMode="auto">
          <a:xfrm flipV="1">
            <a:off x="5867400" y="3733800"/>
            <a:ext cx="457200" cy="762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34" name="Line 85"/>
          <p:cNvSpPr>
            <a:spLocks noChangeShapeType="1"/>
          </p:cNvSpPr>
          <p:nvPr/>
        </p:nvSpPr>
        <p:spPr bwMode="auto">
          <a:xfrm flipV="1">
            <a:off x="6477000" y="3733800"/>
            <a:ext cx="457200" cy="762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35" name="Line 86"/>
          <p:cNvSpPr>
            <a:spLocks noChangeShapeType="1"/>
          </p:cNvSpPr>
          <p:nvPr/>
        </p:nvSpPr>
        <p:spPr bwMode="auto">
          <a:xfrm flipV="1">
            <a:off x="7086600" y="3733800"/>
            <a:ext cx="457200" cy="762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36" name="Line 88"/>
          <p:cNvSpPr>
            <a:spLocks noChangeShapeType="1"/>
          </p:cNvSpPr>
          <p:nvPr/>
        </p:nvSpPr>
        <p:spPr bwMode="auto">
          <a:xfrm flipV="1">
            <a:off x="8153400" y="3733800"/>
            <a:ext cx="457200" cy="762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37" name="Line 89"/>
          <p:cNvSpPr>
            <a:spLocks noChangeShapeType="1"/>
          </p:cNvSpPr>
          <p:nvPr/>
        </p:nvSpPr>
        <p:spPr bwMode="auto">
          <a:xfrm flipV="1">
            <a:off x="7620000" y="3733800"/>
            <a:ext cx="457200" cy="762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38" name="Line 90"/>
          <p:cNvSpPr>
            <a:spLocks noChangeShapeType="1"/>
          </p:cNvSpPr>
          <p:nvPr/>
        </p:nvSpPr>
        <p:spPr bwMode="auto">
          <a:xfrm flipV="1">
            <a:off x="8686800" y="3733800"/>
            <a:ext cx="457200" cy="762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39" name="Line 91"/>
          <p:cNvSpPr>
            <a:spLocks noChangeShapeType="1"/>
          </p:cNvSpPr>
          <p:nvPr/>
        </p:nvSpPr>
        <p:spPr bwMode="auto">
          <a:xfrm flipV="1">
            <a:off x="9220200" y="3733800"/>
            <a:ext cx="457200" cy="762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62687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162024E-F96D-4C98-8E84-7162AFADBEA3}" type="slidenum">
              <a:rPr lang="en-US" altLang="en-US" sz="1400"/>
              <a:pPr>
                <a:spcBef>
                  <a:spcPct val="0"/>
                </a:spcBef>
                <a:buFontTx/>
                <a:buNone/>
              </a:pPr>
              <a:t>13</a:t>
            </a:fld>
            <a:endParaRPr lang="en-US" altLang="en-US" sz="1400"/>
          </a:p>
        </p:txBody>
      </p:sp>
      <p:sp>
        <p:nvSpPr>
          <p:cNvPr id="14339" name="Rectangle 2"/>
          <p:cNvSpPr>
            <a:spLocks noGrp="1" noChangeArrowheads="1"/>
          </p:cNvSpPr>
          <p:nvPr>
            <p:ph type="title"/>
          </p:nvPr>
        </p:nvSpPr>
        <p:spPr>
          <a:xfrm>
            <a:off x="2209800" y="152400"/>
            <a:ext cx="7772400" cy="1143000"/>
          </a:xfrm>
        </p:spPr>
        <p:txBody>
          <a:bodyPr/>
          <a:lstStyle/>
          <a:p>
            <a:pPr eaLnBrk="1" hangingPunct="1"/>
            <a:r>
              <a:rPr lang="en-US" altLang="en-US" smtClean="0"/>
              <a:t>Example continued …</a:t>
            </a:r>
          </a:p>
        </p:txBody>
      </p:sp>
      <p:sp>
        <p:nvSpPr>
          <p:cNvPr id="14340" name="Rectangle 3"/>
          <p:cNvSpPr>
            <a:spLocks noGrp="1" noChangeArrowheads="1"/>
          </p:cNvSpPr>
          <p:nvPr>
            <p:ph type="body" idx="1"/>
          </p:nvPr>
        </p:nvSpPr>
        <p:spPr>
          <a:xfrm>
            <a:off x="2209800" y="1333500"/>
            <a:ext cx="7772400" cy="5181600"/>
          </a:xfrm>
        </p:spPr>
        <p:txBody>
          <a:bodyPr/>
          <a:lstStyle/>
          <a:p>
            <a:pPr eaLnBrk="1" hangingPunct="1">
              <a:lnSpc>
                <a:spcPct val="90000"/>
              </a:lnSpc>
              <a:buFontTx/>
              <a:buNone/>
            </a:pPr>
            <a:r>
              <a:rPr lang="en-US" altLang="en-US"/>
              <a:t>	It can be observed from the given Moore machine that q</a:t>
            </a:r>
            <a:r>
              <a:rPr lang="en-US" altLang="en-US" baseline="-30000"/>
              <a:t>3</a:t>
            </a:r>
            <a:r>
              <a:rPr lang="en-US" altLang="en-US"/>
              <a:t> is the only state which prints out the character 1 which shows that the moment the state q</a:t>
            </a:r>
            <a:r>
              <a:rPr lang="en-US" altLang="en-US" baseline="-30000"/>
              <a:t>3</a:t>
            </a:r>
            <a:r>
              <a:rPr lang="en-US" altLang="en-US"/>
              <a:t> is entered, the machine will print out 1. To enter the state q</a:t>
            </a:r>
            <a:r>
              <a:rPr lang="en-US" altLang="en-US" baseline="-30000"/>
              <a:t>3</a:t>
            </a:r>
            <a:r>
              <a:rPr lang="en-US" altLang="en-US"/>
              <a:t>, starting from q</a:t>
            </a:r>
            <a:r>
              <a:rPr lang="en-US" altLang="en-US" baseline="-30000"/>
              <a:t>0</a:t>
            </a:r>
            <a:r>
              <a:rPr lang="en-US" altLang="en-US"/>
              <a:t> the string must contain bba. It can also be observed that to enter the state q</a:t>
            </a:r>
            <a:r>
              <a:rPr lang="en-US" altLang="en-US" baseline="-30000"/>
              <a:t>3</a:t>
            </a:r>
            <a:r>
              <a:rPr lang="en-US" altLang="en-US"/>
              <a:t> once more the string must contain another substirng bba. In general the input string will visit the state q</a:t>
            </a:r>
            <a:r>
              <a:rPr lang="en-US" altLang="en-US" baseline="-30000"/>
              <a:t>3</a:t>
            </a:r>
            <a:r>
              <a:rPr lang="en-US" altLang="en-US"/>
              <a:t> as many times as the number of substring bba occurs in the input string. Thus the number of 1’s in an output string will be same as the number of substring bba occurs in the corresponding input string.</a:t>
            </a:r>
          </a:p>
        </p:txBody>
      </p:sp>
    </p:spTree>
    <p:extLst>
      <p:ext uri="{BB962C8B-B14F-4D97-AF65-F5344CB8AC3E}">
        <p14:creationId xmlns:p14="http://schemas.microsoft.com/office/powerpoint/2010/main" val="3344089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428B1C9-8FA2-4F52-A67F-1C9DA1374B05}" type="slidenum">
              <a:rPr lang="en-US" altLang="en-US" sz="1400"/>
              <a:pPr>
                <a:spcBef>
                  <a:spcPct val="0"/>
                </a:spcBef>
                <a:buFontTx/>
                <a:buNone/>
              </a:pPr>
              <a:t>14</a:t>
            </a:fld>
            <a:endParaRPr lang="en-US" altLang="en-US" sz="1400"/>
          </a:p>
        </p:txBody>
      </p:sp>
      <p:sp>
        <p:nvSpPr>
          <p:cNvPr id="15363" name="Rectangle 2"/>
          <p:cNvSpPr>
            <a:spLocks noGrp="1" noChangeArrowheads="1"/>
          </p:cNvSpPr>
          <p:nvPr>
            <p:ph type="title"/>
          </p:nvPr>
        </p:nvSpPr>
        <p:spPr/>
        <p:txBody>
          <a:bodyPr/>
          <a:lstStyle/>
          <a:p>
            <a:pPr eaLnBrk="1" hangingPunct="1"/>
            <a:r>
              <a:rPr lang="en-US" altLang="en-US" smtClean="0"/>
              <a:t>Mealy machine</a:t>
            </a:r>
          </a:p>
        </p:txBody>
      </p:sp>
      <p:sp>
        <p:nvSpPr>
          <p:cNvPr id="15364" name="Rectangle 3"/>
          <p:cNvSpPr>
            <a:spLocks noGrp="1" noChangeArrowheads="1"/>
          </p:cNvSpPr>
          <p:nvPr>
            <p:ph type="body" idx="1"/>
          </p:nvPr>
        </p:nvSpPr>
        <p:spPr>
          <a:xfrm>
            <a:off x="2209800" y="1752600"/>
            <a:ext cx="7772400" cy="4114800"/>
          </a:xfrm>
        </p:spPr>
        <p:txBody>
          <a:bodyPr/>
          <a:lstStyle/>
          <a:p>
            <a:pPr marL="609600" indent="-609600">
              <a:buNone/>
            </a:pPr>
            <a:r>
              <a:rPr lang="en-US" altLang="en-US" smtClean="0"/>
              <a:t>	A Mealy machine consists of the following</a:t>
            </a:r>
          </a:p>
          <a:p>
            <a:pPr marL="990600" lvl="1" indent="-533400">
              <a:buFontTx/>
              <a:buAutoNum type="arabicPeriod"/>
            </a:pPr>
            <a:r>
              <a:rPr lang="en-US" altLang="en-US" smtClean="0"/>
              <a:t>A finite set of states q</a:t>
            </a:r>
            <a:r>
              <a:rPr lang="en-US" altLang="en-US" baseline="-30000" smtClean="0"/>
              <a:t>0</a:t>
            </a:r>
            <a:r>
              <a:rPr lang="en-US" altLang="en-US" smtClean="0"/>
              <a:t>, q</a:t>
            </a:r>
            <a:r>
              <a:rPr lang="en-US" altLang="en-US" baseline="-30000" smtClean="0"/>
              <a:t>1</a:t>
            </a:r>
            <a:r>
              <a:rPr lang="en-US" altLang="en-US" smtClean="0"/>
              <a:t>, q</a:t>
            </a:r>
            <a:r>
              <a:rPr lang="en-US" altLang="en-US" baseline="-30000" smtClean="0"/>
              <a:t>2</a:t>
            </a:r>
            <a:r>
              <a:rPr lang="en-US" altLang="en-US" smtClean="0"/>
              <a:t>, … where q</a:t>
            </a:r>
            <a:r>
              <a:rPr lang="en-US" altLang="en-US" baseline="-30000" smtClean="0"/>
              <a:t>0</a:t>
            </a:r>
            <a:r>
              <a:rPr lang="en-US" altLang="en-US" smtClean="0"/>
              <a:t> is the initial state.</a:t>
            </a:r>
          </a:p>
          <a:p>
            <a:pPr marL="990600" lvl="1" indent="-533400">
              <a:buFontTx/>
              <a:buAutoNum type="arabicPeriod"/>
            </a:pPr>
            <a:r>
              <a:rPr lang="en-US" altLang="en-US" smtClean="0"/>
              <a:t>An alphabet of letters </a:t>
            </a:r>
            <a:r>
              <a:rPr lang="en-US" altLang="en-US" sz="3000">
                <a:sym typeface="Symbol" panose="05050102010706020507" pitchFamily="18" charset="2"/>
              </a:rPr>
              <a:t> = {a,b,c,…} from which the input strings are formed.</a:t>
            </a:r>
          </a:p>
          <a:p>
            <a:pPr marL="990600" lvl="1" indent="-533400">
              <a:buFontTx/>
              <a:buAutoNum type="arabicPeriod"/>
            </a:pPr>
            <a:r>
              <a:rPr lang="en-US" altLang="en-US" sz="3000">
                <a:sym typeface="Symbol" panose="05050102010706020507" pitchFamily="18" charset="2"/>
              </a:rPr>
              <a:t>An alphabet </a:t>
            </a:r>
            <a:r>
              <a:rPr lang="el-GR" altLang="en-US" sz="3200"/>
              <a:t>Γ </a:t>
            </a:r>
            <a:r>
              <a:rPr lang="en-US" altLang="en-US" sz="3000">
                <a:sym typeface="Math1" pitchFamily="2" charset="2"/>
              </a:rPr>
              <a:t>={x,y,z,…} of output characters from which output strings are generated.</a:t>
            </a:r>
            <a:endParaRPr lang="en-US" altLang="en-US" smtClean="0"/>
          </a:p>
        </p:txBody>
      </p:sp>
    </p:spTree>
    <p:extLst>
      <p:ext uri="{BB962C8B-B14F-4D97-AF65-F5344CB8AC3E}">
        <p14:creationId xmlns:p14="http://schemas.microsoft.com/office/powerpoint/2010/main" val="392347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xfrm>
            <a:off x="8077200" y="61722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7CDAE6C-5A7A-45D3-817F-82F801E3BEC8}" type="slidenum">
              <a:rPr lang="en-US" altLang="en-US" sz="1400"/>
              <a:pPr>
                <a:spcBef>
                  <a:spcPct val="0"/>
                </a:spcBef>
                <a:buFontTx/>
                <a:buNone/>
              </a:pPr>
              <a:t>15</a:t>
            </a:fld>
            <a:endParaRPr lang="en-US" altLang="en-US" sz="1400"/>
          </a:p>
        </p:txBody>
      </p:sp>
      <p:sp>
        <p:nvSpPr>
          <p:cNvPr id="16387" name="Rectangle 2"/>
          <p:cNvSpPr>
            <a:spLocks noGrp="1" noChangeArrowheads="1"/>
          </p:cNvSpPr>
          <p:nvPr>
            <p:ph type="title"/>
          </p:nvPr>
        </p:nvSpPr>
        <p:spPr/>
        <p:txBody>
          <a:bodyPr/>
          <a:lstStyle/>
          <a:p>
            <a:pPr eaLnBrk="1" hangingPunct="1"/>
            <a:r>
              <a:rPr lang="en-US" altLang="en-US" smtClean="0"/>
              <a:t>Mealy machine continued …</a:t>
            </a:r>
          </a:p>
        </p:txBody>
      </p:sp>
      <p:sp>
        <p:nvSpPr>
          <p:cNvPr id="16388" name="Rectangle 3"/>
          <p:cNvSpPr>
            <a:spLocks noGrp="1" noChangeArrowheads="1"/>
          </p:cNvSpPr>
          <p:nvPr>
            <p:ph type="body" idx="1"/>
          </p:nvPr>
        </p:nvSpPr>
        <p:spPr/>
        <p:txBody>
          <a:bodyPr/>
          <a:lstStyle/>
          <a:p>
            <a:pPr marL="609600" indent="-609600">
              <a:buNone/>
            </a:pPr>
            <a:r>
              <a:rPr lang="en-US" altLang="en-US" smtClean="0"/>
              <a:t>	4.  A pictorial representation with states and directed edges labeled by an input letter along with an output character. The directed edges also show how to go from one state to another corresponding to every possible input letter. </a:t>
            </a:r>
          </a:p>
          <a:p>
            <a:pPr marL="609600" indent="-609600">
              <a:buNone/>
            </a:pPr>
            <a:r>
              <a:rPr lang="en-US" altLang="en-US" smtClean="0"/>
              <a:t>	</a:t>
            </a:r>
            <a:r>
              <a:rPr lang="en-US" altLang="en-US" b="1" u="sng" smtClean="0"/>
              <a:t>Note</a:t>
            </a:r>
            <a:r>
              <a:rPr lang="en-US" altLang="en-US" b="1" smtClean="0"/>
              <a:t>: </a:t>
            </a:r>
            <a:r>
              <a:rPr lang="en-US" altLang="en-US" smtClean="0"/>
              <a:t>It is not possible to give transition table in this case.</a:t>
            </a:r>
          </a:p>
        </p:txBody>
      </p:sp>
    </p:spTree>
    <p:extLst>
      <p:ext uri="{BB962C8B-B14F-4D97-AF65-F5344CB8AC3E}">
        <p14:creationId xmlns:p14="http://schemas.microsoft.com/office/powerpoint/2010/main" val="3413641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60074DA-0B22-4393-B63D-3DD2EBA3E2FA}" type="slidenum">
              <a:rPr lang="en-US" altLang="en-US" sz="1400"/>
              <a:pPr>
                <a:spcBef>
                  <a:spcPct val="0"/>
                </a:spcBef>
                <a:buFontTx/>
                <a:buNone/>
              </a:pPr>
              <a:t>16</a:t>
            </a:fld>
            <a:endParaRPr lang="en-US" altLang="en-US" sz="1400"/>
          </a:p>
        </p:txBody>
      </p:sp>
      <p:sp>
        <p:nvSpPr>
          <p:cNvPr id="17411" name="Rectangle 2"/>
          <p:cNvSpPr>
            <a:spLocks noGrp="1" noChangeArrowheads="1"/>
          </p:cNvSpPr>
          <p:nvPr>
            <p:ph type="title"/>
          </p:nvPr>
        </p:nvSpPr>
        <p:spPr>
          <a:xfrm>
            <a:off x="2209800" y="304800"/>
            <a:ext cx="7772400" cy="1143000"/>
          </a:xfrm>
        </p:spPr>
        <p:txBody>
          <a:bodyPr/>
          <a:lstStyle/>
          <a:p>
            <a:pPr eaLnBrk="1" hangingPunct="1"/>
            <a:r>
              <a:rPr lang="en-US" altLang="en-US" smtClean="0"/>
              <a:t>Mealy machine continued …</a:t>
            </a:r>
            <a:endParaRPr lang="en-US" altLang="en-US" sz="4700">
              <a:sym typeface="Math1" pitchFamily="2" charset="2"/>
            </a:endParaRPr>
          </a:p>
        </p:txBody>
      </p:sp>
      <p:sp>
        <p:nvSpPr>
          <p:cNvPr id="17412" name="Rectangle 3"/>
          <p:cNvSpPr>
            <a:spLocks noGrp="1" noChangeArrowheads="1"/>
          </p:cNvSpPr>
          <p:nvPr>
            <p:ph type="body" idx="1"/>
          </p:nvPr>
        </p:nvSpPr>
        <p:spPr>
          <a:xfrm>
            <a:off x="2209800" y="1524000"/>
            <a:ext cx="7924800" cy="4876800"/>
          </a:xfrm>
        </p:spPr>
        <p:txBody>
          <a:bodyPr>
            <a:normAutofit lnSpcReduction="10000"/>
          </a:bodyPr>
          <a:lstStyle/>
          <a:p>
            <a:pPr eaLnBrk="1" hangingPunct="1">
              <a:lnSpc>
                <a:spcPct val="90000"/>
              </a:lnSpc>
              <a:buFontTx/>
              <a:buNone/>
            </a:pPr>
            <a:r>
              <a:rPr lang="en-US" altLang="en-US" sz="3000"/>
              <a:t>	</a:t>
            </a:r>
            <a:r>
              <a:rPr lang="en-US" altLang="en-US" sz="3000" b="1" u="sng"/>
              <a:t>Note</a:t>
            </a:r>
            <a:r>
              <a:rPr lang="en-US" altLang="en-US" sz="3000"/>
              <a:t>: It is to be noted that since, similar to Moore machine, in Mealy machine no state is designated to be a final state, so there is no question of accepting any language by Mealy machine. However in some cases the relation between an input string and the corresponding output string may be identified by the Mealy machine. Moreover, the state to be initial is not important as if the machine is used several times and is restarted after some time, the machine will be started from the state where it was left off. Following are the examples</a:t>
            </a:r>
          </a:p>
        </p:txBody>
      </p:sp>
    </p:spTree>
    <p:extLst>
      <p:ext uri="{BB962C8B-B14F-4D97-AF65-F5344CB8AC3E}">
        <p14:creationId xmlns:p14="http://schemas.microsoft.com/office/powerpoint/2010/main" val="3616990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9277CC9-AB34-4500-A983-D13C7156B37C}" type="slidenum">
              <a:rPr lang="en-US" altLang="en-US" sz="1400"/>
              <a:pPr>
                <a:spcBef>
                  <a:spcPct val="0"/>
                </a:spcBef>
                <a:buFontTx/>
                <a:buNone/>
              </a:pPr>
              <a:t>17</a:t>
            </a:fld>
            <a:endParaRPr lang="en-US" altLang="en-US" sz="1400"/>
          </a:p>
        </p:txBody>
      </p:sp>
      <p:sp>
        <p:nvSpPr>
          <p:cNvPr id="18435" name="Rectangle 2"/>
          <p:cNvSpPr>
            <a:spLocks noGrp="1" noChangeArrowheads="1"/>
          </p:cNvSpPr>
          <p:nvPr>
            <p:ph type="title"/>
          </p:nvPr>
        </p:nvSpPr>
        <p:spPr/>
        <p:txBody>
          <a:bodyPr/>
          <a:lstStyle/>
          <a:p>
            <a:pPr eaLnBrk="1" hangingPunct="1"/>
            <a:r>
              <a:rPr lang="en-US" altLang="en-US" smtClean="0"/>
              <a:t>Example</a:t>
            </a:r>
          </a:p>
        </p:txBody>
      </p:sp>
      <p:sp>
        <p:nvSpPr>
          <p:cNvPr id="18436" name="Rectangle 3"/>
          <p:cNvSpPr>
            <a:spLocks noGrp="1" noChangeArrowheads="1"/>
          </p:cNvSpPr>
          <p:nvPr>
            <p:ph type="body" idx="1"/>
          </p:nvPr>
        </p:nvSpPr>
        <p:spPr>
          <a:xfrm>
            <a:off x="2209800" y="1524000"/>
            <a:ext cx="7772400" cy="4953000"/>
          </a:xfrm>
        </p:spPr>
        <p:txBody>
          <a:bodyPr/>
          <a:lstStyle/>
          <a:p>
            <a:pPr marL="609600" indent="-609600">
              <a:buNone/>
            </a:pPr>
            <a:r>
              <a:rPr lang="en-US" altLang="en-US" smtClean="0"/>
              <a:t>	Consider the following Mealy machine having the states q</a:t>
            </a:r>
            <a:r>
              <a:rPr lang="en-US" altLang="en-US" baseline="-30000" smtClean="0"/>
              <a:t>0</a:t>
            </a:r>
            <a:r>
              <a:rPr lang="en-US" altLang="en-US" smtClean="0"/>
              <a:t>, q</a:t>
            </a:r>
            <a:r>
              <a:rPr lang="en-US" altLang="en-US" baseline="-30000" smtClean="0"/>
              <a:t>1</a:t>
            </a:r>
            <a:r>
              <a:rPr lang="en-US" altLang="en-US" smtClean="0"/>
              <a:t>, q</a:t>
            </a:r>
            <a:r>
              <a:rPr lang="en-US" altLang="en-US" baseline="-30000" smtClean="0"/>
              <a:t>2</a:t>
            </a:r>
            <a:r>
              <a:rPr lang="en-US" altLang="en-US" smtClean="0"/>
              <a:t>, q</a:t>
            </a:r>
            <a:r>
              <a:rPr lang="en-US" altLang="en-US" baseline="-30000" smtClean="0"/>
              <a:t>3 </a:t>
            </a:r>
            <a:r>
              <a:rPr lang="en-US" altLang="en-US" smtClean="0"/>
              <a:t>, where q</a:t>
            </a:r>
            <a:r>
              <a:rPr lang="en-US" altLang="en-US" baseline="-30000" smtClean="0"/>
              <a:t>0</a:t>
            </a:r>
            <a:r>
              <a:rPr lang="en-US" altLang="en-US" smtClean="0"/>
              <a:t> is the start state and</a:t>
            </a:r>
          </a:p>
          <a:p>
            <a:pPr marL="609600" indent="-609600">
              <a:buNone/>
            </a:pPr>
            <a:r>
              <a:rPr lang="en-US" altLang="en-US" smtClean="0"/>
              <a:t>	</a:t>
            </a:r>
            <a:r>
              <a:rPr lang="en-US" altLang="en-US" sz="3400">
                <a:sym typeface="Symbol" panose="05050102010706020507" pitchFamily="18" charset="2"/>
              </a:rPr>
              <a:t> = {a,b},</a:t>
            </a:r>
          </a:p>
          <a:p>
            <a:pPr marL="609600" indent="-609600">
              <a:buNone/>
            </a:pPr>
            <a:r>
              <a:rPr lang="en-US" altLang="en-US" sz="3400">
                <a:sym typeface="Math1" pitchFamily="2" charset="2"/>
              </a:rPr>
              <a:t>	</a:t>
            </a:r>
            <a:r>
              <a:rPr lang="el-GR" altLang="en-US" sz="3600"/>
              <a:t>Γ</a:t>
            </a:r>
            <a:r>
              <a:rPr lang="en-US" altLang="en-US" sz="3600"/>
              <a:t> </a:t>
            </a:r>
            <a:r>
              <a:rPr lang="en-US" altLang="en-US" sz="3400">
                <a:sym typeface="Math1" pitchFamily="2" charset="2"/>
              </a:rPr>
              <a:t>={0,1}</a:t>
            </a:r>
          </a:p>
        </p:txBody>
      </p:sp>
      <p:grpSp>
        <p:nvGrpSpPr>
          <p:cNvPr id="18437" name="Group 5"/>
          <p:cNvGrpSpPr>
            <a:grpSpLocks/>
          </p:cNvGrpSpPr>
          <p:nvPr/>
        </p:nvGrpSpPr>
        <p:grpSpPr bwMode="auto">
          <a:xfrm>
            <a:off x="8382001" y="5480051"/>
            <a:ext cx="841375" cy="614363"/>
            <a:chOff x="726" y="2634"/>
            <a:chExt cx="566" cy="413"/>
          </a:xfrm>
        </p:grpSpPr>
        <p:sp>
          <p:nvSpPr>
            <p:cNvPr id="18470"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18471" name="Text Box 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sp>
        <p:nvSpPr>
          <p:cNvPr id="18438" name="Freeform 8"/>
          <p:cNvSpPr>
            <a:spLocks/>
          </p:cNvSpPr>
          <p:nvPr/>
        </p:nvSpPr>
        <p:spPr bwMode="auto">
          <a:xfrm flipH="1" flipV="1">
            <a:off x="6478588" y="5889626"/>
            <a:ext cx="2011362" cy="511175"/>
          </a:xfrm>
          <a:custGeom>
            <a:avLst/>
            <a:gdLst>
              <a:gd name="T0" fmla="*/ 0 w 2176"/>
              <a:gd name="T1" fmla="*/ 777678216 h 336"/>
              <a:gd name="T2" fmla="*/ 1859180650 w 2176"/>
              <a:gd name="T3" fmla="*/ 77767821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9" name="Text Box 9"/>
          <p:cNvSpPr txBox="1">
            <a:spLocks noChangeArrowheads="1"/>
          </p:cNvSpPr>
          <p:nvPr/>
        </p:nvSpPr>
        <p:spPr bwMode="auto">
          <a:xfrm flipH="1">
            <a:off x="5753101" y="48006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a/0</a:t>
            </a:r>
            <a:endParaRPr lang="en-US" altLang="en-US" sz="2400"/>
          </a:p>
        </p:txBody>
      </p:sp>
      <p:grpSp>
        <p:nvGrpSpPr>
          <p:cNvPr id="18440" name="Group 10"/>
          <p:cNvGrpSpPr>
            <a:grpSpLocks/>
          </p:cNvGrpSpPr>
          <p:nvPr/>
        </p:nvGrpSpPr>
        <p:grpSpPr bwMode="auto">
          <a:xfrm>
            <a:off x="5753101" y="5495925"/>
            <a:ext cx="898525" cy="655638"/>
            <a:chOff x="726" y="2634"/>
            <a:chExt cx="566" cy="413"/>
          </a:xfrm>
        </p:grpSpPr>
        <p:sp>
          <p:nvSpPr>
            <p:cNvPr id="18468" name="Oval 1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18469" name="Text Box 1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18441" name="Freeform 13"/>
          <p:cNvSpPr>
            <a:spLocks/>
          </p:cNvSpPr>
          <p:nvPr/>
        </p:nvSpPr>
        <p:spPr bwMode="auto">
          <a:xfrm>
            <a:off x="6497638" y="5248276"/>
            <a:ext cx="2011362" cy="511175"/>
          </a:xfrm>
          <a:custGeom>
            <a:avLst/>
            <a:gdLst>
              <a:gd name="T0" fmla="*/ 0 w 2176"/>
              <a:gd name="T1" fmla="*/ 777678216 h 336"/>
              <a:gd name="T2" fmla="*/ 1859180650 w 2176"/>
              <a:gd name="T3" fmla="*/ 77767821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8442" name="Group 14"/>
          <p:cNvGrpSpPr>
            <a:grpSpLocks/>
          </p:cNvGrpSpPr>
          <p:nvPr/>
        </p:nvGrpSpPr>
        <p:grpSpPr bwMode="auto">
          <a:xfrm rot="5400000">
            <a:off x="9040813" y="5475288"/>
            <a:ext cx="685800" cy="593725"/>
            <a:chOff x="2880" y="3312"/>
            <a:chExt cx="408" cy="336"/>
          </a:xfrm>
        </p:grpSpPr>
        <p:sp>
          <p:nvSpPr>
            <p:cNvPr id="18465" name="Freeform 15"/>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6" name="Freeform 16"/>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7" name="Freeform 17"/>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443" name="Text Box 18"/>
          <p:cNvSpPr txBox="1">
            <a:spLocks noChangeArrowheads="1"/>
          </p:cNvSpPr>
          <p:nvPr/>
        </p:nvSpPr>
        <p:spPr bwMode="auto">
          <a:xfrm flipH="1">
            <a:off x="7334251" y="58737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b/1</a:t>
            </a:r>
            <a:endParaRPr lang="en-US" altLang="en-US" sz="2400"/>
          </a:p>
        </p:txBody>
      </p:sp>
      <p:sp>
        <p:nvSpPr>
          <p:cNvPr id="18444" name="Text Box 19"/>
          <p:cNvSpPr txBox="1">
            <a:spLocks noChangeArrowheads="1"/>
          </p:cNvSpPr>
          <p:nvPr/>
        </p:nvSpPr>
        <p:spPr bwMode="auto">
          <a:xfrm flipH="1">
            <a:off x="6915151" y="46863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a/1</a:t>
            </a:r>
            <a:endParaRPr lang="en-US" altLang="en-US" sz="2400"/>
          </a:p>
        </p:txBody>
      </p:sp>
      <p:grpSp>
        <p:nvGrpSpPr>
          <p:cNvPr id="18445" name="Group 20"/>
          <p:cNvGrpSpPr>
            <a:grpSpLocks/>
          </p:cNvGrpSpPr>
          <p:nvPr/>
        </p:nvGrpSpPr>
        <p:grpSpPr bwMode="auto">
          <a:xfrm>
            <a:off x="8382001" y="3746501"/>
            <a:ext cx="841375" cy="614363"/>
            <a:chOff x="726" y="2634"/>
            <a:chExt cx="566" cy="413"/>
          </a:xfrm>
        </p:grpSpPr>
        <p:sp>
          <p:nvSpPr>
            <p:cNvPr id="18463" name="Oval 2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18464" name="Text Box 2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grpSp>
        <p:nvGrpSpPr>
          <p:cNvPr id="18446" name="Group 23"/>
          <p:cNvGrpSpPr>
            <a:grpSpLocks/>
          </p:cNvGrpSpPr>
          <p:nvPr/>
        </p:nvGrpSpPr>
        <p:grpSpPr bwMode="auto">
          <a:xfrm>
            <a:off x="5753101" y="3762375"/>
            <a:ext cx="898525" cy="655638"/>
            <a:chOff x="726" y="2634"/>
            <a:chExt cx="566" cy="413"/>
          </a:xfrm>
        </p:grpSpPr>
        <p:sp>
          <p:nvSpPr>
            <p:cNvPr id="18461" name="Oval 2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18462" name="Text Box 25"/>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18447" name="Text Box 26"/>
          <p:cNvSpPr txBox="1">
            <a:spLocks noChangeArrowheads="1"/>
          </p:cNvSpPr>
          <p:nvPr/>
        </p:nvSpPr>
        <p:spPr bwMode="auto">
          <a:xfrm flipH="1">
            <a:off x="5943600" y="370522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1</a:t>
            </a:r>
            <a:endParaRPr lang="en-US" altLang="en-US" sz="3600" b="1">
              <a:solidFill>
                <a:srgbClr val="000000"/>
              </a:solidFill>
            </a:endParaRPr>
          </a:p>
        </p:txBody>
      </p:sp>
      <p:sp>
        <p:nvSpPr>
          <p:cNvPr id="18448" name="Text Box 27"/>
          <p:cNvSpPr txBox="1">
            <a:spLocks noChangeArrowheads="1"/>
          </p:cNvSpPr>
          <p:nvPr/>
        </p:nvSpPr>
        <p:spPr bwMode="auto">
          <a:xfrm flipH="1">
            <a:off x="8743951" y="46291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a/0</a:t>
            </a:r>
            <a:endParaRPr lang="en-US" altLang="en-US" sz="2400"/>
          </a:p>
        </p:txBody>
      </p:sp>
      <p:sp>
        <p:nvSpPr>
          <p:cNvPr id="18449" name="Text Box 28"/>
          <p:cNvSpPr txBox="1">
            <a:spLocks noChangeArrowheads="1"/>
          </p:cNvSpPr>
          <p:nvPr/>
        </p:nvSpPr>
        <p:spPr bwMode="auto">
          <a:xfrm flipH="1">
            <a:off x="8534400" y="365760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2</a:t>
            </a:r>
            <a:endParaRPr lang="en-US" altLang="en-US" sz="3600" b="1">
              <a:solidFill>
                <a:srgbClr val="000000"/>
              </a:solidFill>
            </a:endParaRPr>
          </a:p>
        </p:txBody>
      </p:sp>
      <p:sp>
        <p:nvSpPr>
          <p:cNvPr id="18450" name="Text Box 29"/>
          <p:cNvSpPr txBox="1">
            <a:spLocks noChangeArrowheads="1"/>
          </p:cNvSpPr>
          <p:nvPr/>
        </p:nvSpPr>
        <p:spPr bwMode="auto">
          <a:xfrm flipH="1">
            <a:off x="5962650" y="541337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0</a:t>
            </a:r>
            <a:endParaRPr lang="en-US" altLang="en-US" sz="3600" b="1">
              <a:solidFill>
                <a:srgbClr val="000000"/>
              </a:solidFill>
            </a:endParaRPr>
          </a:p>
        </p:txBody>
      </p:sp>
      <p:sp>
        <p:nvSpPr>
          <p:cNvPr id="18451" name="Text Box 30"/>
          <p:cNvSpPr txBox="1">
            <a:spLocks noChangeArrowheads="1"/>
          </p:cNvSpPr>
          <p:nvPr/>
        </p:nvSpPr>
        <p:spPr bwMode="auto">
          <a:xfrm flipH="1">
            <a:off x="8553450" y="535305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3</a:t>
            </a:r>
            <a:endParaRPr lang="en-US" altLang="en-US" sz="3600" b="1">
              <a:solidFill>
                <a:srgbClr val="000000"/>
              </a:solidFill>
            </a:endParaRPr>
          </a:p>
        </p:txBody>
      </p:sp>
      <p:sp>
        <p:nvSpPr>
          <p:cNvPr id="18452" name="Text Box 31"/>
          <p:cNvSpPr txBox="1">
            <a:spLocks noChangeArrowheads="1"/>
          </p:cNvSpPr>
          <p:nvPr/>
        </p:nvSpPr>
        <p:spPr bwMode="auto">
          <a:xfrm flipH="1">
            <a:off x="9444038" y="55880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a/1</a:t>
            </a:r>
            <a:endParaRPr lang="en-US" altLang="en-US" sz="2400"/>
          </a:p>
        </p:txBody>
      </p:sp>
      <p:sp>
        <p:nvSpPr>
          <p:cNvPr id="18453" name="Line 32"/>
          <p:cNvSpPr>
            <a:spLocks noChangeShapeType="1"/>
          </p:cNvSpPr>
          <p:nvPr/>
        </p:nvSpPr>
        <p:spPr bwMode="auto">
          <a:xfrm>
            <a:off x="6515100" y="4114800"/>
            <a:ext cx="19812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8454" name="Line 33"/>
          <p:cNvSpPr>
            <a:spLocks noChangeShapeType="1"/>
          </p:cNvSpPr>
          <p:nvPr/>
        </p:nvSpPr>
        <p:spPr bwMode="auto">
          <a:xfrm>
            <a:off x="8801100" y="4362450"/>
            <a:ext cx="0" cy="1143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8455" name="Line 34"/>
          <p:cNvSpPr>
            <a:spLocks noChangeShapeType="1"/>
          </p:cNvSpPr>
          <p:nvPr/>
        </p:nvSpPr>
        <p:spPr bwMode="auto">
          <a:xfrm flipV="1">
            <a:off x="6210300" y="4419600"/>
            <a:ext cx="0" cy="1066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8456" name="Line 35"/>
          <p:cNvSpPr>
            <a:spLocks noChangeShapeType="1"/>
          </p:cNvSpPr>
          <p:nvPr/>
        </p:nvSpPr>
        <p:spPr bwMode="auto">
          <a:xfrm>
            <a:off x="6438900" y="4267200"/>
            <a:ext cx="2209800" cy="12954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8457" name="Text Box 36"/>
          <p:cNvSpPr txBox="1">
            <a:spLocks noChangeArrowheads="1"/>
          </p:cNvSpPr>
          <p:nvPr/>
        </p:nvSpPr>
        <p:spPr bwMode="auto">
          <a:xfrm flipH="1">
            <a:off x="7272338" y="53594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b/0</a:t>
            </a:r>
            <a:endParaRPr lang="en-US" altLang="en-US" sz="2400"/>
          </a:p>
        </p:txBody>
      </p:sp>
      <p:sp>
        <p:nvSpPr>
          <p:cNvPr id="18458" name="Line 37"/>
          <p:cNvSpPr>
            <a:spLocks noChangeShapeType="1"/>
          </p:cNvSpPr>
          <p:nvPr/>
        </p:nvSpPr>
        <p:spPr bwMode="auto">
          <a:xfrm>
            <a:off x="5334000" y="5848350"/>
            <a:ext cx="5334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8459" name="Text Box 38"/>
          <p:cNvSpPr txBox="1">
            <a:spLocks noChangeArrowheads="1"/>
          </p:cNvSpPr>
          <p:nvPr/>
        </p:nvSpPr>
        <p:spPr bwMode="auto">
          <a:xfrm flipH="1">
            <a:off x="8320088" y="466725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b/1</a:t>
            </a:r>
            <a:endParaRPr lang="en-US" altLang="en-US" sz="2400"/>
          </a:p>
        </p:txBody>
      </p:sp>
      <p:sp>
        <p:nvSpPr>
          <p:cNvPr id="18460" name="Text Box 39"/>
          <p:cNvSpPr txBox="1">
            <a:spLocks noChangeArrowheads="1"/>
          </p:cNvSpPr>
          <p:nvPr/>
        </p:nvSpPr>
        <p:spPr bwMode="auto">
          <a:xfrm flipH="1">
            <a:off x="7315201" y="37528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b/1</a:t>
            </a:r>
            <a:endParaRPr lang="en-US" altLang="en-US" sz="2400"/>
          </a:p>
        </p:txBody>
      </p:sp>
    </p:spTree>
    <p:extLst>
      <p:ext uri="{BB962C8B-B14F-4D97-AF65-F5344CB8AC3E}">
        <p14:creationId xmlns:p14="http://schemas.microsoft.com/office/powerpoint/2010/main" val="3295815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C76AAAA-CE46-43EA-9D01-F7DCBE3CA59A}" type="slidenum">
              <a:rPr lang="en-US" altLang="en-US" sz="1400"/>
              <a:pPr>
                <a:spcBef>
                  <a:spcPct val="0"/>
                </a:spcBef>
                <a:buFontTx/>
                <a:buNone/>
              </a:pPr>
              <a:t>18</a:t>
            </a:fld>
            <a:endParaRPr lang="en-US" altLang="en-US" sz="1400"/>
          </a:p>
        </p:txBody>
      </p:sp>
      <p:sp>
        <p:nvSpPr>
          <p:cNvPr id="19459" name="Rectangle 2"/>
          <p:cNvSpPr>
            <a:spLocks noGrp="1" noChangeArrowheads="1"/>
          </p:cNvSpPr>
          <p:nvPr>
            <p:ph type="title"/>
          </p:nvPr>
        </p:nvSpPr>
        <p:spPr/>
        <p:txBody>
          <a:bodyPr/>
          <a:lstStyle/>
          <a:p>
            <a:pPr eaLnBrk="1" hangingPunct="1"/>
            <a:r>
              <a:rPr lang="en-US" altLang="en-US" smtClean="0"/>
              <a:t>Example continued …</a:t>
            </a:r>
          </a:p>
        </p:txBody>
      </p:sp>
      <p:sp>
        <p:nvSpPr>
          <p:cNvPr id="19460" name="Rectangle 3"/>
          <p:cNvSpPr>
            <a:spLocks noGrp="1" noChangeArrowheads="1"/>
          </p:cNvSpPr>
          <p:nvPr>
            <p:ph type="body" idx="1"/>
          </p:nvPr>
        </p:nvSpPr>
        <p:spPr>
          <a:xfrm>
            <a:off x="2190750" y="2286000"/>
            <a:ext cx="7772400" cy="4114800"/>
          </a:xfrm>
        </p:spPr>
        <p:txBody>
          <a:bodyPr/>
          <a:lstStyle/>
          <a:p>
            <a:pPr eaLnBrk="1" hangingPunct="1">
              <a:lnSpc>
                <a:spcPct val="90000"/>
              </a:lnSpc>
              <a:buFontTx/>
              <a:buNone/>
            </a:pPr>
            <a:r>
              <a:rPr lang="en-US" altLang="en-US" smtClean="0"/>
              <a:t>	</a:t>
            </a:r>
          </a:p>
          <a:p>
            <a:pPr eaLnBrk="1" hangingPunct="1">
              <a:lnSpc>
                <a:spcPct val="90000"/>
              </a:lnSpc>
              <a:buFontTx/>
              <a:buNone/>
            </a:pPr>
            <a:endParaRPr lang="en-US" altLang="en-US" smtClean="0"/>
          </a:p>
          <a:p>
            <a:pPr eaLnBrk="1" hangingPunct="1">
              <a:lnSpc>
                <a:spcPct val="90000"/>
              </a:lnSpc>
              <a:buFontTx/>
              <a:buNone/>
            </a:pPr>
            <a:endParaRPr lang="en-US" altLang="en-US" smtClean="0"/>
          </a:p>
          <a:p>
            <a:pPr eaLnBrk="1" hangingPunct="1">
              <a:lnSpc>
                <a:spcPct val="90000"/>
              </a:lnSpc>
              <a:buFontTx/>
              <a:buNone/>
            </a:pPr>
            <a:r>
              <a:rPr lang="en-US" altLang="en-US" smtClean="0"/>
              <a:t>	</a:t>
            </a:r>
          </a:p>
          <a:p>
            <a:pPr eaLnBrk="1" hangingPunct="1">
              <a:lnSpc>
                <a:spcPct val="90000"/>
              </a:lnSpc>
              <a:buFontTx/>
              <a:buNone/>
            </a:pPr>
            <a:r>
              <a:rPr lang="en-US" altLang="en-US" smtClean="0"/>
              <a:t>	Running the string abbabbba over the above machine, the corresponding output string will be 11011010, which can be determined by the following table as well</a:t>
            </a:r>
          </a:p>
        </p:txBody>
      </p:sp>
      <p:grpSp>
        <p:nvGrpSpPr>
          <p:cNvPr id="19461" name="Group 4"/>
          <p:cNvGrpSpPr>
            <a:grpSpLocks/>
          </p:cNvGrpSpPr>
          <p:nvPr/>
        </p:nvGrpSpPr>
        <p:grpSpPr bwMode="auto">
          <a:xfrm>
            <a:off x="3505200" y="1676400"/>
            <a:ext cx="5029200" cy="2654300"/>
            <a:chOff x="1920" y="2204"/>
            <a:chExt cx="3168" cy="1672"/>
          </a:xfrm>
        </p:grpSpPr>
        <p:grpSp>
          <p:nvGrpSpPr>
            <p:cNvPr id="19462" name="Group 5"/>
            <p:cNvGrpSpPr>
              <a:grpSpLocks/>
            </p:cNvGrpSpPr>
            <p:nvPr/>
          </p:nvGrpSpPr>
          <p:grpSpPr bwMode="auto">
            <a:xfrm>
              <a:off x="3840" y="3296"/>
              <a:ext cx="530" cy="387"/>
              <a:chOff x="726" y="2634"/>
              <a:chExt cx="566" cy="413"/>
            </a:xfrm>
          </p:grpSpPr>
          <p:sp>
            <p:nvSpPr>
              <p:cNvPr id="19495"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19496" name="Text Box 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sp>
          <p:nvSpPr>
            <p:cNvPr id="19463" name="Freeform 8"/>
            <p:cNvSpPr>
              <a:spLocks/>
            </p:cNvSpPr>
            <p:nvPr/>
          </p:nvSpPr>
          <p:spPr bwMode="auto">
            <a:xfrm flipH="1" flipV="1">
              <a:off x="2641" y="3554"/>
              <a:ext cx="1267" cy="322"/>
            </a:xfrm>
            <a:custGeom>
              <a:avLst/>
              <a:gdLst>
                <a:gd name="T0" fmla="*/ 0 w 2176"/>
                <a:gd name="T1" fmla="*/ 309 h 336"/>
                <a:gd name="T2" fmla="*/ 738 w 2176"/>
                <a:gd name="T3" fmla="*/ 309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64" name="Text Box 9"/>
            <p:cNvSpPr txBox="1">
              <a:spLocks noChangeArrowheads="1"/>
            </p:cNvSpPr>
            <p:nvPr/>
          </p:nvSpPr>
          <p:spPr bwMode="auto">
            <a:xfrm flipH="1">
              <a:off x="2184" y="2868"/>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a/0</a:t>
              </a:r>
              <a:endParaRPr lang="en-US" altLang="en-US" sz="2400"/>
            </a:p>
          </p:txBody>
        </p:sp>
        <p:grpSp>
          <p:nvGrpSpPr>
            <p:cNvPr id="19465" name="Group 10"/>
            <p:cNvGrpSpPr>
              <a:grpSpLocks/>
            </p:cNvGrpSpPr>
            <p:nvPr/>
          </p:nvGrpSpPr>
          <p:grpSpPr bwMode="auto">
            <a:xfrm>
              <a:off x="2184" y="3306"/>
              <a:ext cx="566" cy="413"/>
              <a:chOff x="726" y="2634"/>
              <a:chExt cx="566" cy="413"/>
            </a:xfrm>
          </p:grpSpPr>
          <p:sp>
            <p:nvSpPr>
              <p:cNvPr id="19493" name="Oval 1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19494" name="Text Box 1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19466" name="Freeform 13"/>
            <p:cNvSpPr>
              <a:spLocks/>
            </p:cNvSpPr>
            <p:nvPr/>
          </p:nvSpPr>
          <p:spPr bwMode="auto">
            <a:xfrm>
              <a:off x="2653" y="3150"/>
              <a:ext cx="1267" cy="322"/>
            </a:xfrm>
            <a:custGeom>
              <a:avLst/>
              <a:gdLst>
                <a:gd name="T0" fmla="*/ 0 w 2176"/>
                <a:gd name="T1" fmla="*/ 309 h 336"/>
                <a:gd name="T2" fmla="*/ 738 w 2176"/>
                <a:gd name="T3" fmla="*/ 309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9467" name="Group 14"/>
            <p:cNvGrpSpPr>
              <a:grpSpLocks/>
            </p:cNvGrpSpPr>
            <p:nvPr/>
          </p:nvGrpSpPr>
          <p:grpSpPr bwMode="auto">
            <a:xfrm rot="5400000">
              <a:off x="4255" y="3293"/>
              <a:ext cx="432" cy="374"/>
              <a:chOff x="2880" y="3312"/>
              <a:chExt cx="408" cy="336"/>
            </a:xfrm>
          </p:grpSpPr>
          <p:sp>
            <p:nvSpPr>
              <p:cNvPr id="19490" name="Freeform 15"/>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1" name="Freeform 16"/>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2" name="Freeform 17"/>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9468" name="Text Box 18"/>
            <p:cNvSpPr txBox="1">
              <a:spLocks noChangeArrowheads="1"/>
            </p:cNvSpPr>
            <p:nvPr/>
          </p:nvSpPr>
          <p:spPr bwMode="auto">
            <a:xfrm flipH="1">
              <a:off x="3180" y="3544"/>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b/1</a:t>
              </a:r>
              <a:endParaRPr lang="en-US" altLang="en-US" sz="2400"/>
            </a:p>
          </p:txBody>
        </p:sp>
        <p:sp>
          <p:nvSpPr>
            <p:cNvPr id="19469" name="Text Box 19"/>
            <p:cNvSpPr txBox="1">
              <a:spLocks noChangeArrowheads="1"/>
            </p:cNvSpPr>
            <p:nvPr/>
          </p:nvSpPr>
          <p:spPr bwMode="auto">
            <a:xfrm flipH="1">
              <a:off x="2916" y="2796"/>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a/1</a:t>
              </a:r>
              <a:endParaRPr lang="en-US" altLang="en-US" sz="2400"/>
            </a:p>
          </p:txBody>
        </p:sp>
        <p:grpSp>
          <p:nvGrpSpPr>
            <p:cNvPr id="19470" name="Group 20"/>
            <p:cNvGrpSpPr>
              <a:grpSpLocks/>
            </p:cNvGrpSpPr>
            <p:nvPr/>
          </p:nvGrpSpPr>
          <p:grpSpPr bwMode="auto">
            <a:xfrm>
              <a:off x="3840" y="2204"/>
              <a:ext cx="530" cy="387"/>
              <a:chOff x="726" y="2634"/>
              <a:chExt cx="566" cy="413"/>
            </a:xfrm>
          </p:grpSpPr>
          <p:sp>
            <p:nvSpPr>
              <p:cNvPr id="19488" name="Oval 2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19489" name="Text Box 2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grpSp>
          <p:nvGrpSpPr>
            <p:cNvPr id="19471" name="Group 23"/>
            <p:cNvGrpSpPr>
              <a:grpSpLocks/>
            </p:cNvGrpSpPr>
            <p:nvPr/>
          </p:nvGrpSpPr>
          <p:grpSpPr bwMode="auto">
            <a:xfrm>
              <a:off x="2184" y="2214"/>
              <a:ext cx="566" cy="413"/>
              <a:chOff x="726" y="2634"/>
              <a:chExt cx="566" cy="413"/>
            </a:xfrm>
          </p:grpSpPr>
          <p:sp>
            <p:nvSpPr>
              <p:cNvPr id="19486" name="Oval 2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19487" name="Text Box 25"/>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19472" name="Text Box 26"/>
            <p:cNvSpPr txBox="1">
              <a:spLocks noChangeArrowheads="1"/>
            </p:cNvSpPr>
            <p:nvPr/>
          </p:nvSpPr>
          <p:spPr bwMode="auto">
            <a:xfrm flipH="1">
              <a:off x="2316" y="2238"/>
              <a:ext cx="55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2400" b="1" baseline="-30000">
                  <a:solidFill>
                    <a:srgbClr val="000000"/>
                  </a:solidFill>
                </a:rPr>
                <a:t>1</a:t>
              </a:r>
              <a:endParaRPr lang="en-US" altLang="en-US" sz="2400" b="1">
                <a:solidFill>
                  <a:srgbClr val="000000"/>
                </a:solidFill>
              </a:endParaRPr>
            </a:p>
          </p:txBody>
        </p:sp>
        <p:sp>
          <p:nvSpPr>
            <p:cNvPr id="19473" name="Text Box 27"/>
            <p:cNvSpPr txBox="1">
              <a:spLocks noChangeArrowheads="1"/>
            </p:cNvSpPr>
            <p:nvPr/>
          </p:nvSpPr>
          <p:spPr bwMode="auto">
            <a:xfrm flipH="1">
              <a:off x="4068" y="2760"/>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a/0</a:t>
              </a:r>
              <a:endParaRPr lang="en-US" altLang="en-US" sz="2400"/>
            </a:p>
          </p:txBody>
        </p:sp>
        <p:sp>
          <p:nvSpPr>
            <p:cNvPr id="19474" name="Text Box 28"/>
            <p:cNvSpPr txBox="1">
              <a:spLocks noChangeArrowheads="1"/>
            </p:cNvSpPr>
            <p:nvPr/>
          </p:nvSpPr>
          <p:spPr bwMode="auto">
            <a:xfrm flipH="1">
              <a:off x="3948" y="2220"/>
              <a:ext cx="55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2400" b="1" baseline="-30000">
                  <a:solidFill>
                    <a:srgbClr val="000000"/>
                  </a:solidFill>
                </a:rPr>
                <a:t>2</a:t>
              </a:r>
              <a:endParaRPr lang="en-US" altLang="en-US" sz="2400" b="1">
                <a:solidFill>
                  <a:srgbClr val="000000"/>
                </a:solidFill>
              </a:endParaRPr>
            </a:p>
          </p:txBody>
        </p:sp>
        <p:sp>
          <p:nvSpPr>
            <p:cNvPr id="19475" name="Text Box 29"/>
            <p:cNvSpPr txBox="1">
              <a:spLocks noChangeArrowheads="1"/>
            </p:cNvSpPr>
            <p:nvPr/>
          </p:nvSpPr>
          <p:spPr bwMode="auto">
            <a:xfrm flipH="1">
              <a:off x="2316" y="3338"/>
              <a:ext cx="55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2400" b="1" baseline="-30000">
                  <a:solidFill>
                    <a:srgbClr val="000000"/>
                  </a:solidFill>
                </a:rPr>
                <a:t>0</a:t>
              </a:r>
              <a:endParaRPr lang="en-US" altLang="en-US" sz="2400" b="1">
                <a:solidFill>
                  <a:srgbClr val="000000"/>
                </a:solidFill>
              </a:endParaRPr>
            </a:p>
          </p:txBody>
        </p:sp>
        <p:sp>
          <p:nvSpPr>
            <p:cNvPr id="19476" name="Text Box 30"/>
            <p:cNvSpPr txBox="1">
              <a:spLocks noChangeArrowheads="1"/>
            </p:cNvSpPr>
            <p:nvPr/>
          </p:nvSpPr>
          <p:spPr bwMode="auto">
            <a:xfrm flipH="1">
              <a:off x="3948" y="3312"/>
              <a:ext cx="55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2400" b="1" baseline="-30000">
                  <a:solidFill>
                    <a:srgbClr val="000000"/>
                  </a:solidFill>
                </a:rPr>
                <a:t>3</a:t>
              </a:r>
              <a:endParaRPr lang="en-US" altLang="en-US" sz="2400" b="1">
                <a:solidFill>
                  <a:srgbClr val="000000"/>
                </a:solidFill>
              </a:endParaRPr>
            </a:p>
          </p:txBody>
        </p:sp>
        <p:sp>
          <p:nvSpPr>
            <p:cNvPr id="19477" name="Text Box 31"/>
            <p:cNvSpPr txBox="1">
              <a:spLocks noChangeArrowheads="1"/>
            </p:cNvSpPr>
            <p:nvPr/>
          </p:nvSpPr>
          <p:spPr bwMode="auto">
            <a:xfrm flipH="1">
              <a:off x="4509" y="3364"/>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a/1</a:t>
              </a:r>
              <a:endParaRPr lang="en-US" altLang="en-US" sz="2400"/>
            </a:p>
          </p:txBody>
        </p:sp>
        <p:sp>
          <p:nvSpPr>
            <p:cNvPr id="19478" name="Line 32"/>
            <p:cNvSpPr>
              <a:spLocks noChangeShapeType="1"/>
            </p:cNvSpPr>
            <p:nvPr/>
          </p:nvSpPr>
          <p:spPr bwMode="auto">
            <a:xfrm>
              <a:off x="2664" y="2436"/>
              <a:ext cx="1248"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9479" name="Line 33"/>
            <p:cNvSpPr>
              <a:spLocks noChangeShapeType="1"/>
            </p:cNvSpPr>
            <p:nvPr/>
          </p:nvSpPr>
          <p:spPr bwMode="auto">
            <a:xfrm>
              <a:off x="4104" y="2592"/>
              <a:ext cx="0" cy="72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9480" name="Line 34"/>
            <p:cNvSpPr>
              <a:spLocks noChangeShapeType="1"/>
            </p:cNvSpPr>
            <p:nvPr/>
          </p:nvSpPr>
          <p:spPr bwMode="auto">
            <a:xfrm flipV="1">
              <a:off x="2472" y="2628"/>
              <a:ext cx="0" cy="672"/>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9481" name="Line 35"/>
            <p:cNvSpPr>
              <a:spLocks noChangeShapeType="1"/>
            </p:cNvSpPr>
            <p:nvPr/>
          </p:nvSpPr>
          <p:spPr bwMode="auto">
            <a:xfrm>
              <a:off x="2616" y="2532"/>
              <a:ext cx="1392" cy="81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9482" name="Text Box 36"/>
            <p:cNvSpPr txBox="1">
              <a:spLocks noChangeArrowheads="1"/>
            </p:cNvSpPr>
            <p:nvPr/>
          </p:nvSpPr>
          <p:spPr bwMode="auto">
            <a:xfrm flipH="1">
              <a:off x="3141" y="3220"/>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b/0</a:t>
              </a:r>
              <a:endParaRPr lang="en-US" altLang="en-US" sz="2400"/>
            </a:p>
          </p:txBody>
        </p:sp>
        <p:sp>
          <p:nvSpPr>
            <p:cNvPr id="19483" name="Line 37"/>
            <p:cNvSpPr>
              <a:spLocks noChangeShapeType="1"/>
            </p:cNvSpPr>
            <p:nvPr/>
          </p:nvSpPr>
          <p:spPr bwMode="auto">
            <a:xfrm>
              <a:off x="1920" y="3528"/>
              <a:ext cx="336"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9484" name="Text Box 38"/>
            <p:cNvSpPr txBox="1">
              <a:spLocks noChangeArrowheads="1"/>
            </p:cNvSpPr>
            <p:nvPr/>
          </p:nvSpPr>
          <p:spPr bwMode="auto">
            <a:xfrm flipH="1">
              <a:off x="3801" y="2784"/>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b/1</a:t>
              </a:r>
              <a:endParaRPr lang="en-US" altLang="en-US" sz="2400"/>
            </a:p>
          </p:txBody>
        </p:sp>
        <p:sp>
          <p:nvSpPr>
            <p:cNvPr id="19485" name="Text Box 39"/>
            <p:cNvSpPr txBox="1">
              <a:spLocks noChangeArrowheads="1"/>
            </p:cNvSpPr>
            <p:nvPr/>
          </p:nvSpPr>
          <p:spPr bwMode="auto">
            <a:xfrm flipH="1">
              <a:off x="3168" y="2208"/>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b/1</a:t>
              </a:r>
              <a:endParaRPr lang="en-US" altLang="en-US" sz="2400"/>
            </a:p>
          </p:txBody>
        </p:sp>
      </p:grpSp>
    </p:spTree>
    <p:extLst>
      <p:ext uri="{BB962C8B-B14F-4D97-AF65-F5344CB8AC3E}">
        <p14:creationId xmlns:p14="http://schemas.microsoft.com/office/powerpoint/2010/main" val="3539854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25EBA4A-A9DE-4069-BBD5-380AF239B630}" type="slidenum">
              <a:rPr lang="en-US" altLang="en-US" sz="1400"/>
              <a:pPr>
                <a:spcBef>
                  <a:spcPct val="0"/>
                </a:spcBef>
                <a:buFontTx/>
                <a:buNone/>
              </a:pPr>
              <a:t>19</a:t>
            </a:fld>
            <a:endParaRPr lang="en-US" altLang="en-US" sz="1400"/>
          </a:p>
        </p:txBody>
      </p:sp>
      <p:sp>
        <p:nvSpPr>
          <p:cNvPr id="20483" name="Rectangle 2"/>
          <p:cNvSpPr>
            <a:spLocks noGrp="1" noChangeArrowheads="1"/>
          </p:cNvSpPr>
          <p:nvPr>
            <p:ph type="title"/>
          </p:nvPr>
        </p:nvSpPr>
        <p:spPr/>
        <p:txBody>
          <a:bodyPr/>
          <a:lstStyle/>
          <a:p>
            <a:pPr eaLnBrk="1" hangingPunct="1"/>
            <a:r>
              <a:rPr lang="en-US" altLang="en-US" smtClean="0"/>
              <a:t>Example continued …</a:t>
            </a:r>
          </a:p>
        </p:txBody>
      </p:sp>
      <p:sp>
        <p:nvSpPr>
          <p:cNvPr id="20484" name="Rectangle 3"/>
          <p:cNvSpPr>
            <a:spLocks noGrp="1" noChangeArrowheads="1"/>
          </p:cNvSpPr>
          <p:nvPr>
            <p:ph type="body" idx="1"/>
          </p:nvPr>
        </p:nvSpPr>
        <p:spPr>
          <a:noFill/>
        </p:spPr>
        <p:txBody>
          <a:bodyPr/>
          <a:lstStyle/>
          <a:p>
            <a:pPr eaLnBrk="1" hangingPunct="1">
              <a:buFontTx/>
              <a:buNone/>
            </a:pPr>
            <a:r>
              <a:rPr lang="en-US" altLang="en-US" smtClean="0"/>
              <a:t>	</a:t>
            </a:r>
          </a:p>
        </p:txBody>
      </p:sp>
      <p:sp>
        <p:nvSpPr>
          <p:cNvPr id="20485" name="Rectangle 4"/>
          <p:cNvSpPr>
            <a:spLocks noChangeArrowheads="1"/>
          </p:cNvSpPr>
          <p:nvPr/>
        </p:nvSpPr>
        <p:spPr bwMode="auto">
          <a:xfrm>
            <a:off x="2209800" y="990600"/>
            <a:ext cx="7772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p:txBody>
      </p:sp>
      <p:grpSp>
        <p:nvGrpSpPr>
          <p:cNvPr id="20486" name="Group 5"/>
          <p:cNvGrpSpPr>
            <a:grpSpLocks/>
          </p:cNvGrpSpPr>
          <p:nvPr/>
        </p:nvGrpSpPr>
        <p:grpSpPr bwMode="auto">
          <a:xfrm>
            <a:off x="2819400" y="1600200"/>
            <a:ext cx="6286500" cy="2762250"/>
            <a:chOff x="480" y="1200"/>
            <a:chExt cx="3960" cy="1740"/>
          </a:xfrm>
        </p:grpSpPr>
        <p:grpSp>
          <p:nvGrpSpPr>
            <p:cNvPr id="20488" name="Group 6"/>
            <p:cNvGrpSpPr>
              <a:grpSpLocks/>
            </p:cNvGrpSpPr>
            <p:nvPr/>
          </p:nvGrpSpPr>
          <p:grpSpPr bwMode="auto">
            <a:xfrm>
              <a:off x="1488" y="1536"/>
              <a:ext cx="240" cy="336"/>
              <a:chOff x="1824" y="2976"/>
              <a:chExt cx="240" cy="336"/>
            </a:xfrm>
          </p:grpSpPr>
          <p:sp>
            <p:nvSpPr>
              <p:cNvPr id="20556" name="Line 7"/>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0557" name="Line 8"/>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20489" name="Group 9"/>
            <p:cNvGrpSpPr>
              <a:grpSpLocks/>
            </p:cNvGrpSpPr>
            <p:nvPr/>
          </p:nvGrpSpPr>
          <p:grpSpPr bwMode="auto">
            <a:xfrm>
              <a:off x="480" y="1200"/>
              <a:ext cx="3960" cy="1740"/>
              <a:chOff x="480" y="1200"/>
              <a:chExt cx="3960" cy="1740"/>
            </a:xfrm>
          </p:grpSpPr>
          <p:sp>
            <p:nvSpPr>
              <p:cNvPr id="20511" name="Rectangle 10"/>
              <p:cNvSpPr>
                <a:spLocks noChangeArrowheads="1"/>
              </p:cNvSpPr>
              <p:nvPr/>
            </p:nvSpPr>
            <p:spPr bwMode="auto">
              <a:xfrm>
                <a:off x="408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20512" name="Rectangle 11"/>
              <p:cNvSpPr>
                <a:spLocks noChangeArrowheads="1"/>
              </p:cNvSpPr>
              <p:nvPr/>
            </p:nvSpPr>
            <p:spPr bwMode="auto">
              <a:xfrm>
                <a:off x="372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20513" name="Rectangle 12"/>
              <p:cNvSpPr>
                <a:spLocks noChangeArrowheads="1"/>
              </p:cNvSpPr>
              <p:nvPr/>
            </p:nvSpPr>
            <p:spPr bwMode="auto">
              <a:xfrm>
                <a:off x="336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20514" name="Rectangle 13"/>
              <p:cNvSpPr>
                <a:spLocks noChangeArrowheads="1"/>
              </p:cNvSpPr>
              <p:nvPr/>
            </p:nvSpPr>
            <p:spPr bwMode="auto">
              <a:xfrm>
                <a:off x="300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20515" name="Rectangle 14"/>
              <p:cNvSpPr>
                <a:spLocks noChangeArrowheads="1"/>
              </p:cNvSpPr>
              <p:nvPr/>
            </p:nvSpPr>
            <p:spPr bwMode="auto">
              <a:xfrm>
                <a:off x="264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20516" name="Rectangle 15"/>
              <p:cNvSpPr>
                <a:spLocks noChangeArrowheads="1"/>
              </p:cNvSpPr>
              <p:nvPr/>
            </p:nvSpPr>
            <p:spPr bwMode="auto">
              <a:xfrm>
                <a:off x="228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20517" name="Rectangle 16"/>
              <p:cNvSpPr>
                <a:spLocks noChangeArrowheads="1"/>
              </p:cNvSpPr>
              <p:nvPr/>
            </p:nvSpPr>
            <p:spPr bwMode="auto">
              <a:xfrm>
                <a:off x="192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20518" name="Rectangle 17"/>
              <p:cNvSpPr>
                <a:spLocks noChangeArrowheads="1"/>
              </p:cNvSpPr>
              <p:nvPr/>
            </p:nvSpPr>
            <p:spPr bwMode="auto">
              <a:xfrm>
                <a:off x="156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20519" name="Rectangle 18"/>
              <p:cNvSpPr>
                <a:spLocks noChangeArrowheads="1"/>
              </p:cNvSpPr>
              <p:nvPr/>
            </p:nvSpPr>
            <p:spPr bwMode="auto">
              <a:xfrm>
                <a:off x="120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endParaRPr lang="en-US" altLang="en-US" sz="2800"/>
              </a:p>
            </p:txBody>
          </p:sp>
          <p:sp>
            <p:nvSpPr>
              <p:cNvPr id="20520" name="Rectangle 19"/>
              <p:cNvSpPr>
                <a:spLocks noChangeArrowheads="1"/>
              </p:cNvSpPr>
              <p:nvPr/>
            </p:nvSpPr>
            <p:spPr bwMode="auto">
              <a:xfrm>
                <a:off x="480" y="2375"/>
                <a:ext cx="72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output</a:t>
                </a:r>
              </a:p>
            </p:txBody>
          </p:sp>
          <p:sp>
            <p:nvSpPr>
              <p:cNvPr id="20521" name="Rectangle 20"/>
              <p:cNvSpPr>
                <a:spLocks noChangeArrowheads="1"/>
              </p:cNvSpPr>
              <p:nvPr/>
            </p:nvSpPr>
            <p:spPr bwMode="auto">
              <a:xfrm>
                <a:off x="408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1</a:t>
                </a:r>
              </a:p>
              <a:p>
                <a:pPr algn="ctr" eaLnBrk="1" hangingPunct="1">
                  <a:buFontTx/>
                  <a:buNone/>
                </a:pPr>
                <a:endParaRPr lang="en-US" altLang="en-US" sz="2800"/>
              </a:p>
            </p:txBody>
          </p:sp>
          <p:sp>
            <p:nvSpPr>
              <p:cNvPr id="20522" name="Rectangle 21"/>
              <p:cNvSpPr>
                <a:spLocks noChangeArrowheads="1"/>
              </p:cNvSpPr>
              <p:nvPr/>
            </p:nvSpPr>
            <p:spPr bwMode="auto">
              <a:xfrm>
                <a:off x="372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0</a:t>
                </a:r>
              </a:p>
            </p:txBody>
          </p:sp>
          <p:sp>
            <p:nvSpPr>
              <p:cNvPr id="20523" name="Rectangle 22"/>
              <p:cNvSpPr>
                <a:spLocks noChangeArrowheads="1"/>
              </p:cNvSpPr>
              <p:nvPr/>
            </p:nvSpPr>
            <p:spPr bwMode="auto">
              <a:xfrm>
                <a:off x="336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3</a:t>
                </a:r>
              </a:p>
            </p:txBody>
          </p:sp>
          <p:sp>
            <p:nvSpPr>
              <p:cNvPr id="20524" name="Rectangle 23"/>
              <p:cNvSpPr>
                <a:spLocks noChangeArrowheads="1"/>
              </p:cNvSpPr>
              <p:nvPr/>
            </p:nvSpPr>
            <p:spPr bwMode="auto">
              <a:xfrm>
                <a:off x="300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0</a:t>
                </a:r>
              </a:p>
            </p:txBody>
          </p:sp>
          <p:sp>
            <p:nvSpPr>
              <p:cNvPr id="20525" name="Rectangle 24"/>
              <p:cNvSpPr>
                <a:spLocks noChangeArrowheads="1"/>
              </p:cNvSpPr>
              <p:nvPr/>
            </p:nvSpPr>
            <p:spPr bwMode="auto">
              <a:xfrm>
                <a:off x="264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3</a:t>
                </a:r>
              </a:p>
            </p:txBody>
          </p:sp>
          <p:sp>
            <p:nvSpPr>
              <p:cNvPr id="20526" name="Rectangle 25"/>
              <p:cNvSpPr>
                <a:spLocks noChangeArrowheads="1"/>
              </p:cNvSpPr>
              <p:nvPr/>
            </p:nvSpPr>
            <p:spPr bwMode="auto">
              <a:xfrm>
                <a:off x="228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3</a:t>
                </a:r>
              </a:p>
            </p:txBody>
          </p:sp>
          <p:sp>
            <p:nvSpPr>
              <p:cNvPr id="20527" name="Rectangle 26"/>
              <p:cNvSpPr>
                <a:spLocks noChangeArrowheads="1"/>
              </p:cNvSpPr>
              <p:nvPr/>
            </p:nvSpPr>
            <p:spPr bwMode="auto">
              <a:xfrm>
                <a:off x="192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2</a:t>
                </a:r>
              </a:p>
            </p:txBody>
          </p:sp>
          <p:sp>
            <p:nvSpPr>
              <p:cNvPr id="20528" name="Rectangle 27"/>
              <p:cNvSpPr>
                <a:spLocks noChangeArrowheads="1"/>
              </p:cNvSpPr>
              <p:nvPr/>
            </p:nvSpPr>
            <p:spPr bwMode="auto">
              <a:xfrm>
                <a:off x="156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1</a:t>
                </a:r>
              </a:p>
            </p:txBody>
          </p:sp>
          <p:sp>
            <p:nvSpPr>
              <p:cNvPr id="20529" name="Rectangle 28"/>
              <p:cNvSpPr>
                <a:spLocks noChangeArrowheads="1"/>
              </p:cNvSpPr>
              <p:nvPr/>
            </p:nvSpPr>
            <p:spPr bwMode="auto">
              <a:xfrm>
                <a:off x="120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0</a:t>
                </a:r>
              </a:p>
            </p:txBody>
          </p:sp>
          <p:sp>
            <p:nvSpPr>
              <p:cNvPr id="20530" name="Rectangle 29"/>
              <p:cNvSpPr>
                <a:spLocks noChangeArrowheads="1"/>
              </p:cNvSpPr>
              <p:nvPr/>
            </p:nvSpPr>
            <p:spPr bwMode="auto">
              <a:xfrm>
                <a:off x="480" y="1765"/>
                <a:ext cx="72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States</a:t>
                </a:r>
              </a:p>
            </p:txBody>
          </p:sp>
          <p:sp>
            <p:nvSpPr>
              <p:cNvPr id="20531" name="Rectangle 30"/>
              <p:cNvSpPr>
                <a:spLocks noChangeArrowheads="1"/>
              </p:cNvSpPr>
              <p:nvPr/>
            </p:nvSpPr>
            <p:spPr bwMode="auto">
              <a:xfrm>
                <a:off x="408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a</a:t>
                </a:r>
              </a:p>
            </p:txBody>
          </p:sp>
          <p:sp>
            <p:nvSpPr>
              <p:cNvPr id="20532" name="Rectangle 31"/>
              <p:cNvSpPr>
                <a:spLocks noChangeArrowheads="1"/>
              </p:cNvSpPr>
              <p:nvPr/>
            </p:nvSpPr>
            <p:spPr bwMode="auto">
              <a:xfrm>
                <a:off x="372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20533" name="Rectangle 32"/>
              <p:cNvSpPr>
                <a:spLocks noChangeArrowheads="1"/>
              </p:cNvSpPr>
              <p:nvPr/>
            </p:nvSpPr>
            <p:spPr bwMode="auto">
              <a:xfrm>
                <a:off x="336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20534" name="Rectangle 33"/>
              <p:cNvSpPr>
                <a:spLocks noChangeArrowheads="1"/>
              </p:cNvSpPr>
              <p:nvPr/>
            </p:nvSpPr>
            <p:spPr bwMode="auto">
              <a:xfrm>
                <a:off x="300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20535" name="Rectangle 34"/>
              <p:cNvSpPr>
                <a:spLocks noChangeArrowheads="1"/>
              </p:cNvSpPr>
              <p:nvPr/>
            </p:nvSpPr>
            <p:spPr bwMode="auto">
              <a:xfrm>
                <a:off x="264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a</a:t>
                </a:r>
              </a:p>
            </p:txBody>
          </p:sp>
          <p:sp>
            <p:nvSpPr>
              <p:cNvPr id="20536" name="Rectangle 35"/>
              <p:cNvSpPr>
                <a:spLocks noChangeArrowheads="1"/>
              </p:cNvSpPr>
              <p:nvPr/>
            </p:nvSpPr>
            <p:spPr bwMode="auto">
              <a:xfrm>
                <a:off x="228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20537" name="Rectangle 36"/>
              <p:cNvSpPr>
                <a:spLocks noChangeArrowheads="1"/>
              </p:cNvSpPr>
              <p:nvPr/>
            </p:nvSpPr>
            <p:spPr bwMode="auto">
              <a:xfrm>
                <a:off x="192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20538" name="Rectangle 37"/>
              <p:cNvSpPr>
                <a:spLocks noChangeArrowheads="1"/>
              </p:cNvSpPr>
              <p:nvPr/>
            </p:nvSpPr>
            <p:spPr bwMode="auto">
              <a:xfrm>
                <a:off x="156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a</a:t>
                </a:r>
              </a:p>
            </p:txBody>
          </p:sp>
          <p:sp>
            <p:nvSpPr>
              <p:cNvPr id="20539" name="Rectangle 38"/>
              <p:cNvSpPr>
                <a:spLocks noChangeArrowheads="1"/>
              </p:cNvSpPr>
              <p:nvPr/>
            </p:nvSpPr>
            <p:spPr bwMode="auto">
              <a:xfrm>
                <a:off x="120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endParaRPr lang="en-US" altLang="en-US" sz="2800"/>
              </a:p>
            </p:txBody>
          </p:sp>
          <p:sp>
            <p:nvSpPr>
              <p:cNvPr id="20540" name="Rectangle 39"/>
              <p:cNvSpPr>
                <a:spLocks noChangeArrowheads="1"/>
              </p:cNvSpPr>
              <p:nvPr/>
            </p:nvSpPr>
            <p:spPr bwMode="auto">
              <a:xfrm>
                <a:off x="480" y="1200"/>
                <a:ext cx="72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Input</a:t>
                </a:r>
              </a:p>
            </p:txBody>
          </p:sp>
          <p:sp>
            <p:nvSpPr>
              <p:cNvPr id="20541" name="Line 40"/>
              <p:cNvSpPr>
                <a:spLocks noChangeShapeType="1"/>
              </p:cNvSpPr>
              <p:nvPr/>
            </p:nvSpPr>
            <p:spPr bwMode="auto">
              <a:xfrm>
                <a:off x="480" y="1200"/>
                <a:ext cx="3960" cy="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0542" name="Line 41"/>
              <p:cNvSpPr>
                <a:spLocks noChangeShapeType="1"/>
              </p:cNvSpPr>
              <p:nvPr/>
            </p:nvSpPr>
            <p:spPr bwMode="auto">
              <a:xfrm>
                <a:off x="480" y="1765"/>
                <a:ext cx="396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0543" name="Line 42"/>
              <p:cNvSpPr>
                <a:spLocks noChangeShapeType="1"/>
              </p:cNvSpPr>
              <p:nvPr/>
            </p:nvSpPr>
            <p:spPr bwMode="auto">
              <a:xfrm>
                <a:off x="480" y="2375"/>
                <a:ext cx="396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0544" name="Line 43"/>
              <p:cNvSpPr>
                <a:spLocks noChangeShapeType="1"/>
              </p:cNvSpPr>
              <p:nvPr/>
            </p:nvSpPr>
            <p:spPr bwMode="auto">
              <a:xfrm>
                <a:off x="480" y="2940"/>
                <a:ext cx="3960" cy="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0545" name="Line 44"/>
              <p:cNvSpPr>
                <a:spLocks noChangeShapeType="1"/>
              </p:cNvSpPr>
              <p:nvPr/>
            </p:nvSpPr>
            <p:spPr bwMode="auto">
              <a:xfrm>
                <a:off x="480" y="1200"/>
                <a:ext cx="0" cy="174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0546" name="Line 45"/>
              <p:cNvSpPr>
                <a:spLocks noChangeShapeType="1"/>
              </p:cNvSpPr>
              <p:nvPr/>
            </p:nvSpPr>
            <p:spPr bwMode="auto">
              <a:xfrm>
                <a:off x="120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0547" name="Line 46"/>
              <p:cNvSpPr>
                <a:spLocks noChangeShapeType="1"/>
              </p:cNvSpPr>
              <p:nvPr/>
            </p:nvSpPr>
            <p:spPr bwMode="auto">
              <a:xfrm>
                <a:off x="156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0548" name="Line 47"/>
              <p:cNvSpPr>
                <a:spLocks noChangeShapeType="1"/>
              </p:cNvSpPr>
              <p:nvPr/>
            </p:nvSpPr>
            <p:spPr bwMode="auto">
              <a:xfrm>
                <a:off x="192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0549" name="Line 48"/>
              <p:cNvSpPr>
                <a:spLocks noChangeShapeType="1"/>
              </p:cNvSpPr>
              <p:nvPr/>
            </p:nvSpPr>
            <p:spPr bwMode="auto">
              <a:xfrm>
                <a:off x="228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0550" name="Line 49"/>
              <p:cNvSpPr>
                <a:spLocks noChangeShapeType="1"/>
              </p:cNvSpPr>
              <p:nvPr/>
            </p:nvSpPr>
            <p:spPr bwMode="auto">
              <a:xfrm>
                <a:off x="264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0551" name="Line 50"/>
              <p:cNvSpPr>
                <a:spLocks noChangeShapeType="1"/>
              </p:cNvSpPr>
              <p:nvPr/>
            </p:nvSpPr>
            <p:spPr bwMode="auto">
              <a:xfrm>
                <a:off x="300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0552" name="Line 51"/>
              <p:cNvSpPr>
                <a:spLocks noChangeShapeType="1"/>
              </p:cNvSpPr>
              <p:nvPr/>
            </p:nvSpPr>
            <p:spPr bwMode="auto">
              <a:xfrm>
                <a:off x="336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0553" name="Line 52"/>
              <p:cNvSpPr>
                <a:spLocks noChangeShapeType="1"/>
              </p:cNvSpPr>
              <p:nvPr/>
            </p:nvSpPr>
            <p:spPr bwMode="auto">
              <a:xfrm>
                <a:off x="372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0554" name="Line 53"/>
              <p:cNvSpPr>
                <a:spLocks noChangeShapeType="1"/>
              </p:cNvSpPr>
              <p:nvPr/>
            </p:nvSpPr>
            <p:spPr bwMode="auto">
              <a:xfrm>
                <a:off x="408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0555" name="Line 54"/>
              <p:cNvSpPr>
                <a:spLocks noChangeShapeType="1"/>
              </p:cNvSpPr>
              <p:nvPr/>
            </p:nvSpPr>
            <p:spPr bwMode="auto">
              <a:xfrm>
                <a:off x="4440" y="1200"/>
                <a:ext cx="0" cy="174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20490" name="Group 55"/>
            <p:cNvGrpSpPr>
              <a:grpSpLocks/>
            </p:cNvGrpSpPr>
            <p:nvPr/>
          </p:nvGrpSpPr>
          <p:grpSpPr bwMode="auto">
            <a:xfrm>
              <a:off x="1824" y="1536"/>
              <a:ext cx="240" cy="336"/>
              <a:chOff x="1824" y="2976"/>
              <a:chExt cx="240" cy="336"/>
            </a:xfrm>
          </p:grpSpPr>
          <p:sp>
            <p:nvSpPr>
              <p:cNvPr id="20509" name="Line 56"/>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0510" name="Line 57"/>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20491" name="Group 58"/>
            <p:cNvGrpSpPr>
              <a:grpSpLocks/>
            </p:cNvGrpSpPr>
            <p:nvPr/>
          </p:nvGrpSpPr>
          <p:grpSpPr bwMode="auto">
            <a:xfrm>
              <a:off x="2208" y="1536"/>
              <a:ext cx="240" cy="336"/>
              <a:chOff x="1824" y="2976"/>
              <a:chExt cx="240" cy="336"/>
            </a:xfrm>
          </p:grpSpPr>
          <p:sp>
            <p:nvSpPr>
              <p:cNvPr id="20507" name="Line 59"/>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0508" name="Line 60"/>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20492" name="Group 61"/>
            <p:cNvGrpSpPr>
              <a:grpSpLocks/>
            </p:cNvGrpSpPr>
            <p:nvPr/>
          </p:nvGrpSpPr>
          <p:grpSpPr bwMode="auto">
            <a:xfrm>
              <a:off x="2592" y="1536"/>
              <a:ext cx="240" cy="336"/>
              <a:chOff x="1824" y="2976"/>
              <a:chExt cx="240" cy="336"/>
            </a:xfrm>
          </p:grpSpPr>
          <p:sp>
            <p:nvSpPr>
              <p:cNvPr id="20505" name="Line 62"/>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0506" name="Line 63"/>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20493" name="Group 64"/>
            <p:cNvGrpSpPr>
              <a:grpSpLocks/>
            </p:cNvGrpSpPr>
            <p:nvPr/>
          </p:nvGrpSpPr>
          <p:grpSpPr bwMode="auto">
            <a:xfrm>
              <a:off x="2928" y="1536"/>
              <a:ext cx="240" cy="336"/>
              <a:chOff x="1824" y="2976"/>
              <a:chExt cx="240" cy="336"/>
            </a:xfrm>
          </p:grpSpPr>
          <p:sp>
            <p:nvSpPr>
              <p:cNvPr id="20503" name="Line 65"/>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0504" name="Line 66"/>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20494" name="Group 67"/>
            <p:cNvGrpSpPr>
              <a:grpSpLocks/>
            </p:cNvGrpSpPr>
            <p:nvPr/>
          </p:nvGrpSpPr>
          <p:grpSpPr bwMode="auto">
            <a:xfrm>
              <a:off x="3264" y="1536"/>
              <a:ext cx="240" cy="336"/>
              <a:chOff x="1824" y="2976"/>
              <a:chExt cx="240" cy="336"/>
            </a:xfrm>
          </p:grpSpPr>
          <p:sp>
            <p:nvSpPr>
              <p:cNvPr id="20501" name="Line 68"/>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0502" name="Line 69"/>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20495" name="Group 70"/>
            <p:cNvGrpSpPr>
              <a:grpSpLocks/>
            </p:cNvGrpSpPr>
            <p:nvPr/>
          </p:nvGrpSpPr>
          <p:grpSpPr bwMode="auto">
            <a:xfrm>
              <a:off x="3648" y="1536"/>
              <a:ext cx="240" cy="336"/>
              <a:chOff x="1824" y="2976"/>
              <a:chExt cx="240" cy="336"/>
            </a:xfrm>
          </p:grpSpPr>
          <p:sp>
            <p:nvSpPr>
              <p:cNvPr id="20499" name="Line 71"/>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0500" name="Line 72"/>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20496" name="Group 73"/>
            <p:cNvGrpSpPr>
              <a:grpSpLocks/>
            </p:cNvGrpSpPr>
            <p:nvPr/>
          </p:nvGrpSpPr>
          <p:grpSpPr bwMode="auto">
            <a:xfrm>
              <a:off x="3984" y="1536"/>
              <a:ext cx="240" cy="336"/>
              <a:chOff x="1824" y="2976"/>
              <a:chExt cx="240" cy="336"/>
            </a:xfrm>
          </p:grpSpPr>
          <p:sp>
            <p:nvSpPr>
              <p:cNvPr id="20497" name="Line 74"/>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0498" name="Line 75"/>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sp>
        <p:nvSpPr>
          <p:cNvPr id="20487" name="Rectangle 77"/>
          <p:cNvSpPr>
            <a:spLocks noChangeArrowheads="1"/>
          </p:cNvSpPr>
          <p:nvPr/>
        </p:nvSpPr>
        <p:spPr bwMode="auto">
          <a:xfrm>
            <a:off x="2362200" y="990600"/>
            <a:ext cx="7772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endParaRPr lang="en-US" altLang="en-US"/>
          </a:p>
          <a:p>
            <a:pPr eaLnBrk="1" hangingPunct="1">
              <a:lnSpc>
                <a:spcPct val="90000"/>
              </a:lnSpc>
              <a:buFontTx/>
              <a:buNone/>
            </a:pPr>
            <a:r>
              <a:rPr lang="en-US" altLang="en-US"/>
              <a:t>	It may be noted that in Mealy machine, the length of output string is equal to that of input string.</a:t>
            </a:r>
          </a:p>
        </p:txBody>
      </p:sp>
    </p:spTree>
    <p:extLst>
      <p:ext uri="{BB962C8B-B14F-4D97-AF65-F5344CB8AC3E}">
        <p14:creationId xmlns:p14="http://schemas.microsoft.com/office/powerpoint/2010/main" val="2357091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02CDFD6-8E59-4860-A65E-B2337FEB637B}" type="slidenum">
              <a:rPr lang="en-US" altLang="en-US" sz="1400"/>
              <a:pPr>
                <a:spcBef>
                  <a:spcPct val="0"/>
                </a:spcBef>
                <a:buFontTx/>
                <a:buNone/>
              </a:pPr>
              <a:t>2</a:t>
            </a:fld>
            <a:endParaRPr lang="en-US" altLang="en-US" sz="1400"/>
          </a:p>
        </p:txBody>
      </p:sp>
      <p:sp>
        <p:nvSpPr>
          <p:cNvPr id="3075" name="Rectangle 2"/>
          <p:cNvSpPr>
            <a:spLocks noGrp="1" noChangeArrowheads="1"/>
          </p:cNvSpPr>
          <p:nvPr>
            <p:ph type="title"/>
          </p:nvPr>
        </p:nvSpPr>
        <p:spPr/>
        <p:txBody>
          <a:bodyPr/>
          <a:lstStyle/>
          <a:p>
            <a:pPr eaLnBrk="1" hangingPunct="1"/>
            <a:r>
              <a:rPr lang="en-US" altLang="en-US" smtClean="0"/>
              <a:t>Finite Automaton with output</a:t>
            </a:r>
          </a:p>
        </p:txBody>
      </p:sp>
      <p:sp>
        <p:nvSpPr>
          <p:cNvPr id="3076" name="Rectangle 3"/>
          <p:cNvSpPr>
            <a:spLocks noGrp="1" noChangeArrowheads="1"/>
          </p:cNvSpPr>
          <p:nvPr>
            <p:ph type="body" idx="1"/>
          </p:nvPr>
        </p:nvSpPr>
        <p:spPr>
          <a:xfrm>
            <a:off x="2209800" y="1676400"/>
            <a:ext cx="7772400" cy="4114800"/>
          </a:xfrm>
        </p:spPr>
        <p:txBody>
          <a:bodyPr/>
          <a:lstStyle/>
          <a:p>
            <a:pPr eaLnBrk="1" hangingPunct="1">
              <a:buFontTx/>
              <a:buNone/>
            </a:pPr>
            <a:r>
              <a:rPr lang="en-US" altLang="en-US"/>
              <a:t>	Finite automaton discussed so far, is just associated with the RE or the language.</a:t>
            </a:r>
          </a:p>
          <a:p>
            <a:pPr eaLnBrk="1" hangingPunct="1">
              <a:buFontTx/>
              <a:buNone/>
            </a:pPr>
            <a:r>
              <a:rPr lang="en-US" altLang="en-US"/>
              <a:t>	There is a question whether does there exist an FA which generates an output string corresponding to each input string ? The answer is yes. Such machines are called machines with output.</a:t>
            </a:r>
          </a:p>
          <a:p>
            <a:pPr eaLnBrk="1" hangingPunct="1">
              <a:buFontTx/>
              <a:buNone/>
            </a:pPr>
            <a:r>
              <a:rPr lang="en-US" altLang="en-US"/>
              <a:t>	There are two types of machines with output. Moore machine and Mealy machine</a:t>
            </a:r>
          </a:p>
        </p:txBody>
      </p:sp>
    </p:spTree>
    <p:extLst>
      <p:ext uri="{BB962C8B-B14F-4D97-AF65-F5344CB8AC3E}">
        <p14:creationId xmlns:p14="http://schemas.microsoft.com/office/powerpoint/2010/main" val="16591862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0856E9A-7EA6-4213-99B0-848D1179B12F}" type="slidenum">
              <a:rPr lang="en-US" altLang="en-US" sz="1400"/>
              <a:pPr>
                <a:spcBef>
                  <a:spcPct val="0"/>
                </a:spcBef>
                <a:buFontTx/>
                <a:buNone/>
              </a:pPr>
              <a:t>20</a:t>
            </a:fld>
            <a:endParaRPr lang="en-US" altLang="en-US" sz="1400"/>
          </a:p>
        </p:txBody>
      </p:sp>
      <p:sp>
        <p:nvSpPr>
          <p:cNvPr id="21507" name="Rectangle 2"/>
          <p:cNvSpPr>
            <a:spLocks noGrp="1" noChangeArrowheads="1"/>
          </p:cNvSpPr>
          <p:nvPr>
            <p:ph type="title"/>
          </p:nvPr>
        </p:nvSpPr>
        <p:spPr>
          <a:xfrm>
            <a:off x="2209800" y="228600"/>
            <a:ext cx="7772400" cy="1143000"/>
          </a:xfrm>
        </p:spPr>
        <p:txBody>
          <a:bodyPr/>
          <a:lstStyle/>
          <a:p>
            <a:pPr eaLnBrk="1" hangingPunct="1"/>
            <a:r>
              <a:rPr lang="en-US" altLang="en-US" smtClean="0"/>
              <a:t>Example</a:t>
            </a:r>
          </a:p>
        </p:txBody>
      </p:sp>
      <p:sp>
        <p:nvSpPr>
          <p:cNvPr id="21508" name="Rectangle 3"/>
          <p:cNvSpPr>
            <a:spLocks noGrp="1" noChangeArrowheads="1"/>
          </p:cNvSpPr>
          <p:nvPr>
            <p:ph type="body" idx="1"/>
          </p:nvPr>
        </p:nvSpPr>
        <p:spPr/>
        <p:txBody>
          <a:bodyPr/>
          <a:lstStyle/>
          <a:p>
            <a:pPr eaLnBrk="1" hangingPunct="1">
              <a:buFontTx/>
              <a:buNone/>
            </a:pPr>
            <a:r>
              <a:rPr lang="en-US" altLang="en-US" smtClean="0"/>
              <a:t>	Consider the following Mealy machine having the states q</a:t>
            </a:r>
            <a:r>
              <a:rPr lang="en-US" altLang="en-US" baseline="-30000" smtClean="0"/>
              <a:t>0</a:t>
            </a:r>
            <a:r>
              <a:rPr lang="en-US" altLang="en-US" smtClean="0"/>
              <a:t>, q</a:t>
            </a:r>
            <a:r>
              <a:rPr lang="en-US" altLang="en-US" baseline="-30000" smtClean="0"/>
              <a:t>1</a:t>
            </a:r>
            <a:r>
              <a:rPr lang="en-US" altLang="en-US" smtClean="0"/>
              <a:t>, q</a:t>
            </a:r>
            <a:r>
              <a:rPr lang="en-US" altLang="en-US" baseline="-30000" smtClean="0"/>
              <a:t>2 </a:t>
            </a:r>
            <a:r>
              <a:rPr lang="en-US" altLang="en-US" smtClean="0"/>
              <a:t>, where q</a:t>
            </a:r>
            <a:r>
              <a:rPr lang="en-US" altLang="en-US" baseline="-30000" smtClean="0"/>
              <a:t>0</a:t>
            </a:r>
            <a:r>
              <a:rPr lang="en-US" altLang="en-US" smtClean="0"/>
              <a:t> is the start state and</a:t>
            </a:r>
          </a:p>
          <a:p>
            <a:pPr eaLnBrk="1" hangingPunct="1">
              <a:buFontTx/>
              <a:buNone/>
            </a:pPr>
            <a:r>
              <a:rPr lang="en-US" altLang="en-US" smtClean="0"/>
              <a:t>	</a:t>
            </a:r>
            <a:r>
              <a:rPr lang="en-US" altLang="en-US" sz="3400">
                <a:sym typeface="Symbol" panose="05050102010706020507" pitchFamily="18" charset="2"/>
              </a:rPr>
              <a:t> = {a,b},</a:t>
            </a:r>
          </a:p>
          <a:p>
            <a:pPr eaLnBrk="1" hangingPunct="1">
              <a:buFontTx/>
              <a:buNone/>
            </a:pPr>
            <a:r>
              <a:rPr lang="en-US" altLang="en-US" sz="3400">
                <a:sym typeface="Math1" pitchFamily="2" charset="2"/>
              </a:rPr>
              <a:t>	</a:t>
            </a:r>
            <a:r>
              <a:rPr lang="el-GR" altLang="en-US" sz="3600"/>
              <a:t>Γ</a:t>
            </a:r>
            <a:r>
              <a:rPr lang="en-US" altLang="en-US" sz="3600"/>
              <a:t> </a:t>
            </a:r>
            <a:r>
              <a:rPr lang="en-US" altLang="en-US" sz="3400">
                <a:sym typeface="Math1" pitchFamily="2" charset="2"/>
              </a:rPr>
              <a:t>={0,1}</a:t>
            </a:r>
          </a:p>
        </p:txBody>
      </p:sp>
      <p:grpSp>
        <p:nvGrpSpPr>
          <p:cNvPr id="21509" name="Group 4"/>
          <p:cNvGrpSpPr>
            <a:grpSpLocks/>
          </p:cNvGrpSpPr>
          <p:nvPr/>
        </p:nvGrpSpPr>
        <p:grpSpPr bwMode="auto">
          <a:xfrm>
            <a:off x="4800601" y="3962400"/>
            <a:ext cx="5243513" cy="2667000"/>
            <a:chOff x="2148" y="2304"/>
            <a:chExt cx="3303" cy="1680"/>
          </a:xfrm>
        </p:grpSpPr>
        <p:sp>
          <p:nvSpPr>
            <p:cNvPr id="21510" name="Text Box 5"/>
            <p:cNvSpPr txBox="1">
              <a:spLocks noChangeArrowheads="1"/>
            </p:cNvSpPr>
            <p:nvPr/>
          </p:nvSpPr>
          <p:spPr bwMode="auto">
            <a:xfrm flipH="1">
              <a:off x="2568" y="3133"/>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a/0</a:t>
              </a:r>
              <a:endParaRPr lang="en-US" altLang="en-US" sz="2400"/>
            </a:p>
          </p:txBody>
        </p:sp>
        <p:grpSp>
          <p:nvGrpSpPr>
            <p:cNvPr id="21511" name="Group 6"/>
            <p:cNvGrpSpPr>
              <a:grpSpLocks/>
            </p:cNvGrpSpPr>
            <p:nvPr/>
          </p:nvGrpSpPr>
          <p:grpSpPr bwMode="auto">
            <a:xfrm>
              <a:off x="2568" y="3571"/>
              <a:ext cx="566" cy="413"/>
              <a:chOff x="726" y="2634"/>
              <a:chExt cx="566" cy="413"/>
            </a:xfrm>
          </p:grpSpPr>
          <p:sp>
            <p:nvSpPr>
              <p:cNvPr id="21539" name="Oval 7"/>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21540" name="Text Box 8"/>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grpSp>
          <p:nvGrpSpPr>
            <p:cNvPr id="21512" name="Group 9"/>
            <p:cNvGrpSpPr>
              <a:grpSpLocks/>
            </p:cNvGrpSpPr>
            <p:nvPr/>
          </p:nvGrpSpPr>
          <p:grpSpPr bwMode="auto">
            <a:xfrm rot="5400000">
              <a:off x="4627" y="2486"/>
              <a:ext cx="432" cy="374"/>
              <a:chOff x="2880" y="3312"/>
              <a:chExt cx="408" cy="336"/>
            </a:xfrm>
          </p:grpSpPr>
          <p:sp>
            <p:nvSpPr>
              <p:cNvPr id="21536" name="Freeform 10"/>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7" name="Freeform 11"/>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8" name="Freeform 12"/>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1513" name="Group 13"/>
            <p:cNvGrpSpPr>
              <a:grpSpLocks/>
            </p:cNvGrpSpPr>
            <p:nvPr/>
          </p:nvGrpSpPr>
          <p:grpSpPr bwMode="auto">
            <a:xfrm>
              <a:off x="4224" y="2469"/>
              <a:ext cx="530" cy="387"/>
              <a:chOff x="726" y="2634"/>
              <a:chExt cx="566" cy="413"/>
            </a:xfrm>
          </p:grpSpPr>
          <p:sp>
            <p:nvSpPr>
              <p:cNvPr id="21534" name="Oval 1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21535" name="Text Box 15"/>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grpSp>
          <p:nvGrpSpPr>
            <p:cNvPr id="21514" name="Group 16"/>
            <p:cNvGrpSpPr>
              <a:grpSpLocks/>
            </p:cNvGrpSpPr>
            <p:nvPr/>
          </p:nvGrpSpPr>
          <p:grpSpPr bwMode="auto">
            <a:xfrm>
              <a:off x="2568" y="2479"/>
              <a:ext cx="566" cy="413"/>
              <a:chOff x="726" y="2634"/>
              <a:chExt cx="566" cy="413"/>
            </a:xfrm>
          </p:grpSpPr>
          <p:sp>
            <p:nvSpPr>
              <p:cNvPr id="21532" name="Oval 17"/>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21533" name="Text Box 18"/>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21515" name="Text Box 19"/>
            <p:cNvSpPr txBox="1">
              <a:spLocks noChangeArrowheads="1"/>
            </p:cNvSpPr>
            <p:nvPr/>
          </p:nvSpPr>
          <p:spPr bwMode="auto">
            <a:xfrm flipH="1">
              <a:off x="2700" y="2503"/>
              <a:ext cx="55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2400" b="1" baseline="-30000">
                  <a:solidFill>
                    <a:srgbClr val="000000"/>
                  </a:solidFill>
                </a:rPr>
                <a:t>1</a:t>
              </a:r>
              <a:endParaRPr lang="en-US" altLang="en-US" sz="2400" b="1">
                <a:solidFill>
                  <a:srgbClr val="000000"/>
                </a:solidFill>
              </a:endParaRPr>
            </a:p>
          </p:txBody>
        </p:sp>
        <p:sp>
          <p:nvSpPr>
            <p:cNvPr id="21516" name="Text Box 20"/>
            <p:cNvSpPr txBox="1">
              <a:spLocks noChangeArrowheads="1"/>
            </p:cNvSpPr>
            <p:nvPr/>
          </p:nvSpPr>
          <p:spPr bwMode="auto">
            <a:xfrm flipH="1">
              <a:off x="4332" y="2485"/>
              <a:ext cx="55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2400" b="1" baseline="-30000">
                  <a:solidFill>
                    <a:srgbClr val="000000"/>
                  </a:solidFill>
                </a:rPr>
                <a:t>2</a:t>
              </a:r>
              <a:endParaRPr lang="en-US" altLang="en-US" sz="2400" b="1">
                <a:solidFill>
                  <a:srgbClr val="000000"/>
                </a:solidFill>
              </a:endParaRPr>
            </a:p>
          </p:txBody>
        </p:sp>
        <p:sp>
          <p:nvSpPr>
            <p:cNvPr id="21517" name="Text Box 21"/>
            <p:cNvSpPr txBox="1">
              <a:spLocks noChangeArrowheads="1"/>
            </p:cNvSpPr>
            <p:nvPr/>
          </p:nvSpPr>
          <p:spPr bwMode="auto">
            <a:xfrm flipH="1">
              <a:off x="2700" y="3603"/>
              <a:ext cx="55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2400" b="1" baseline="-30000">
                  <a:solidFill>
                    <a:srgbClr val="000000"/>
                  </a:solidFill>
                </a:rPr>
                <a:t>0</a:t>
              </a:r>
              <a:endParaRPr lang="en-US" altLang="en-US" sz="2400" b="1">
                <a:solidFill>
                  <a:srgbClr val="000000"/>
                </a:solidFill>
              </a:endParaRPr>
            </a:p>
          </p:txBody>
        </p:sp>
        <p:sp>
          <p:nvSpPr>
            <p:cNvPr id="21518" name="Text Box 22"/>
            <p:cNvSpPr txBox="1">
              <a:spLocks noChangeArrowheads="1"/>
            </p:cNvSpPr>
            <p:nvPr/>
          </p:nvSpPr>
          <p:spPr bwMode="auto">
            <a:xfrm flipH="1">
              <a:off x="4872" y="2541"/>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b/1</a:t>
              </a:r>
            </a:p>
          </p:txBody>
        </p:sp>
        <p:sp>
          <p:nvSpPr>
            <p:cNvPr id="21519" name="Line 23"/>
            <p:cNvSpPr>
              <a:spLocks noChangeShapeType="1"/>
            </p:cNvSpPr>
            <p:nvPr/>
          </p:nvSpPr>
          <p:spPr bwMode="auto">
            <a:xfrm flipV="1">
              <a:off x="2856" y="2893"/>
              <a:ext cx="0" cy="672"/>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1520" name="Line 24"/>
            <p:cNvSpPr>
              <a:spLocks noChangeShapeType="1"/>
            </p:cNvSpPr>
            <p:nvPr/>
          </p:nvSpPr>
          <p:spPr bwMode="auto">
            <a:xfrm>
              <a:off x="2304" y="3793"/>
              <a:ext cx="336"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1521" name="Text Box 25"/>
            <p:cNvSpPr txBox="1">
              <a:spLocks noChangeArrowheads="1"/>
            </p:cNvSpPr>
            <p:nvPr/>
          </p:nvSpPr>
          <p:spPr bwMode="auto">
            <a:xfrm flipH="1">
              <a:off x="3504" y="2364"/>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b/0</a:t>
              </a:r>
              <a:endParaRPr lang="en-US" altLang="en-US" sz="2400"/>
            </a:p>
          </p:txBody>
        </p:sp>
        <p:sp>
          <p:nvSpPr>
            <p:cNvPr id="21522" name="Line 26"/>
            <p:cNvSpPr>
              <a:spLocks noChangeShapeType="1"/>
            </p:cNvSpPr>
            <p:nvPr/>
          </p:nvSpPr>
          <p:spPr bwMode="auto">
            <a:xfrm flipV="1">
              <a:off x="3048" y="2841"/>
              <a:ext cx="1392" cy="912"/>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21523" name="Text Box 27"/>
            <p:cNvSpPr txBox="1">
              <a:spLocks noChangeArrowheads="1"/>
            </p:cNvSpPr>
            <p:nvPr/>
          </p:nvSpPr>
          <p:spPr bwMode="auto">
            <a:xfrm flipH="1">
              <a:off x="3324" y="3160"/>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b/0</a:t>
              </a:r>
              <a:endParaRPr lang="en-US" altLang="en-US" sz="2400"/>
            </a:p>
          </p:txBody>
        </p:sp>
        <p:grpSp>
          <p:nvGrpSpPr>
            <p:cNvPr id="21524" name="Group 28"/>
            <p:cNvGrpSpPr>
              <a:grpSpLocks/>
            </p:cNvGrpSpPr>
            <p:nvPr/>
          </p:nvGrpSpPr>
          <p:grpSpPr bwMode="auto">
            <a:xfrm rot="-5400000">
              <a:off x="2263" y="2486"/>
              <a:ext cx="432" cy="374"/>
              <a:chOff x="2880" y="3312"/>
              <a:chExt cx="408" cy="336"/>
            </a:xfrm>
          </p:grpSpPr>
          <p:sp>
            <p:nvSpPr>
              <p:cNvPr id="21529" name="Freeform 29"/>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0" name="Freeform 30"/>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1" name="Freeform 31"/>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1525" name="Text Box 32"/>
            <p:cNvSpPr txBox="1">
              <a:spLocks noChangeArrowheads="1"/>
            </p:cNvSpPr>
            <p:nvPr/>
          </p:nvSpPr>
          <p:spPr bwMode="auto">
            <a:xfrm flipH="1">
              <a:off x="2148" y="2472"/>
              <a:ext cx="6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a/1</a:t>
              </a:r>
              <a:endParaRPr lang="en-US" altLang="en-US" sz="2400"/>
            </a:p>
          </p:txBody>
        </p:sp>
        <p:sp>
          <p:nvSpPr>
            <p:cNvPr id="21526" name="Freeform 33"/>
            <p:cNvSpPr>
              <a:spLocks/>
            </p:cNvSpPr>
            <p:nvPr/>
          </p:nvSpPr>
          <p:spPr bwMode="auto">
            <a:xfrm flipH="1" flipV="1">
              <a:off x="3024" y="2708"/>
              <a:ext cx="1267" cy="322"/>
            </a:xfrm>
            <a:custGeom>
              <a:avLst/>
              <a:gdLst>
                <a:gd name="T0" fmla="*/ 0 w 2176"/>
                <a:gd name="T1" fmla="*/ 309 h 336"/>
                <a:gd name="T2" fmla="*/ 738 w 2176"/>
                <a:gd name="T3" fmla="*/ 309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7" name="Freeform 34"/>
            <p:cNvSpPr>
              <a:spLocks/>
            </p:cNvSpPr>
            <p:nvPr/>
          </p:nvSpPr>
          <p:spPr bwMode="auto">
            <a:xfrm>
              <a:off x="3036" y="2304"/>
              <a:ext cx="1267" cy="322"/>
            </a:xfrm>
            <a:custGeom>
              <a:avLst/>
              <a:gdLst>
                <a:gd name="T0" fmla="*/ 0 w 2176"/>
                <a:gd name="T1" fmla="*/ 309 h 336"/>
                <a:gd name="T2" fmla="*/ 738 w 2176"/>
                <a:gd name="T3" fmla="*/ 309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8" name="Text Box 35"/>
            <p:cNvSpPr txBox="1">
              <a:spLocks noChangeArrowheads="1"/>
            </p:cNvSpPr>
            <p:nvPr/>
          </p:nvSpPr>
          <p:spPr bwMode="auto">
            <a:xfrm flipH="1">
              <a:off x="3501" y="2700"/>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a/0</a:t>
              </a:r>
              <a:endParaRPr lang="en-US" altLang="en-US" sz="2400"/>
            </a:p>
          </p:txBody>
        </p:sp>
      </p:grpSp>
    </p:spTree>
    <p:extLst>
      <p:ext uri="{BB962C8B-B14F-4D97-AF65-F5344CB8AC3E}">
        <p14:creationId xmlns:p14="http://schemas.microsoft.com/office/powerpoint/2010/main" val="302500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6B6D93B-99CD-4B9B-98AF-F16771BCCE3E}" type="slidenum">
              <a:rPr lang="en-US" altLang="en-US" sz="1400"/>
              <a:pPr>
                <a:spcBef>
                  <a:spcPct val="0"/>
                </a:spcBef>
                <a:buFontTx/>
                <a:buNone/>
              </a:pPr>
              <a:t>21</a:t>
            </a:fld>
            <a:endParaRPr lang="en-US" altLang="en-US" sz="1400"/>
          </a:p>
        </p:txBody>
      </p:sp>
      <p:sp>
        <p:nvSpPr>
          <p:cNvPr id="22531" name="Rectangle 2"/>
          <p:cNvSpPr>
            <a:spLocks noGrp="1" noChangeArrowheads="1"/>
          </p:cNvSpPr>
          <p:nvPr>
            <p:ph type="title"/>
          </p:nvPr>
        </p:nvSpPr>
        <p:spPr/>
        <p:txBody>
          <a:bodyPr/>
          <a:lstStyle/>
          <a:p>
            <a:pPr eaLnBrk="1" hangingPunct="1"/>
            <a:r>
              <a:rPr lang="en-US" altLang="en-US" smtClean="0"/>
              <a:t>Example continued …</a:t>
            </a:r>
          </a:p>
        </p:txBody>
      </p:sp>
      <p:sp>
        <p:nvSpPr>
          <p:cNvPr id="22532" name="Rectangle 3"/>
          <p:cNvSpPr>
            <a:spLocks noGrp="1" noChangeArrowheads="1"/>
          </p:cNvSpPr>
          <p:nvPr>
            <p:ph type="body" idx="1"/>
          </p:nvPr>
        </p:nvSpPr>
        <p:spPr/>
        <p:txBody>
          <a:bodyPr/>
          <a:lstStyle/>
          <a:p>
            <a:pPr eaLnBrk="1" hangingPunct="1">
              <a:buFontTx/>
              <a:buNone/>
            </a:pPr>
            <a:r>
              <a:rPr lang="en-US" altLang="en-US" smtClean="0"/>
              <a:t>	It is observed that in the above Mealy machine, if in the output string the nth character is 1, it shows that the nth letter in the input string is the second in the pair of double letter.</a:t>
            </a:r>
          </a:p>
          <a:p>
            <a:pPr eaLnBrk="1" hangingPunct="1">
              <a:buFontTx/>
              <a:buNone/>
            </a:pPr>
            <a:r>
              <a:rPr lang="en-US" altLang="en-US" smtClean="0"/>
              <a:t>	For babaababba as input string the machine will print 0000100010. </a:t>
            </a:r>
          </a:p>
        </p:txBody>
      </p:sp>
    </p:spTree>
    <p:extLst>
      <p:ext uri="{BB962C8B-B14F-4D97-AF65-F5344CB8AC3E}">
        <p14:creationId xmlns:p14="http://schemas.microsoft.com/office/powerpoint/2010/main" val="3164134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DB0CE4F-32A8-4A90-AFF4-B685DB31F8C2}" type="slidenum">
              <a:rPr lang="en-US" altLang="en-US" sz="1400"/>
              <a:pPr>
                <a:spcBef>
                  <a:spcPct val="0"/>
                </a:spcBef>
                <a:buFontTx/>
                <a:buNone/>
              </a:pPr>
              <a:t>22</a:t>
            </a:fld>
            <a:endParaRPr lang="en-US" altLang="en-US" sz="1400"/>
          </a:p>
        </p:txBody>
      </p:sp>
      <p:sp>
        <p:nvSpPr>
          <p:cNvPr id="23555" name="Rectangle 2"/>
          <p:cNvSpPr>
            <a:spLocks noGrp="1" noChangeArrowheads="1"/>
          </p:cNvSpPr>
          <p:nvPr>
            <p:ph type="title"/>
          </p:nvPr>
        </p:nvSpPr>
        <p:spPr>
          <a:xfrm>
            <a:off x="2209800" y="152400"/>
            <a:ext cx="7772400" cy="1143000"/>
          </a:xfrm>
        </p:spPr>
        <p:txBody>
          <a:bodyPr/>
          <a:lstStyle/>
          <a:p>
            <a:pPr eaLnBrk="1" hangingPunct="1"/>
            <a:r>
              <a:rPr lang="en-US" altLang="en-US" smtClean="0"/>
              <a:t>Example</a:t>
            </a:r>
          </a:p>
        </p:txBody>
      </p:sp>
      <p:sp>
        <p:nvSpPr>
          <p:cNvPr id="23556" name="Rectangle 3"/>
          <p:cNvSpPr>
            <a:spLocks noGrp="1" noChangeArrowheads="1"/>
          </p:cNvSpPr>
          <p:nvPr>
            <p:ph type="body" idx="1"/>
          </p:nvPr>
        </p:nvSpPr>
        <p:spPr>
          <a:xfrm>
            <a:off x="2133600" y="1371600"/>
            <a:ext cx="7772400" cy="4114800"/>
          </a:xfrm>
        </p:spPr>
        <p:txBody>
          <a:bodyPr>
            <a:normAutofit fontScale="92500" lnSpcReduction="20000"/>
          </a:bodyPr>
          <a:lstStyle/>
          <a:p>
            <a:pPr eaLnBrk="1" hangingPunct="1">
              <a:lnSpc>
                <a:spcPct val="90000"/>
              </a:lnSpc>
              <a:buFontTx/>
              <a:buNone/>
            </a:pPr>
            <a:r>
              <a:rPr lang="en-US" altLang="en-US" sz="3000"/>
              <a:t>	Consider the following Mealy machine having the only state q</a:t>
            </a:r>
            <a:r>
              <a:rPr lang="en-US" altLang="en-US" sz="3000" baseline="-30000"/>
              <a:t>0 </a:t>
            </a:r>
            <a:r>
              <a:rPr lang="en-US" altLang="en-US" sz="3000"/>
              <a:t>as the start state and</a:t>
            </a:r>
          </a:p>
          <a:p>
            <a:pPr eaLnBrk="1" hangingPunct="1">
              <a:lnSpc>
                <a:spcPct val="90000"/>
              </a:lnSpc>
              <a:buFontTx/>
              <a:buNone/>
            </a:pPr>
            <a:r>
              <a:rPr lang="en-US" altLang="en-US" sz="3000"/>
              <a:t>	</a:t>
            </a:r>
            <a:r>
              <a:rPr lang="en-US" altLang="en-US" sz="3000">
                <a:sym typeface="Symbol" panose="05050102010706020507" pitchFamily="18" charset="2"/>
              </a:rPr>
              <a:t> = {0,1},</a:t>
            </a:r>
          </a:p>
          <a:p>
            <a:pPr eaLnBrk="1" hangingPunct="1">
              <a:lnSpc>
                <a:spcPct val="90000"/>
              </a:lnSpc>
              <a:buFontTx/>
              <a:buNone/>
            </a:pPr>
            <a:r>
              <a:rPr lang="en-US" altLang="en-US" sz="3000">
                <a:sym typeface="Symbol" panose="05050102010706020507" pitchFamily="18" charset="2"/>
              </a:rPr>
              <a:t>	 </a:t>
            </a:r>
            <a:r>
              <a:rPr lang="el-GR" altLang="en-US"/>
              <a:t>Γ</a:t>
            </a:r>
            <a:r>
              <a:rPr lang="en-US" altLang="en-US"/>
              <a:t> </a:t>
            </a:r>
            <a:r>
              <a:rPr lang="en-US" altLang="en-US" sz="3000">
                <a:sym typeface="Symbol" panose="05050102010706020507" pitchFamily="18" charset="2"/>
              </a:rPr>
              <a:t>= {0,1}</a:t>
            </a:r>
            <a:endParaRPr lang="en-US" altLang="en-US" sz="3000">
              <a:sym typeface="Math1" pitchFamily="2" charset="2"/>
            </a:endParaRPr>
          </a:p>
          <a:p>
            <a:pPr eaLnBrk="1" hangingPunct="1">
              <a:lnSpc>
                <a:spcPct val="90000"/>
              </a:lnSpc>
              <a:buFontTx/>
              <a:buNone/>
            </a:pPr>
            <a:r>
              <a:rPr lang="en-US" altLang="en-US" sz="3000">
                <a:sym typeface="Math1" pitchFamily="2" charset="2"/>
              </a:rPr>
              <a:t>	</a:t>
            </a:r>
          </a:p>
          <a:p>
            <a:pPr eaLnBrk="1" hangingPunct="1">
              <a:lnSpc>
                <a:spcPct val="90000"/>
              </a:lnSpc>
              <a:buFontTx/>
              <a:buNone/>
            </a:pPr>
            <a:r>
              <a:rPr lang="en-US" altLang="en-US" sz="3000">
                <a:sym typeface="Math1" pitchFamily="2" charset="2"/>
              </a:rPr>
              <a:t>	</a:t>
            </a:r>
          </a:p>
          <a:p>
            <a:pPr eaLnBrk="1" hangingPunct="1">
              <a:lnSpc>
                <a:spcPct val="90000"/>
              </a:lnSpc>
              <a:buFontTx/>
              <a:buNone/>
            </a:pPr>
            <a:r>
              <a:rPr lang="en-US" altLang="en-US" sz="3000">
                <a:sym typeface="Math1" pitchFamily="2" charset="2"/>
              </a:rPr>
              <a:t>	If  0011010  is run on this machine then the corresponding output string will be 1100101.</a:t>
            </a:r>
          </a:p>
          <a:p>
            <a:pPr eaLnBrk="1" hangingPunct="1">
              <a:lnSpc>
                <a:spcPct val="90000"/>
              </a:lnSpc>
              <a:buFontTx/>
              <a:buNone/>
            </a:pPr>
            <a:r>
              <a:rPr lang="en-US" altLang="en-US" sz="3000">
                <a:sym typeface="Math1" pitchFamily="2" charset="2"/>
              </a:rPr>
              <a:t>	This machine is also called </a:t>
            </a:r>
            <a:r>
              <a:rPr lang="en-US" altLang="en-US" sz="3000" b="1">
                <a:sym typeface="Math1" pitchFamily="2" charset="2"/>
              </a:rPr>
              <a:t>Complementing  machine.</a:t>
            </a:r>
          </a:p>
        </p:txBody>
      </p:sp>
      <p:sp>
        <p:nvSpPr>
          <p:cNvPr id="23557" name="Freeform 5"/>
          <p:cNvSpPr>
            <a:spLocks/>
          </p:cNvSpPr>
          <p:nvPr/>
        </p:nvSpPr>
        <p:spPr bwMode="auto">
          <a:xfrm rot="-300000">
            <a:off x="6702425" y="3095625"/>
            <a:ext cx="57150" cy="69850"/>
          </a:xfrm>
          <a:custGeom>
            <a:avLst/>
            <a:gdLst>
              <a:gd name="T0" fmla="*/ 0 w 36"/>
              <a:gd name="T1" fmla="*/ 116167202 h 42"/>
              <a:gd name="T2" fmla="*/ 90725625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58" name="Freeform 6"/>
          <p:cNvSpPr>
            <a:spLocks/>
          </p:cNvSpPr>
          <p:nvPr/>
        </p:nvSpPr>
        <p:spPr bwMode="auto">
          <a:xfrm rot="300000">
            <a:off x="6248400" y="2609851"/>
            <a:ext cx="641350" cy="542925"/>
          </a:xfrm>
          <a:custGeom>
            <a:avLst/>
            <a:gdLst>
              <a:gd name="T0" fmla="*/ 484313566 w 408"/>
              <a:gd name="T1" fmla="*/ 779808348 h 378"/>
              <a:gd name="T2" fmla="*/ 741295280 w 408"/>
              <a:gd name="T3" fmla="*/ 763305152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59" name="Freeform 7"/>
          <p:cNvSpPr>
            <a:spLocks/>
          </p:cNvSpPr>
          <p:nvPr/>
        </p:nvSpPr>
        <p:spPr bwMode="auto">
          <a:xfrm rot="-300000">
            <a:off x="6692901" y="3094039"/>
            <a:ext cx="4763" cy="79375"/>
          </a:xfrm>
          <a:custGeom>
            <a:avLst/>
            <a:gdLst>
              <a:gd name="T0" fmla="*/ 0 w 3"/>
              <a:gd name="T1" fmla="*/ 0 h 48"/>
              <a:gd name="T2" fmla="*/ 7562056 w 3"/>
              <a:gd name="T3" fmla="*/ 13125813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60" name="Oval 8"/>
          <p:cNvSpPr>
            <a:spLocks noChangeArrowheads="1"/>
          </p:cNvSpPr>
          <p:nvPr/>
        </p:nvSpPr>
        <p:spPr bwMode="auto">
          <a:xfrm>
            <a:off x="6248401" y="3170238"/>
            <a:ext cx="639763" cy="639762"/>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23561" name="Text Box 9"/>
          <p:cNvSpPr txBox="1">
            <a:spLocks noChangeArrowheads="1"/>
          </p:cNvSpPr>
          <p:nvPr/>
        </p:nvSpPr>
        <p:spPr bwMode="auto">
          <a:xfrm flipH="1">
            <a:off x="6338888" y="3184526"/>
            <a:ext cx="8429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2400" b="1" baseline="-30000">
                <a:solidFill>
                  <a:srgbClr val="000000"/>
                </a:solidFill>
              </a:rPr>
              <a:t>0</a:t>
            </a:r>
            <a:endParaRPr lang="en-US" altLang="en-US" sz="2400" b="1">
              <a:solidFill>
                <a:srgbClr val="000000"/>
              </a:solidFill>
            </a:endParaRPr>
          </a:p>
        </p:txBody>
      </p:sp>
      <p:sp>
        <p:nvSpPr>
          <p:cNvPr id="23562" name="Line 10"/>
          <p:cNvSpPr>
            <a:spLocks noChangeShapeType="1"/>
          </p:cNvSpPr>
          <p:nvPr/>
        </p:nvSpPr>
        <p:spPr bwMode="auto">
          <a:xfrm>
            <a:off x="5867400" y="3543300"/>
            <a:ext cx="3810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3563" name="Text Box 11"/>
          <p:cNvSpPr txBox="1">
            <a:spLocks noChangeArrowheads="1"/>
          </p:cNvSpPr>
          <p:nvPr/>
        </p:nvSpPr>
        <p:spPr bwMode="auto">
          <a:xfrm>
            <a:off x="6153150" y="2400300"/>
            <a:ext cx="11255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0/1, 1/0</a:t>
            </a:r>
            <a:endParaRPr lang="en-US" altLang="en-US" sz="2400"/>
          </a:p>
        </p:txBody>
      </p:sp>
    </p:spTree>
    <p:extLst>
      <p:ext uri="{BB962C8B-B14F-4D97-AF65-F5344CB8AC3E}">
        <p14:creationId xmlns:p14="http://schemas.microsoft.com/office/powerpoint/2010/main" val="1966163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67BB8F5-E51B-4074-A3ED-07B528A74C56}" type="slidenum">
              <a:rPr lang="en-US" altLang="en-US" sz="1400"/>
              <a:pPr>
                <a:spcBef>
                  <a:spcPct val="0"/>
                </a:spcBef>
                <a:buFontTx/>
                <a:buNone/>
              </a:pPr>
              <a:t>23</a:t>
            </a:fld>
            <a:endParaRPr lang="en-US" altLang="en-US" sz="1400"/>
          </a:p>
        </p:txBody>
      </p:sp>
      <p:sp>
        <p:nvSpPr>
          <p:cNvPr id="24579" name="Rectangle 2"/>
          <p:cNvSpPr>
            <a:spLocks noGrp="1" noChangeArrowheads="1"/>
          </p:cNvSpPr>
          <p:nvPr>
            <p:ph type="title"/>
          </p:nvPr>
        </p:nvSpPr>
        <p:spPr>
          <a:xfrm>
            <a:off x="2209800" y="228600"/>
            <a:ext cx="7772400" cy="1143000"/>
          </a:xfrm>
        </p:spPr>
        <p:txBody>
          <a:bodyPr>
            <a:normAutofit fontScale="90000"/>
          </a:bodyPr>
          <a:lstStyle/>
          <a:p>
            <a:pPr eaLnBrk="1" hangingPunct="1"/>
            <a:r>
              <a:rPr lang="en-US" altLang="en-US" smtClean="0"/>
              <a:t>Constructing the incrementing machine</a:t>
            </a:r>
          </a:p>
        </p:txBody>
      </p:sp>
      <p:sp>
        <p:nvSpPr>
          <p:cNvPr id="24580" name="Rectangle 3"/>
          <p:cNvSpPr>
            <a:spLocks noGrp="1" noChangeArrowheads="1"/>
          </p:cNvSpPr>
          <p:nvPr>
            <p:ph type="body" idx="1"/>
          </p:nvPr>
        </p:nvSpPr>
        <p:spPr>
          <a:xfrm>
            <a:off x="2209800" y="1600200"/>
            <a:ext cx="7772400" cy="4800600"/>
          </a:xfrm>
        </p:spPr>
        <p:txBody>
          <a:bodyPr/>
          <a:lstStyle/>
          <a:p>
            <a:pPr eaLnBrk="1" hangingPunct="1">
              <a:lnSpc>
                <a:spcPct val="90000"/>
              </a:lnSpc>
              <a:buFontTx/>
              <a:buNone/>
            </a:pPr>
            <a:r>
              <a:rPr lang="en-US" altLang="en-US" sz="3000"/>
              <a:t>	In the previous example of complementing machine, it has been observed that the input string and the corresponding output string are 1’s complement of each other. There is a question whether the Mealy machine can be constructed, so that the output string is increased, in magnitude, by 1 than the corresponding input string ? The answer is yes. </a:t>
            </a:r>
          </a:p>
          <a:p>
            <a:pPr eaLnBrk="1" hangingPunct="1">
              <a:lnSpc>
                <a:spcPct val="90000"/>
              </a:lnSpc>
              <a:buFontTx/>
              <a:buNone/>
            </a:pPr>
            <a:r>
              <a:rPr lang="en-US" altLang="en-US" sz="3000"/>
              <a:t> 	This machine is called the incrementing machine. 	Following is how to construct the incrementing machine</a:t>
            </a:r>
          </a:p>
        </p:txBody>
      </p:sp>
    </p:spTree>
    <p:extLst>
      <p:ext uri="{BB962C8B-B14F-4D97-AF65-F5344CB8AC3E}">
        <p14:creationId xmlns:p14="http://schemas.microsoft.com/office/powerpoint/2010/main" val="1086582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87C9B92-A521-4C9F-91DB-3703EDD6EA32}" type="slidenum">
              <a:rPr lang="en-US" altLang="en-US" sz="1400"/>
              <a:pPr>
                <a:spcBef>
                  <a:spcPct val="0"/>
                </a:spcBef>
                <a:buFontTx/>
                <a:buNone/>
              </a:pPr>
              <a:t>24</a:t>
            </a:fld>
            <a:endParaRPr lang="en-US" altLang="en-US" sz="1400"/>
          </a:p>
        </p:txBody>
      </p:sp>
      <p:sp>
        <p:nvSpPr>
          <p:cNvPr id="25603" name="Rectangle 2"/>
          <p:cNvSpPr>
            <a:spLocks noGrp="1" noChangeArrowheads="1"/>
          </p:cNvSpPr>
          <p:nvPr>
            <p:ph type="title"/>
          </p:nvPr>
        </p:nvSpPr>
        <p:spPr/>
        <p:txBody>
          <a:bodyPr/>
          <a:lstStyle/>
          <a:p>
            <a:pPr eaLnBrk="1" hangingPunct="1"/>
            <a:r>
              <a:rPr lang="en-US" altLang="en-US" smtClean="0"/>
              <a:t>Constructing the incrementing machine continued …</a:t>
            </a:r>
          </a:p>
        </p:txBody>
      </p:sp>
      <p:sp>
        <p:nvSpPr>
          <p:cNvPr id="25604" name="Rectangle 3"/>
          <p:cNvSpPr>
            <a:spLocks noGrp="1" noChangeArrowheads="1"/>
          </p:cNvSpPr>
          <p:nvPr>
            <p:ph type="body" idx="1"/>
          </p:nvPr>
        </p:nvSpPr>
        <p:spPr/>
        <p:txBody>
          <a:bodyPr/>
          <a:lstStyle/>
          <a:p>
            <a:pPr marL="533400" indent="-533400">
              <a:buNone/>
            </a:pPr>
            <a:r>
              <a:rPr lang="en-US" altLang="en-US" sz="3000"/>
              <a:t>	Before the incrementing machine is constructed, consider how 1 is added to a binary number.</a:t>
            </a:r>
          </a:p>
          <a:p>
            <a:pPr marL="533400" indent="-533400">
              <a:buNone/>
            </a:pPr>
            <a:r>
              <a:rPr lang="en-US" altLang="en-US" sz="3000"/>
              <a:t>	Since, if two numbers are added, the addition is performed from right to left, so while increasing the binary number by 1, the string (binary number) must be read by the corresponding Mealy machine from right to left, and hence the output string (binary number) will also be generated from right to left.</a:t>
            </a:r>
          </a:p>
        </p:txBody>
      </p:sp>
    </p:spTree>
    <p:extLst>
      <p:ext uri="{BB962C8B-B14F-4D97-AF65-F5344CB8AC3E}">
        <p14:creationId xmlns:p14="http://schemas.microsoft.com/office/powerpoint/2010/main" val="37080223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FD51451-EC23-48A0-909B-4D896E64D541}" type="slidenum">
              <a:rPr lang="en-US" altLang="en-US" sz="1400"/>
              <a:pPr>
                <a:spcBef>
                  <a:spcPct val="0"/>
                </a:spcBef>
                <a:buFontTx/>
                <a:buNone/>
              </a:pPr>
              <a:t>25</a:t>
            </a:fld>
            <a:endParaRPr lang="en-US" altLang="en-US" sz="1400"/>
          </a:p>
        </p:txBody>
      </p:sp>
      <p:sp>
        <p:nvSpPr>
          <p:cNvPr id="26627" name="Rectangle 2"/>
          <p:cNvSpPr>
            <a:spLocks noGrp="1" noChangeArrowheads="1"/>
          </p:cNvSpPr>
          <p:nvPr>
            <p:ph type="title"/>
          </p:nvPr>
        </p:nvSpPr>
        <p:spPr/>
        <p:txBody>
          <a:bodyPr/>
          <a:lstStyle/>
          <a:p>
            <a:pPr eaLnBrk="1" hangingPunct="1"/>
            <a:r>
              <a:rPr lang="en-US" altLang="en-US" smtClean="0"/>
              <a:t>Constructing the incrementing machine continued …</a:t>
            </a:r>
          </a:p>
        </p:txBody>
      </p:sp>
      <p:sp>
        <p:nvSpPr>
          <p:cNvPr id="26628" name="Rectangle 3"/>
          <p:cNvSpPr>
            <a:spLocks noGrp="1" noChangeArrowheads="1"/>
          </p:cNvSpPr>
          <p:nvPr>
            <p:ph type="body" idx="1"/>
          </p:nvPr>
        </p:nvSpPr>
        <p:spPr/>
        <p:txBody>
          <a:bodyPr/>
          <a:lstStyle/>
          <a:p>
            <a:pPr marL="990600" lvl="1" indent="-533400">
              <a:buNone/>
            </a:pPr>
            <a:r>
              <a:rPr lang="en-US" altLang="en-US" sz="3000"/>
              <a:t>Consider the following additions</a:t>
            </a:r>
          </a:p>
          <a:p>
            <a:pPr marL="990600" lvl="1" indent="-533400">
              <a:buNone/>
            </a:pPr>
            <a:r>
              <a:rPr lang="en-US" altLang="en-US" sz="3000"/>
              <a:t>a)	100101110		b)  1001100111</a:t>
            </a:r>
          </a:p>
          <a:p>
            <a:pPr marL="990600" lvl="1" indent="-533400">
              <a:buNone/>
            </a:pPr>
            <a:r>
              <a:rPr lang="en-US" altLang="en-US" sz="3000"/>
              <a:t>		    + 1			           + 1</a:t>
            </a:r>
          </a:p>
          <a:p>
            <a:pPr marL="990600" lvl="1" indent="-533400">
              <a:buNone/>
            </a:pPr>
            <a:r>
              <a:rPr lang="en-US" altLang="en-US" sz="3000"/>
              <a:t>	100101111		      1001101000</a:t>
            </a:r>
          </a:p>
          <a:p>
            <a:pPr marL="990600" lvl="1" indent="-533400">
              <a:buNone/>
            </a:pPr>
            <a:r>
              <a:rPr lang="en-US" altLang="en-US" sz="3000"/>
              <a:t>It may be observed from the above that</a:t>
            </a:r>
          </a:p>
          <a:p>
            <a:pPr marL="990600" lvl="1" indent="-533400">
              <a:buNone/>
            </a:pPr>
            <a:r>
              <a:rPr lang="en-US" altLang="en-US" sz="3000"/>
              <a:t>a)	If the right most bit of binary number, to be incremented, is 0, the output binary number can be obtained by converting the right most bit to 1 and remaining bits unchanged.</a:t>
            </a:r>
          </a:p>
        </p:txBody>
      </p:sp>
      <p:sp>
        <p:nvSpPr>
          <p:cNvPr id="26629" name="Line 5"/>
          <p:cNvSpPr>
            <a:spLocks noChangeShapeType="1"/>
          </p:cNvSpPr>
          <p:nvPr/>
        </p:nvSpPr>
        <p:spPr bwMode="auto">
          <a:xfrm>
            <a:off x="3200400" y="3581400"/>
            <a:ext cx="19050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6630" name="Line 7"/>
          <p:cNvSpPr>
            <a:spLocks noChangeShapeType="1"/>
          </p:cNvSpPr>
          <p:nvPr/>
        </p:nvSpPr>
        <p:spPr bwMode="auto">
          <a:xfrm>
            <a:off x="3200400" y="3962400"/>
            <a:ext cx="19050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6631" name="Line 8"/>
          <p:cNvSpPr>
            <a:spLocks noChangeShapeType="1"/>
          </p:cNvSpPr>
          <p:nvPr/>
        </p:nvSpPr>
        <p:spPr bwMode="auto">
          <a:xfrm>
            <a:off x="6477000" y="3581400"/>
            <a:ext cx="19050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6632" name="Line 9"/>
          <p:cNvSpPr>
            <a:spLocks noChangeShapeType="1"/>
          </p:cNvSpPr>
          <p:nvPr/>
        </p:nvSpPr>
        <p:spPr bwMode="auto">
          <a:xfrm>
            <a:off x="6477000" y="3962400"/>
            <a:ext cx="19050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984658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EB3BBC5-6B5D-4901-B7F3-5293615C44B2}" type="slidenum">
              <a:rPr lang="en-US" altLang="en-US" sz="1400"/>
              <a:pPr>
                <a:spcBef>
                  <a:spcPct val="0"/>
                </a:spcBef>
                <a:buFontTx/>
                <a:buNone/>
              </a:pPr>
              <a:t>26</a:t>
            </a:fld>
            <a:endParaRPr lang="en-US" altLang="en-US" sz="1400"/>
          </a:p>
        </p:txBody>
      </p:sp>
      <p:sp>
        <p:nvSpPr>
          <p:cNvPr id="27651" name="Rectangle 2"/>
          <p:cNvSpPr>
            <a:spLocks noGrp="1" noChangeArrowheads="1"/>
          </p:cNvSpPr>
          <p:nvPr>
            <p:ph type="title"/>
          </p:nvPr>
        </p:nvSpPr>
        <p:spPr/>
        <p:txBody>
          <a:bodyPr/>
          <a:lstStyle/>
          <a:p>
            <a:pPr eaLnBrk="1" hangingPunct="1"/>
            <a:r>
              <a:rPr lang="en-US" altLang="en-US" smtClean="0"/>
              <a:t>Constructing the incrementing machine continued …</a:t>
            </a:r>
          </a:p>
        </p:txBody>
      </p:sp>
      <p:sp>
        <p:nvSpPr>
          <p:cNvPr id="27652" name="Rectangle 3"/>
          <p:cNvSpPr>
            <a:spLocks noGrp="1" noChangeArrowheads="1"/>
          </p:cNvSpPr>
          <p:nvPr>
            <p:ph type="body" idx="1"/>
          </p:nvPr>
        </p:nvSpPr>
        <p:spPr>
          <a:xfrm>
            <a:off x="2209800" y="1905000"/>
            <a:ext cx="7772400" cy="4495800"/>
          </a:xfrm>
        </p:spPr>
        <p:txBody>
          <a:bodyPr/>
          <a:lstStyle/>
          <a:p>
            <a:pPr eaLnBrk="1" hangingPunct="1">
              <a:lnSpc>
                <a:spcPct val="90000"/>
              </a:lnSpc>
              <a:buFontTx/>
              <a:buNone/>
            </a:pPr>
            <a:r>
              <a:rPr lang="en-US" altLang="en-US" sz="3400"/>
              <a:t>	b)	If the right most bit of binary number is 1 then the output can be obtained, converting that 1 along with all its concatenated 1’s to 0’s,  then converting the next 0 to 1 and remaining bits unchanged.</a:t>
            </a:r>
          </a:p>
          <a:p>
            <a:pPr eaLnBrk="1" hangingPunct="1">
              <a:lnSpc>
                <a:spcPct val="90000"/>
              </a:lnSpc>
              <a:buFontTx/>
              <a:buNone/>
            </a:pPr>
            <a:r>
              <a:rPr lang="en-US" altLang="en-US" sz="3400"/>
              <a:t>	The observations (a) and (b) help to construct the following Incrementing (Mealy) machine. </a:t>
            </a:r>
          </a:p>
        </p:txBody>
      </p:sp>
    </p:spTree>
    <p:extLst>
      <p:ext uri="{BB962C8B-B14F-4D97-AF65-F5344CB8AC3E}">
        <p14:creationId xmlns:p14="http://schemas.microsoft.com/office/powerpoint/2010/main" val="22552013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8B1DD4A-FFF1-4CBC-974A-222BA50A2F61}" type="slidenum">
              <a:rPr lang="en-US" altLang="en-US" sz="1400"/>
              <a:pPr>
                <a:spcBef>
                  <a:spcPct val="0"/>
                </a:spcBef>
                <a:buFontTx/>
                <a:buNone/>
              </a:pPr>
              <a:t>27</a:t>
            </a:fld>
            <a:endParaRPr lang="en-US" altLang="en-US" sz="1400"/>
          </a:p>
        </p:txBody>
      </p:sp>
      <p:sp>
        <p:nvSpPr>
          <p:cNvPr id="28675" name="Rectangle 2"/>
          <p:cNvSpPr>
            <a:spLocks noGrp="1" noChangeArrowheads="1"/>
          </p:cNvSpPr>
          <p:nvPr>
            <p:ph type="title"/>
          </p:nvPr>
        </p:nvSpPr>
        <p:spPr>
          <a:xfrm>
            <a:off x="2209800" y="152400"/>
            <a:ext cx="7772400" cy="1143000"/>
          </a:xfrm>
        </p:spPr>
        <p:txBody>
          <a:bodyPr>
            <a:normAutofit fontScale="90000"/>
          </a:bodyPr>
          <a:lstStyle/>
          <a:p>
            <a:pPr eaLnBrk="1" hangingPunct="1"/>
            <a:r>
              <a:rPr lang="en-US" altLang="en-US" smtClean="0"/>
              <a:t>Constructing the incrementing machine continued …</a:t>
            </a:r>
          </a:p>
        </p:txBody>
      </p:sp>
      <p:sp>
        <p:nvSpPr>
          <p:cNvPr id="28676" name="Rectangle 3"/>
          <p:cNvSpPr>
            <a:spLocks noGrp="1" noChangeArrowheads="1"/>
          </p:cNvSpPr>
          <p:nvPr>
            <p:ph type="body" idx="1"/>
          </p:nvPr>
        </p:nvSpPr>
        <p:spPr>
          <a:xfrm>
            <a:off x="2209800" y="1371600"/>
            <a:ext cx="7772400" cy="4114800"/>
          </a:xfrm>
        </p:spPr>
        <p:txBody>
          <a:bodyPr/>
          <a:lstStyle/>
          <a:p>
            <a:pPr eaLnBrk="1" hangingPunct="1">
              <a:buFontTx/>
              <a:buNone/>
            </a:pPr>
            <a:r>
              <a:rPr lang="en-US" altLang="en-US" smtClean="0"/>
              <a:t>	The Mealy machine have the states</a:t>
            </a:r>
          </a:p>
          <a:p>
            <a:pPr eaLnBrk="1" hangingPunct="1">
              <a:buFontTx/>
              <a:buNone/>
            </a:pPr>
            <a:r>
              <a:rPr lang="en-US" altLang="en-US" smtClean="0"/>
              <a:t>	 q</a:t>
            </a:r>
            <a:r>
              <a:rPr lang="en-US" altLang="en-US" baseline="-30000" smtClean="0"/>
              <a:t>0</a:t>
            </a:r>
            <a:r>
              <a:rPr lang="en-US" altLang="en-US" smtClean="0"/>
              <a:t>, q</a:t>
            </a:r>
            <a:r>
              <a:rPr lang="en-US" altLang="en-US" baseline="-30000" smtClean="0"/>
              <a:t>1</a:t>
            </a:r>
            <a:r>
              <a:rPr lang="en-US" altLang="en-US" smtClean="0"/>
              <a:t>, q</a:t>
            </a:r>
            <a:r>
              <a:rPr lang="en-US" altLang="en-US" baseline="-30000" smtClean="0"/>
              <a:t>2 </a:t>
            </a:r>
            <a:r>
              <a:rPr lang="en-US" altLang="en-US" smtClean="0"/>
              <a:t>, where q</a:t>
            </a:r>
            <a:r>
              <a:rPr lang="en-US" altLang="en-US" baseline="-30000" smtClean="0"/>
              <a:t>0</a:t>
            </a:r>
            <a:r>
              <a:rPr lang="en-US" altLang="en-US" smtClean="0"/>
              <a:t> is the start state and</a:t>
            </a:r>
          </a:p>
          <a:p>
            <a:pPr eaLnBrk="1" hangingPunct="1">
              <a:buFontTx/>
              <a:buNone/>
            </a:pPr>
            <a:r>
              <a:rPr lang="en-US" altLang="en-US" smtClean="0"/>
              <a:t>	</a:t>
            </a:r>
            <a:r>
              <a:rPr lang="en-US" altLang="en-US" sz="3400">
                <a:sym typeface="Symbol" panose="05050102010706020507" pitchFamily="18" charset="2"/>
              </a:rPr>
              <a:t> = {0,1},</a:t>
            </a:r>
          </a:p>
          <a:p>
            <a:pPr eaLnBrk="1" hangingPunct="1">
              <a:buFontTx/>
              <a:buNone/>
            </a:pPr>
            <a:r>
              <a:rPr lang="en-US" altLang="en-US" sz="3400">
                <a:sym typeface="Math1" pitchFamily="2" charset="2"/>
              </a:rPr>
              <a:t>	</a:t>
            </a:r>
            <a:r>
              <a:rPr lang="el-GR" altLang="en-US" sz="3600"/>
              <a:t>Γ</a:t>
            </a:r>
            <a:r>
              <a:rPr lang="en-US" altLang="en-US" sz="3600"/>
              <a:t> </a:t>
            </a:r>
            <a:r>
              <a:rPr lang="en-US" altLang="en-US" sz="3400">
                <a:sym typeface="Math1" pitchFamily="2" charset="2"/>
              </a:rPr>
              <a:t>={0,1}</a:t>
            </a:r>
          </a:p>
        </p:txBody>
      </p:sp>
      <p:sp>
        <p:nvSpPr>
          <p:cNvPr id="28677" name="Text Box 4"/>
          <p:cNvSpPr txBox="1">
            <a:spLocks noChangeArrowheads="1"/>
          </p:cNvSpPr>
          <p:nvPr/>
        </p:nvSpPr>
        <p:spPr bwMode="auto">
          <a:xfrm flipH="1">
            <a:off x="5600701" y="44069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0/1</a:t>
            </a:r>
            <a:endParaRPr lang="en-US" altLang="en-US" sz="2400"/>
          </a:p>
        </p:txBody>
      </p:sp>
      <p:grpSp>
        <p:nvGrpSpPr>
          <p:cNvPr id="28678" name="Group 5"/>
          <p:cNvGrpSpPr>
            <a:grpSpLocks/>
          </p:cNvGrpSpPr>
          <p:nvPr/>
        </p:nvGrpSpPr>
        <p:grpSpPr bwMode="auto">
          <a:xfrm>
            <a:off x="5600701" y="5102225"/>
            <a:ext cx="898525" cy="655638"/>
            <a:chOff x="726" y="2634"/>
            <a:chExt cx="566" cy="413"/>
          </a:xfrm>
        </p:grpSpPr>
        <p:sp>
          <p:nvSpPr>
            <p:cNvPr id="28706"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28707" name="Text Box 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grpSp>
        <p:nvGrpSpPr>
          <p:cNvPr id="28679" name="Group 8"/>
          <p:cNvGrpSpPr>
            <a:grpSpLocks/>
          </p:cNvGrpSpPr>
          <p:nvPr/>
        </p:nvGrpSpPr>
        <p:grpSpPr bwMode="auto">
          <a:xfrm rot="5400000">
            <a:off x="8869363" y="3379788"/>
            <a:ext cx="685800" cy="593725"/>
            <a:chOff x="2880" y="3312"/>
            <a:chExt cx="408" cy="336"/>
          </a:xfrm>
        </p:grpSpPr>
        <p:sp>
          <p:nvSpPr>
            <p:cNvPr id="28703" name="Freeform 9"/>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4" name="Freeform 10"/>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5" name="Freeform 11"/>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680" name="Group 12"/>
          <p:cNvGrpSpPr>
            <a:grpSpLocks/>
          </p:cNvGrpSpPr>
          <p:nvPr/>
        </p:nvGrpSpPr>
        <p:grpSpPr bwMode="auto">
          <a:xfrm>
            <a:off x="8229601" y="3352801"/>
            <a:ext cx="841375" cy="614363"/>
            <a:chOff x="726" y="2634"/>
            <a:chExt cx="566" cy="413"/>
          </a:xfrm>
        </p:grpSpPr>
        <p:sp>
          <p:nvSpPr>
            <p:cNvPr id="28701" name="Oval 13"/>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28702" name="Text Box 14"/>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grpSp>
        <p:nvGrpSpPr>
          <p:cNvPr id="28681" name="Group 15"/>
          <p:cNvGrpSpPr>
            <a:grpSpLocks/>
          </p:cNvGrpSpPr>
          <p:nvPr/>
        </p:nvGrpSpPr>
        <p:grpSpPr bwMode="auto">
          <a:xfrm>
            <a:off x="5600701" y="3368675"/>
            <a:ext cx="898525" cy="655638"/>
            <a:chOff x="726" y="2634"/>
            <a:chExt cx="566" cy="413"/>
          </a:xfrm>
        </p:grpSpPr>
        <p:sp>
          <p:nvSpPr>
            <p:cNvPr id="28699" name="Oval 1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28700" name="Text Box 1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28682" name="Text Box 18"/>
          <p:cNvSpPr txBox="1">
            <a:spLocks noChangeArrowheads="1"/>
          </p:cNvSpPr>
          <p:nvPr/>
        </p:nvSpPr>
        <p:spPr bwMode="auto">
          <a:xfrm flipH="1">
            <a:off x="5791200" y="329247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1</a:t>
            </a:r>
            <a:endParaRPr lang="en-US" altLang="en-US" sz="3600" b="1">
              <a:solidFill>
                <a:srgbClr val="000000"/>
              </a:solidFill>
            </a:endParaRPr>
          </a:p>
        </p:txBody>
      </p:sp>
      <p:sp>
        <p:nvSpPr>
          <p:cNvPr id="28683" name="Text Box 19"/>
          <p:cNvSpPr txBox="1">
            <a:spLocks noChangeArrowheads="1"/>
          </p:cNvSpPr>
          <p:nvPr/>
        </p:nvSpPr>
        <p:spPr bwMode="auto">
          <a:xfrm flipH="1">
            <a:off x="8289925" y="3155950"/>
            <a:ext cx="14112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2</a:t>
            </a:r>
            <a:endParaRPr lang="en-US" altLang="en-US" sz="3600" b="1">
              <a:solidFill>
                <a:srgbClr val="000000"/>
              </a:solidFill>
            </a:endParaRPr>
          </a:p>
        </p:txBody>
      </p:sp>
      <p:sp>
        <p:nvSpPr>
          <p:cNvPr id="28684" name="Text Box 20"/>
          <p:cNvSpPr txBox="1">
            <a:spLocks noChangeArrowheads="1"/>
          </p:cNvSpPr>
          <p:nvPr/>
        </p:nvSpPr>
        <p:spPr bwMode="auto">
          <a:xfrm flipH="1">
            <a:off x="5772150" y="502920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0</a:t>
            </a:r>
            <a:endParaRPr lang="en-US" altLang="en-US" sz="3600" b="1">
              <a:solidFill>
                <a:srgbClr val="000000"/>
              </a:solidFill>
            </a:endParaRPr>
          </a:p>
        </p:txBody>
      </p:sp>
      <p:sp>
        <p:nvSpPr>
          <p:cNvPr id="28685" name="Text Box 21"/>
          <p:cNvSpPr txBox="1">
            <a:spLocks noChangeArrowheads="1"/>
          </p:cNvSpPr>
          <p:nvPr/>
        </p:nvSpPr>
        <p:spPr bwMode="auto">
          <a:xfrm flipH="1">
            <a:off x="9239251" y="34671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1/0</a:t>
            </a:r>
            <a:endParaRPr lang="en-US" altLang="en-US" sz="2400"/>
          </a:p>
        </p:txBody>
      </p:sp>
      <p:sp>
        <p:nvSpPr>
          <p:cNvPr id="28686" name="Line 22"/>
          <p:cNvSpPr>
            <a:spLocks noChangeShapeType="1"/>
          </p:cNvSpPr>
          <p:nvPr/>
        </p:nvSpPr>
        <p:spPr bwMode="auto">
          <a:xfrm>
            <a:off x="6362700" y="3721100"/>
            <a:ext cx="1981200" cy="0"/>
          </a:xfrm>
          <a:prstGeom prst="line">
            <a:avLst/>
          </a:prstGeom>
          <a:noFill/>
          <a:ln w="9525">
            <a:solidFill>
              <a:schemeClr val="tx1"/>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28687" name="Line 23"/>
          <p:cNvSpPr>
            <a:spLocks noChangeShapeType="1"/>
          </p:cNvSpPr>
          <p:nvPr/>
        </p:nvSpPr>
        <p:spPr bwMode="auto">
          <a:xfrm flipV="1">
            <a:off x="6057900" y="4025900"/>
            <a:ext cx="0" cy="1066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8688" name="Line 24"/>
          <p:cNvSpPr>
            <a:spLocks noChangeShapeType="1"/>
          </p:cNvSpPr>
          <p:nvPr/>
        </p:nvSpPr>
        <p:spPr bwMode="auto">
          <a:xfrm>
            <a:off x="5181600" y="5454650"/>
            <a:ext cx="5334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8689" name="Text Box 25"/>
          <p:cNvSpPr txBox="1">
            <a:spLocks noChangeArrowheads="1"/>
          </p:cNvSpPr>
          <p:nvPr/>
        </p:nvSpPr>
        <p:spPr bwMode="auto">
          <a:xfrm flipH="1">
            <a:off x="7162801" y="33591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0/1</a:t>
            </a:r>
            <a:endParaRPr lang="en-US" altLang="en-US" sz="2400"/>
          </a:p>
        </p:txBody>
      </p:sp>
      <p:sp>
        <p:nvSpPr>
          <p:cNvPr id="28690" name="Line 26"/>
          <p:cNvSpPr>
            <a:spLocks noChangeShapeType="1"/>
          </p:cNvSpPr>
          <p:nvPr/>
        </p:nvSpPr>
        <p:spPr bwMode="auto">
          <a:xfrm flipV="1">
            <a:off x="6305550" y="3924300"/>
            <a:ext cx="2209800" cy="1447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28691" name="Text Box 27"/>
          <p:cNvSpPr txBox="1">
            <a:spLocks noChangeArrowheads="1"/>
          </p:cNvSpPr>
          <p:nvPr/>
        </p:nvSpPr>
        <p:spPr bwMode="auto">
          <a:xfrm flipH="1">
            <a:off x="7029451" y="43053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1/0</a:t>
            </a:r>
            <a:endParaRPr lang="en-US" altLang="en-US" sz="2400"/>
          </a:p>
        </p:txBody>
      </p:sp>
      <p:grpSp>
        <p:nvGrpSpPr>
          <p:cNvPr id="28692" name="Group 28"/>
          <p:cNvGrpSpPr>
            <a:grpSpLocks/>
          </p:cNvGrpSpPr>
          <p:nvPr/>
        </p:nvGrpSpPr>
        <p:grpSpPr bwMode="auto">
          <a:xfrm rot="-5400000">
            <a:off x="5116513" y="3379788"/>
            <a:ext cx="685800" cy="593725"/>
            <a:chOff x="2880" y="3312"/>
            <a:chExt cx="408" cy="336"/>
          </a:xfrm>
        </p:grpSpPr>
        <p:sp>
          <p:nvSpPr>
            <p:cNvPr id="28696" name="Freeform 29"/>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97" name="Freeform 30"/>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98" name="Freeform 31"/>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8693" name="Text Box 32"/>
          <p:cNvSpPr txBox="1">
            <a:spLocks noChangeArrowheads="1"/>
          </p:cNvSpPr>
          <p:nvPr/>
        </p:nvSpPr>
        <p:spPr bwMode="auto">
          <a:xfrm flipH="1">
            <a:off x="5048251" y="3067050"/>
            <a:ext cx="107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0/0, 1/1</a:t>
            </a:r>
            <a:endParaRPr lang="en-US" altLang="en-US" sz="2400"/>
          </a:p>
        </p:txBody>
      </p:sp>
      <p:sp>
        <p:nvSpPr>
          <p:cNvPr id="28694" name="TextBox 1"/>
          <p:cNvSpPr txBox="1">
            <a:spLocks noChangeArrowheads="1"/>
          </p:cNvSpPr>
          <p:nvPr/>
        </p:nvSpPr>
        <p:spPr bwMode="auto">
          <a:xfrm>
            <a:off x="8497888" y="2830514"/>
            <a:ext cx="11239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panose="020B0604020202020204" pitchFamily="34" charset="0"/>
              </a:defRPr>
            </a:lvl1pPr>
            <a:lvl2pPr marL="742950" indent="-285750">
              <a:defRPr sz="3000">
                <a:solidFill>
                  <a:schemeClr val="tx1"/>
                </a:solidFill>
                <a:latin typeface="Arial" panose="020B0604020202020204" pitchFamily="34" charset="0"/>
              </a:defRPr>
            </a:lvl2pPr>
            <a:lvl3pPr marL="1143000" indent="-228600">
              <a:defRPr sz="3000">
                <a:solidFill>
                  <a:schemeClr val="tx1"/>
                </a:solidFill>
                <a:latin typeface="Arial" panose="020B0604020202020204" pitchFamily="34" charset="0"/>
              </a:defRPr>
            </a:lvl3pPr>
            <a:lvl4pPr marL="1600200" indent="-228600">
              <a:defRPr sz="3000">
                <a:solidFill>
                  <a:schemeClr val="tx1"/>
                </a:solidFill>
                <a:latin typeface="Arial" panose="020B0604020202020204" pitchFamily="34" charset="0"/>
              </a:defRPr>
            </a:lvl4pPr>
            <a:lvl5pPr marL="2057400" indent="-22860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r>
              <a:rPr lang="en-US" altLang="en-US"/>
              <a:t>Carry</a:t>
            </a:r>
          </a:p>
        </p:txBody>
      </p:sp>
      <p:sp>
        <p:nvSpPr>
          <p:cNvPr id="28695" name="TextBox 34"/>
          <p:cNvSpPr txBox="1">
            <a:spLocks noChangeArrowheads="1"/>
          </p:cNvSpPr>
          <p:nvPr/>
        </p:nvSpPr>
        <p:spPr bwMode="auto">
          <a:xfrm>
            <a:off x="5375275" y="2620964"/>
            <a:ext cx="17224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chemeClr val="tx1"/>
                </a:solidFill>
                <a:latin typeface="Arial" panose="020B0604020202020204" pitchFamily="34" charset="0"/>
              </a:defRPr>
            </a:lvl1pPr>
            <a:lvl2pPr marL="742950" indent="-285750">
              <a:defRPr sz="3000">
                <a:solidFill>
                  <a:schemeClr val="tx1"/>
                </a:solidFill>
                <a:latin typeface="Arial" panose="020B0604020202020204" pitchFamily="34" charset="0"/>
              </a:defRPr>
            </a:lvl2pPr>
            <a:lvl3pPr marL="1143000" indent="-228600">
              <a:defRPr sz="3000">
                <a:solidFill>
                  <a:schemeClr val="tx1"/>
                </a:solidFill>
                <a:latin typeface="Arial" panose="020B0604020202020204" pitchFamily="34" charset="0"/>
              </a:defRPr>
            </a:lvl3pPr>
            <a:lvl4pPr marL="1600200" indent="-228600">
              <a:defRPr sz="3000">
                <a:solidFill>
                  <a:schemeClr val="tx1"/>
                </a:solidFill>
                <a:latin typeface="Arial" panose="020B0604020202020204" pitchFamily="34" charset="0"/>
              </a:defRPr>
            </a:lvl4pPr>
            <a:lvl5pPr marL="2057400" indent="-22860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r>
              <a:rPr lang="en-US" altLang="en-US"/>
              <a:t>No Carry</a:t>
            </a:r>
          </a:p>
        </p:txBody>
      </p:sp>
    </p:spTree>
    <p:extLst>
      <p:ext uri="{BB962C8B-B14F-4D97-AF65-F5344CB8AC3E}">
        <p14:creationId xmlns:p14="http://schemas.microsoft.com/office/powerpoint/2010/main" val="1900092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6A1BCBF-E888-45B4-AC93-3810BF5A7729}" type="slidenum">
              <a:rPr lang="en-US" altLang="en-US" sz="1400"/>
              <a:pPr>
                <a:spcBef>
                  <a:spcPct val="0"/>
                </a:spcBef>
                <a:buFontTx/>
                <a:buNone/>
              </a:pPr>
              <a:t>28</a:t>
            </a:fld>
            <a:endParaRPr lang="en-US" altLang="en-US" sz="1400"/>
          </a:p>
        </p:txBody>
      </p:sp>
      <p:sp>
        <p:nvSpPr>
          <p:cNvPr id="29699" name="Rectangle 2"/>
          <p:cNvSpPr>
            <a:spLocks noGrp="1" noChangeArrowheads="1"/>
          </p:cNvSpPr>
          <p:nvPr>
            <p:ph type="title"/>
          </p:nvPr>
        </p:nvSpPr>
        <p:spPr>
          <a:xfrm>
            <a:off x="2209800" y="152400"/>
            <a:ext cx="7772400" cy="1143000"/>
          </a:xfrm>
        </p:spPr>
        <p:txBody>
          <a:bodyPr>
            <a:normAutofit fontScale="90000"/>
          </a:bodyPr>
          <a:lstStyle/>
          <a:p>
            <a:pPr eaLnBrk="1" hangingPunct="1"/>
            <a:r>
              <a:rPr lang="en-US" altLang="en-US" smtClean="0"/>
              <a:t>Constructing the incrementing machine continued …</a:t>
            </a:r>
          </a:p>
        </p:txBody>
      </p:sp>
      <p:sp>
        <p:nvSpPr>
          <p:cNvPr id="29700" name="Rectangle 3"/>
          <p:cNvSpPr>
            <a:spLocks noGrp="1" noChangeArrowheads="1"/>
          </p:cNvSpPr>
          <p:nvPr>
            <p:ph type="body" idx="1"/>
          </p:nvPr>
        </p:nvSpPr>
        <p:spPr>
          <a:xfrm>
            <a:off x="2209800" y="1295400"/>
            <a:ext cx="7772400" cy="4114800"/>
          </a:xfrm>
        </p:spPr>
        <p:txBody>
          <a:bodyPr>
            <a:normAutofit fontScale="92500" lnSpcReduction="10000"/>
          </a:bodyPr>
          <a:lstStyle/>
          <a:p>
            <a:pPr eaLnBrk="1" hangingPunct="1">
              <a:lnSpc>
                <a:spcPct val="90000"/>
              </a:lnSpc>
              <a:buFontTx/>
              <a:buNone/>
            </a:pPr>
            <a:r>
              <a:rPr lang="en-US" altLang="en-US"/>
              <a:t>	It may be observed that, in the incrementing machine, if 0 is read at initial state </a:t>
            </a:r>
            <a:r>
              <a:rPr lang="en-US" altLang="en-US" b="1">
                <a:solidFill>
                  <a:srgbClr val="000000"/>
                </a:solidFill>
              </a:rPr>
              <a:t>q</a:t>
            </a:r>
            <a:r>
              <a:rPr lang="en-US" altLang="en-US" b="1" baseline="-30000">
                <a:solidFill>
                  <a:srgbClr val="000000"/>
                </a:solidFill>
              </a:rPr>
              <a:t>0</a:t>
            </a:r>
            <a:r>
              <a:rPr lang="en-US" altLang="en-US"/>
              <a:t>, that 0 is converted to 1 and a no change state </a:t>
            </a:r>
            <a:r>
              <a:rPr lang="en-US" altLang="en-US" b="1">
                <a:solidFill>
                  <a:srgbClr val="000000"/>
                </a:solidFill>
              </a:rPr>
              <a:t>q</a:t>
            </a:r>
            <a:r>
              <a:rPr lang="en-US" altLang="en-US" b="1" baseline="-30000">
                <a:solidFill>
                  <a:srgbClr val="000000"/>
                </a:solidFill>
              </a:rPr>
              <a:t>1 </a:t>
            </a:r>
            <a:r>
              <a:rPr lang="en-US" altLang="en-US"/>
              <a:t>(no carry state) is entered where all 0’s and all 1’s remain unchanged. If 1 is read at initial state, that 1 is converted to 0 and the state  </a:t>
            </a:r>
            <a:r>
              <a:rPr lang="en-US" altLang="en-US">
                <a:solidFill>
                  <a:srgbClr val="000000"/>
                </a:solidFill>
              </a:rPr>
              <a:t>q</a:t>
            </a:r>
            <a:r>
              <a:rPr lang="en-US" altLang="en-US" baseline="-30000">
                <a:solidFill>
                  <a:srgbClr val="000000"/>
                </a:solidFill>
              </a:rPr>
              <a:t>2</a:t>
            </a:r>
            <a:r>
              <a:rPr lang="en-US" altLang="en-US" b="1">
                <a:solidFill>
                  <a:srgbClr val="000000"/>
                </a:solidFill>
              </a:rPr>
              <a:t>(</a:t>
            </a:r>
            <a:r>
              <a:rPr lang="en-US" altLang="en-US">
                <a:solidFill>
                  <a:srgbClr val="000000"/>
                </a:solidFill>
              </a:rPr>
              <a:t>owe carry state</a:t>
            </a:r>
            <a:r>
              <a:rPr lang="en-US" altLang="en-US" b="1">
                <a:solidFill>
                  <a:srgbClr val="000000"/>
                </a:solidFill>
              </a:rPr>
              <a:t>) </a:t>
            </a:r>
            <a:r>
              <a:rPr lang="en-US" altLang="en-US">
                <a:solidFill>
                  <a:srgbClr val="000000"/>
                </a:solidFill>
              </a:rPr>
              <a:t>is entered</a:t>
            </a:r>
            <a:r>
              <a:rPr lang="en-US" altLang="en-US"/>
              <a:t>, where all 1’s are converted to 0’s and at that state if 0 is read that 0 is converted to 1 and the machine goes to no change state.</a:t>
            </a:r>
          </a:p>
          <a:p>
            <a:pPr eaLnBrk="1" hangingPunct="1">
              <a:lnSpc>
                <a:spcPct val="90000"/>
              </a:lnSpc>
              <a:buFontTx/>
              <a:buNone/>
            </a:pPr>
            <a:r>
              <a:rPr lang="en-US" altLang="en-US"/>
              <a:t>	If the strings 100101110 and 1001100111 are run over this machine, the corresponding output strings will be 100101111 and 1001101000 respectively.</a:t>
            </a:r>
          </a:p>
        </p:txBody>
      </p:sp>
    </p:spTree>
    <p:extLst>
      <p:ext uri="{BB962C8B-B14F-4D97-AF65-F5344CB8AC3E}">
        <p14:creationId xmlns:p14="http://schemas.microsoft.com/office/powerpoint/2010/main" val="8826406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C79C22C-967F-410C-954A-AD7D2419871E}" type="slidenum">
              <a:rPr lang="en-US" altLang="en-US" sz="1400"/>
              <a:pPr>
                <a:spcBef>
                  <a:spcPct val="0"/>
                </a:spcBef>
                <a:buFontTx/>
                <a:buNone/>
              </a:pPr>
              <a:t>29</a:t>
            </a:fld>
            <a:endParaRPr lang="en-US" altLang="en-US" sz="1400"/>
          </a:p>
        </p:txBody>
      </p:sp>
      <p:sp>
        <p:nvSpPr>
          <p:cNvPr id="30723" name="Rectangle 2"/>
          <p:cNvSpPr>
            <a:spLocks noGrp="1" noChangeArrowheads="1"/>
          </p:cNvSpPr>
          <p:nvPr>
            <p:ph type="title"/>
          </p:nvPr>
        </p:nvSpPr>
        <p:spPr/>
        <p:txBody>
          <a:bodyPr/>
          <a:lstStyle/>
          <a:p>
            <a:pPr eaLnBrk="1" hangingPunct="1"/>
            <a:r>
              <a:rPr lang="en-US" altLang="en-US" smtClean="0"/>
              <a:t>Note</a:t>
            </a:r>
          </a:p>
        </p:txBody>
      </p:sp>
      <p:sp>
        <p:nvSpPr>
          <p:cNvPr id="30724" name="Rectangle 3"/>
          <p:cNvSpPr>
            <a:spLocks noGrp="1" noChangeArrowheads="1"/>
          </p:cNvSpPr>
          <p:nvPr>
            <p:ph type="body" idx="1"/>
          </p:nvPr>
        </p:nvSpPr>
        <p:spPr/>
        <p:txBody>
          <a:bodyPr/>
          <a:lstStyle/>
          <a:p>
            <a:pPr eaLnBrk="1" hangingPunct="1">
              <a:buFontTx/>
              <a:buNone/>
            </a:pPr>
            <a:r>
              <a:rPr lang="en-US" altLang="en-US"/>
              <a:t>	It is to be noted that if the string 111111 is run over the incrementing machine, the machine will print out 000000, which is not increased in magnitude by 1. Such a situation is called an overflow situation, as the length of output string will be same as that of input string. </a:t>
            </a:r>
          </a:p>
          <a:p>
            <a:pPr eaLnBrk="1" hangingPunct="1">
              <a:buFontTx/>
              <a:buNone/>
            </a:pPr>
            <a:r>
              <a:rPr lang="en-US" altLang="en-US"/>
              <a:t>	It may also be noted that there exists another incrementing machine with two states.</a:t>
            </a:r>
          </a:p>
        </p:txBody>
      </p:sp>
    </p:spTree>
    <p:extLst>
      <p:ext uri="{BB962C8B-B14F-4D97-AF65-F5344CB8AC3E}">
        <p14:creationId xmlns:p14="http://schemas.microsoft.com/office/powerpoint/2010/main" val="4269320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D1631C1-88E6-4E66-8458-3CE5FBC264E6}" type="slidenum">
              <a:rPr lang="en-US" altLang="en-US" sz="1400"/>
              <a:pPr>
                <a:spcBef>
                  <a:spcPct val="0"/>
                </a:spcBef>
                <a:buFontTx/>
                <a:buNone/>
              </a:pPr>
              <a:t>3</a:t>
            </a:fld>
            <a:endParaRPr lang="en-US" altLang="en-US" sz="1400"/>
          </a:p>
        </p:txBody>
      </p:sp>
      <p:sp>
        <p:nvSpPr>
          <p:cNvPr id="4099" name="Rectangle 2"/>
          <p:cNvSpPr>
            <a:spLocks noGrp="1" noChangeArrowheads="1"/>
          </p:cNvSpPr>
          <p:nvPr>
            <p:ph type="title"/>
          </p:nvPr>
        </p:nvSpPr>
        <p:spPr/>
        <p:txBody>
          <a:bodyPr/>
          <a:lstStyle/>
          <a:p>
            <a:pPr eaLnBrk="1" hangingPunct="1"/>
            <a:r>
              <a:rPr lang="en-US" altLang="en-US" smtClean="0"/>
              <a:t>Moore machine</a:t>
            </a:r>
          </a:p>
        </p:txBody>
      </p:sp>
      <p:sp>
        <p:nvSpPr>
          <p:cNvPr id="4100" name="Rectangle 3"/>
          <p:cNvSpPr>
            <a:spLocks noGrp="1" noChangeArrowheads="1"/>
          </p:cNvSpPr>
          <p:nvPr>
            <p:ph type="body" idx="1"/>
          </p:nvPr>
        </p:nvSpPr>
        <p:spPr>
          <a:xfrm>
            <a:off x="2209800" y="1752600"/>
            <a:ext cx="7772400" cy="4114800"/>
          </a:xfrm>
        </p:spPr>
        <p:txBody>
          <a:bodyPr/>
          <a:lstStyle/>
          <a:p>
            <a:pPr marL="609600" indent="-609600">
              <a:buNone/>
            </a:pPr>
            <a:r>
              <a:rPr lang="en-US" altLang="en-US" smtClean="0"/>
              <a:t>	A Moore machine consists of the following</a:t>
            </a:r>
          </a:p>
          <a:p>
            <a:pPr marL="990600" lvl="1" indent="-533400">
              <a:buFontTx/>
              <a:buAutoNum type="arabicPeriod"/>
            </a:pPr>
            <a:r>
              <a:rPr lang="en-US" altLang="en-US" smtClean="0"/>
              <a:t>A finite set of states q</a:t>
            </a:r>
            <a:r>
              <a:rPr lang="en-US" altLang="en-US" baseline="-30000" smtClean="0"/>
              <a:t>0</a:t>
            </a:r>
            <a:r>
              <a:rPr lang="en-US" altLang="en-US" smtClean="0"/>
              <a:t>, q</a:t>
            </a:r>
            <a:r>
              <a:rPr lang="en-US" altLang="en-US" baseline="-30000" smtClean="0"/>
              <a:t>1</a:t>
            </a:r>
            <a:r>
              <a:rPr lang="en-US" altLang="en-US" smtClean="0"/>
              <a:t>, q</a:t>
            </a:r>
            <a:r>
              <a:rPr lang="en-US" altLang="en-US" baseline="-30000" smtClean="0"/>
              <a:t>2</a:t>
            </a:r>
            <a:r>
              <a:rPr lang="en-US" altLang="en-US" smtClean="0"/>
              <a:t>, … where q</a:t>
            </a:r>
            <a:r>
              <a:rPr lang="en-US" altLang="en-US" baseline="-30000" smtClean="0"/>
              <a:t>0</a:t>
            </a:r>
            <a:r>
              <a:rPr lang="en-US" altLang="en-US" smtClean="0"/>
              <a:t> is the initial state.</a:t>
            </a:r>
          </a:p>
          <a:p>
            <a:pPr marL="990600" lvl="1" indent="-533400">
              <a:buFontTx/>
              <a:buAutoNum type="arabicPeriod"/>
            </a:pPr>
            <a:r>
              <a:rPr lang="en-US" altLang="en-US" smtClean="0"/>
              <a:t>An alphabet of letters </a:t>
            </a:r>
            <a:r>
              <a:rPr lang="en-US" altLang="en-US" sz="3000">
                <a:sym typeface="Symbol" panose="05050102010706020507" pitchFamily="18" charset="2"/>
              </a:rPr>
              <a:t> = {a,b,c,…} from which the input strings are formed.</a:t>
            </a:r>
          </a:p>
          <a:p>
            <a:pPr marL="990600" lvl="1" indent="-533400">
              <a:buFontTx/>
              <a:buAutoNum type="arabicPeriod"/>
            </a:pPr>
            <a:r>
              <a:rPr lang="en-US" altLang="en-US" sz="3000">
                <a:sym typeface="Symbol" panose="05050102010706020507" pitchFamily="18" charset="2"/>
              </a:rPr>
              <a:t>An alphabet </a:t>
            </a:r>
            <a:r>
              <a:rPr lang="el-GR" altLang="en-US" sz="3200"/>
              <a:t>Γ </a:t>
            </a:r>
            <a:r>
              <a:rPr lang="en-US" altLang="en-US" sz="3000">
                <a:sym typeface="Math1" pitchFamily="2" charset="2"/>
              </a:rPr>
              <a:t>={x,y,z,…} of output characters from which output strings are generated.</a:t>
            </a:r>
            <a:endParaRPr lang="en-US" altLang="en-US" smtClean="0"/>
          </a:p>
        </p:txBody>
      </p:sp>
    </p:spTree>
    <p:extLst>
      <p:ext uri="{BB962C8B-B14F-4D97-AF65-F5344CB8AC3E}">
        <p14:creationId xmlns:p14="http://schemas.microsoft.com/office/powerpoint/2010/main" val="2258286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96C7FF7-AC89-4DCF-B912-429D68A0E268}" type="slidenum">
              <a:rPr lang="en-US" altLang="en-US" sz="1400"/>
              <a:pPr>
                <a:spcBef>
                  <a:spcPct val="0"/>
                </a:spcBef>
                <a:buFontTx/>
                <a:buNone/>
              </a:pPr>
              <a:t>30</a:t>
            </a:fld>
            <a:endParaRPr lang="en-US" altLang="en-US" sz="1400"/>
          </a:p>
        </p:txBody>
      </p:sp>
      <p:sp>
        <p:nvSpPr>
          <p:cNvPr id="31747" name="Rectangle 2"/>
          <p:cNvSpPr>
            <a:spLocks noGrp="1" noChangeArrowheads="1"/>
          </p:cNvSpPr>
          <p:nvPr>
            <p:ph type="title"/>
          </p:nvPr>
        </p:nvSpPr>
        <p:spPr/>
        <p:txBody>
          <a:bodyPr/>
          <a:lstStyle/>
          <a:p>
            <a:pPr eaLnBrk="1" hangingPunct="1"/>
            <a:r>
              <a:rPr lang="en-US" altLang="en-US" smtClean="0"/>
              <a:t>Solution of the Task</a:t>
            </a:r>
          </a:p>
        </p:txBody>
      </p:sp>
      <p:sp>
        <p:nvSpPr>
          <p:cNvPr id="31748" name="Rectangle 3"/>
          <p:cNvSpPr>
            <a:spLocks noGrp="1" noChangeArrowheads="1"/>
          </p:cNvSpPr>
          <p:nvPr>
            <p:ph type="body" idx="1"/>
          </p:nvPr>
        </p:nvSpPr>
        <p:spPr/>
        <p:txBody>
          <a:bodyPr/>
          <a:lstStyle/>
          <a:p>
            <a:pPr algn="ctr" eaLnBrk="1" hangingPunct="1">
              <a:buFontTx/>
              <a:buNone/>
            </a:pPr>
            <a:r>
              <a:rPr lang="en-US" altLang="en-US" b="1" u="sng" smtClean="0"/>
              <a:t>Incrementing machine with two states</a:t>
            </a:r>
          </a:p>
        </p:txBody>
      </p:sp>
      <p:sp>
        <p:nvSpPr>
          <p:cNvPr id="31749" name="Text Box 4"/>
          <p:cNvSpPr txBox="1">
            <a:spLocks noChangeArrowheads="1"/>
          </p:cNvSpPr>
          <p:nvPr/>
        </p:nvSpPr>
        <p:spPr bwMode="auto">
          <a:xfrm flipH="1">
            <a:off x="5600701" y="44069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0/1</a:t>
            </a:r>
            <a:endParaRPr lang="en-US" altLang="en-US" sz="2400"/>
          </a:p>
        </p:txBody>
      </p:sp>
      <p:grpSp>
        <p:nvGrpSpPr>
          <p:cNvPr id="31750" name="Group 5"/>
          <p:cNvGrpSpPr>
            <a:grpSpLocks/>
          </p:cNvGrpSpPr>
          <p:nvPr/>
        </p:nvGrpSpPr>
        <p:grpSpPr bwMode="auto">
          <a:xfrm>
            <a:off x="5600701" y="5102225"/>
            <a:ext cx="898525" cy="655638"/>
            <a:chOff x="726" y="2634"/>
            <a:chExt cx="566" cy="413"/>
          </a:xfrm>
        </p:grpSpPr>
        <p:sp>
          <p:nvSpPr>
            <p:cNvPr id="31768"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31769" name="Text Box 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grpSp>
        <p:nvGrpSpPr>
          <p:cNvPr id="31751" name="Group 8"/>
          <p:cNvGrpSpPr>
            <a:grpSpLocks/>
          </p:cNvGrpSpPr>
          <p:nvPr/>
        </p:nvGrpSpPr>
        <p:grpSpPr bwMode="auto">
          <a:xfrm rot="5400000">
            <a:off x="6286501" y="5157788"/>
            <a:ext cx="685800" cy="593725"/>
            <a:chOff x="2880" y="3312"/>
            <a:chExt cx="408" cy="336"/>
          </a:xfrm>
        </p:grpSpPr>
        <p:sp>
          <p:nvSpPr>
            <p:cNvPr id="31765" name="Freeform 9"/>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66" name="Freeform 10"/>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67" name="Freeform 11"/>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1752" name="Group 15"/>
          <p:cNvGrpSpPr>
            <a:grpSpLocks/>
          </p:cNvGrpSpPr>
          <p:nvPr/>
        </p:nvGrpSpPr>
        <p:grpSpPr bwMode="auto">
          <a:xfrm>
            <a:off x="5600701" y="3368675"/>
            <a:ext cx="898525" cy="655638"/>
            <a:chOff x="726" y="2634"/>
            <a:chExt cx="566" cy="413"/>
          </a:xfrm>
        </p:grpSpPr>
        <p:sp>
          <p:nvSpPr>
            <p:cNvPr id="31763" name="Oval 1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31764" name="Text Box 1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31753" name="Text Box 18"/>
          <p:cNvSpPr txBox="1">
            <a:spLocks noChangeArrowheads="1"/>
          </p:cNvSpPr>
          <p:nvPr/>
        </p:nvSpPr>
        <p:spPr bwMode="auto">
          <a:xfrm flipH="1">
            <a:off x="5791200" y="329247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1</a:t>
            </a:r>
            <a:endParaRPr lang="en-US" altLang="en-US" sz="3600" b="1">
              <a:solidFill>
                <a:srgbClr val="000000"/>
              </a:solidFill>
            </a:endParaRPr>
          </a:p>
        </p:txBody>
      </p:sp>
      <p:sp>
        <p:nvSpPr>
          <p:cNvPr id="31754" name="Text Box 20"/>
          <p:cNvSpPr txBox="1">
            <a:spLocks noChangeArrowheads="1"/>
          </p:cNvSpPr>
          <p:nvPr/>
        </p:nvSpPr>
        <p:spPr bwMode="auto">
          <a:xfrm flipH="1">
            <a:off x="5772150" y="502920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0</a:t>
            </a:r>
            <a:endParaRPr lang="en-US" altLang="en-US" sz="3600" b="1">
              <a:solidFill>
                <a:srgbClr val="000000"/>
              </a:solidFill>
            </a:endParaRPr>
          </a:p>
        </p:txBody>
      </p:sp>
      <p:sp>
        <p:nvSpPr>
          <p:cNvPr id="31755" name="Text Box 21"/>
          <p:cNvSpPr txBox="1">
            <a:spLocks noChangeArrowheads="1"/>
          </p:cNvSpPr>
          <p:nvPr/>
        </p:nvSpPr>
        <p:spPr bwMode="auto">
          <a:xfrm flipH="1">
            <a:off x="6656388" y="52451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1/0</a:t>
            </a:r>
            <a:endParaRPr lang="en-US" altLang="en-US" sz="2400"/>
          </a:p>
        </p:txBody>
      </p:sp>
      <p:sp>
        <p:nvSpPr>
          <p:cNvPr id="31756" name="Line 23"/>
          <p:cNvSpPr>
            <a:spLocks noChangeShapeType="1"/>
          </p:cNvSpPr>
          <p:nvPr/>
        </p:nvSpPr>
        <p:spPr bwMode="auto">
          <a:xfrm flipV="1">
            <a:off x="6057900" y="4025900"/>
            <a:ext cx="0" cy="1066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1757" name="Line 24"/>
          <p:cNvSpPr>
            <a:spLocks noChangeShapeType="1"/>
          </p:cNvSpPr>
          <p:nvPr/>
        </p:nvSpPr>
        <p:spPr bwMode="auto">
          <a:xfrm>
            <a:off x="5181600" y="5454650"/>
            <a:ext cx="5334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nvGrpSpPr>
          <p:cNvPr id="31758" name="Group 28"/>
          <p:cNvGrpSpPr>
            <a:grpSpLocks/>
          </p:cNvGrpSpPr>
          <p:nvPr/>
        </p:nvGrpSpPr>
        <p:grpSpPr bwMode="auto">
          <a:xfrm rot="-5400000">
            <a:off x="5116513" y="3379788"/>
            <a:ext cx="685800" cy="593725"/>
            <a:chOff x="2880" y="3312"/>
            <a:chExt cx="408" cy="336"/>
          </a:xfrm>
        </p:grpSpPr>
        <p:sp>
          <p:nvSpPr>
            <p:cNvPr id="31760" name="Freeform 29"/>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61" name="Freeform 30"/>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62" name="Freeform 31"/>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1759" name="Text Box 32"/>
          <p:cNvSpPr txBox="1">
            <a:spLocks noChangeArrowheads="1"/>
          </p:cNvSpPr>
          <p:nvPr/>
        </p:nvSpPr>
        <p:spPr bwMode="auto">
          <a:xfrm flipH="1">
            <a:off x="5048251" y="3067050"/>
            <a:ext cx="107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0/0, 1/1</a:t>
            </a:r>
            <a:endParaRPr lang="en-US" altLang="en-US" sz="2400"/>
          </a:p>
        </p:txBody>
      </p:sp>
    </p:spTree>
    <p:extLst>
      <p:ext uri="{BB962C8B-B14F-4D97-AF65-F5344CB8AC3E}">
        <p14:creationId xmlns:p14="http://schemas.microsoft.com/office/powerpoint/2010/main" val="248141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C2E7B52-0F29-4CFD-B117-860C8682237A}" type="slidenum">
              <a:rPr lang="en-US" altLang="en-US" sz="1400"/>
              <a:pPr>
                <a:spcBef>
                  <a:spcPct val="0"/>
                </a:spcBef>
                <a:buFontTx/>
                <a:buNone/>
              </a:pPr>
              <a:t>4</a:t>
            </a:fld>
            <a:endParaRPr lang="en-US" altLang="en-US" sz="1400"/>
          </a:p>
        </p:txBody>
      </p:sp>
      <p:sp>
        <p:nvSpPr>
          <p:cNvPr id="5123" name="Rectangle 2"/>
          <p:cNvSpPr>
            <a:spLocks noGrp="1" noChangeArrowheads="1"/>
          </p:cNvSpPr>
          <p:nvPr>
            <p:ph type="title"/>
          </p:nvPr>
        </p:nvSpPr>
        <p:spPr/>
        <p:txBody>
          <a:bodyPr/>
          <a:lstStyle/>
          <a:p>
            <a:pPr eaLnBrk="1" hangingPunct="1"/>
            <a:r>
              <a:rPr lang="en-US" altLang="en-US" smtClean="0"/>
              <a:t>Moore machine continued …</a:t>
            </a:r>
          </a:p>
        </p:txBody>
      </p:sp>
      <p:sp>
        <p:nvSpPr>
          <p:cNvPr id="5124" name="Rectangle 3"/>
          <p:cNvSpPr>
            <a:spLocks noGrp="1" noChangeArrowheads="1"/>
          </p:cNvSpPr>
          <p:nvPr>
            <p:ph type="body" idx="1"/>
          </p:nvPr>
        </p:nvSpPr>
        <p:spPr/>
        <p:txBody>
          <a:bodyPr/>
          <a:lstStyle/>
          <a:p>
            <a:pPr marL="609600" indent="-609600">
              <a:buNone/>
            </a:pPr>
            <a:r>
              <a:rPr lang="en-US" altLang="en-US" smtClean="0"/>
              <a:t>	4. A transition table that shows for each state and each input letter what state is entered the next.</a:t>
            </a:r>
          </a:p>
          <a:p>
            <a:pPr marL="609600" indent="-609600">
              <a:buNone/>
            </a:pPr>
            <a:r>
              <a:rPr lang="en-US" altLang="en-US" smtClean="0"/>
              <a:t>	5. An output table that shows what character is printed by each state as it is entered.</a:t>
            </a:r>
          </a:p>
          <a:p>
            <a:pPr marL="609600" indent="-609600">
              <a:buNone/>
            </a:pPr>
            <a:endParaRPr lang="en-US" altLang="en-US" smtClean="0"/>
          </a:p>
        </p:txBody>
      </p:sp>
    </p:spTree>
    <p:extLst>
      <p:ext uri="{BB962C8B-B14F-4D97-AF65-F5344CB8AC3E}">
        <p14:creationId xmlns:p14="http://schemas.microsoft.com/office/powerpoint/2010/main" val="3584004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24F189-5FAC-48D6-8CF7-3C17F6494EF0}" type="slidenum">
              <a:rPr lang="en-US" altLang="en-US" sz="1400"/>
              <a:pPr>
                <a:spcBef>
                  <a:spcPct val="0"/>
                </a:spcBef>
                <a:buFontTx/>
                <a:buNone/>
              </a:pPr>
              <a:t>5</a:t>
            </a:fld>
            <a:endParaRPr lang="en-US" altLang="en-US" sz="1400"/>
          </a:p>
        </p:txBody>
      </p:sp>
      <p:sp>
        <p:nvSpPr>
          <p:cNvPr id="6147" name="Rectangle 2"/>
          <p:cNvSpPr>
            <a:spLocks noGrp="1" noChangeArrowheads="1"/>
          </p:cNvSpPr>
          <p:nvPr>
            <p:ph type="title"/>
          </p:nvPr>
        </p:nvSpPr>
        <p:spPr/>
        <p:txBody>
          <a:bodyPr/>
          <a:lstStyle/>
          <a:p>
            <a:pPr eaLnBrk="1" hangingPunct="1"/>
            <a:r>
              <a:rPr lang="en-US" altLang="en-US" smtClean="0"/>
              <a:t>Moore machine continued …</a:t>
            </a:r>
            <a:endParaRPr lang="en-US" altLang="en-US" sz="4700">
              <a:sym typeface="Math1" pitchFamily="2" charset="2"/>
            </a:endParaRPr>
          </a:p>
        </p:txBody>
      </p:sp>
      <p:sp>
        <p:nvSpPr>
          <p:cNvPr id="6148" name="Rectangle 3"/>
          <p:cNvSpPr>
            <a:spLocks noGrp="1" noChangeArrowheads="1"/>
          </p:cNvSpPr>
          <p:nvPr>
            <p:ph type="body" idx="1"/>
          </p:nvPr>
        </p:nvSpPr>
        <p:spPr>
          <a:xfrm>
            <a:off x="2209800" y="1981200"/>
            <a:ext cx="7924800" cy="4495800"/>
          </a:xfrm>
        </p:spPr>
        <p:txBody>
          <a:bodyPr/>
          <a:lstStyle/>
          <a:p>
            <a:pPr eaLnBrk="1" hangingPunct="1">
              <a:lnSpc>
                <a:spcPct val="90000"/>
              </a:lnSpc>
              <a:buFontTx/>
              <a:buNone/>
            </a:pPr>
            <a:r>
              <a:rPr lang="en-US" altLang="en-US"/>
              <a:t>	</a:t>
            </a:r>
            <a:r>
              <a:rPr lang="en-US" altLang="en-US" b="1" u="sng"/>
              <a:t>Note</a:t>
            </a:r>
            <a:r>
              <a:rPr lang="en-US" altLang="en-US"/>
              <a:t>: It is to be noted that since in Moore machine no state is designated to be a final state, so there is no question of accepting any language by Moore machine. However in some cases the relation between an input string and the corresponding output string may be identified by the Moore machine. Moreover, the state to be initial is not important as if the machine is used several times and is restarted after some time, the machine will be started from the state where it was left off. Following are the examples</a:t>
            </a:r>
          </a:p>
        </p:txBody>
      </p:sp>
    </p:spTree>
    <p:extLst>
      <p:ext uri="{BB962C8B-B14F-4D97-AF65-F5344CB8AC3E}">
        <p14:creationId xmlns:p14="http://schemas.microsoft.com/office/powerpoint/2010/main" val="94881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4CF3D01-B620-466D-8511-5D9D491F8E65}" type="slidenum">
              <a:rPr lang="en-US" altLang="en-US" sz="1400"/>
              <a:pPr>
                <a:spcBef>
                  <a:spcPct val="0"/>
                </a:spcBef>
                <a:buFontTx/>
                <a:buNone/>
              </a:pPr>
              <a:t>6</a:t>
            </a:fld>
            <a:endParaRPr lang="en-US" altLang="en-US" sz="1400"/>
          </a:p>
        </p:txBody>
      </p:sp>
      <p:sp>
        <p:nvSpPr>
          <p:cNvPr id="7171" name="Rectangle 2"/>
          <p:cNvSpPr>
            <a:spLocks noGrp="1" noChangeArrowheads="1"/>
          </p:cNvSpPr>
          <p:nvPr>
            <p:ph type="title"/>
          </p:nvPr>
        </p:nvSpPr>
        <p:spPr/>
        <p:txBody>
          <a:bodyPr/>
          <a:lstStyle/>
          <a:p>
            <a:pPr eaLnBrk="1" hangingPunct="1"/>
            <a:r>
              <a:rPr lang="en-US" altLang="en-US" smtClean="0"/>
              <a:t>Example</a:t>
            </a:r>
          </a:p>
        </p:txBody>
      </p:sp>
      <p:sp>
        <p:nvSpPr>
          <p:cNvPr id="7172" name="Rectangle 3"/>
          <p:cNvSpPr>
            <a:spLocks noGrp="1" noChangeArrowheads="1"/>
          </p:cNvSpPr>
          <p:nvPr>
            <p:ph type="body" idx="1"/>
          </p:nvPr>
        </p:nvSpPr>
        <p:spPr>
          <a:xfrm>
            <a:off x="2209800" y="1524000"/>
            <a:ext cx="7772400" cy="4953000"/>
          </a:xfrm>
        </p:spPr>
        <p:txBody>
          <a:bodyPr/>
          <a:lstStyle/>
          <a:p>
            <a:pPr marL="609600" indent="-609600">
              <a:buNone/>
            </a:pPr>
            <a:r>
              <a:rPr lang="en-US" altLang="en-US" smtClean="0"/>
              <a:t>	Consider the following Moore machine having the states q</a:t>
            </a:r>
            <a:r>
              <a:rPr lang="en-US" altLang="en-US" baseline="-30000" smtClean="0"/>
              <a:t>0</a:t>
            </a:r>
            <a:r>
              <a:rPr lang="en-US" altLang="en-US" smtClean="0"/>
              <a:t>, q</a:t>
            </a:r>
            <a:r>
              <a:rPr lang="en-US" altLang="en-US" baseline="-30000" smtClean="0"/>
              <a:t>1</a:t>
            </a:r>
            <a:r>
              <a:rPr lang="en-US" altLang="en-US" smtClean="0"/>
              <a:t>, q</a:t>
            </a:r>
            <a:r>
              <a:rPr lang="en-US" altLang="en-US" baseline="-30000" smtClean="0"/>
              <a:t>2</a:t>
            </a:r>
            <a:r>
              <a:rPr lang="en-US" altLang="en-US" smtClean="0"/>
              <a:t>, q</a:t>
            </a:r>
            <a:r>
              <a:rPr lang="en-US" altLang="en-US" baseline="-30000" smtClean="0"/>
              <a:t>3 </a:t>
            </a:r>
            <a:r>
              <a:rPr lang="en-US" altLang="en-US" smtClean="0"/>
              <a:t>where q</a:t>
            </a:r>
            <a:r>
              <a:rPr lang="en-US" altLang="en-US" baseline="-30000" smtClean="0"/>
              <a:t>0</a:t>
            </a:r>
            <a:r>
              <a:rPr lang="en-US" altLang="en-US" smtClean="0"/>
              <a:t> is the start state and</a:t>
            </a:r>
          </a:p>
          <a:p>
            <a:pPr marL="609600" indent="-609600">
              <a:buNone/>
            </a:pPr>
            <a:r>
              <a:rPr lang="en-US" altLang="en-US" smtClean="0"/>
              <a:t>	</a:t>
            </a:r>
            <a:r>
              <a:rPr lang="en-US" altLang="en-US" sz="3400">
                <a:sym typeface="Symbol" panose="05050102010706020507" pitchFamily="18" charset="2"/>
              </a:rPr>
              <a:t> = {a,b},</a:t>
            </a:r>
          </a:p>
          <a:p>
            <a:pPr marL="609600" indent="-609600">
              <a:buNone/>
            </a:pPr>
            <a:r>
              <a:rPr lang="en-US" altLang="en-US" sz="3400">
                <a:sym typeface="Math1" pitchFamily="2" charset="2"/>
              </a:rPr>
              <a:t>	</a:t>
            </a:r>
            <a:r>
              <a:rPr lang="el-GR" altLang="en-US" sz="3600"/>
              <a:t>Γ</a:t>
            </a:r>
            <a:r>
              <a:rPr lang="en-US" altLang="en-US" sz="3600"/>
              <a:t> </a:t>
            </a:r>
            <a:r>
              <a:rPr lang="en-US" altLang="en-US" sz="3400">
                <a:sym typeface="Math1" pitchFamily="2" charset="2"/>
              </a:rPr>
              <a:t>={0,1} </a:t>
            </a:r>
          </a:p>
          <a:p>
            <a:pPr marL="609600" indent="-609600">
              <a:buNone/>
            </a:pPr>
            <a:r>
              <a:rPr lang="en-US" altLang="en-US" sz="3400">
                <a:sym typeface="Math1" pitchFamily="2" charset="2"/>
              </a:rPr>
              <a:t>	the transition table follows as</a:t>
            </a:r>
            <a:endParaRPr lang="en-US" altLang="en-US" smtClean="0"/>
          </a:p>
          <a:p>
            <a:pPr marL="609600" indent="-609600">
              <a:buNone/>
            </a:pPr>
            <a:r>
              <a:rPr lang="en-US" altLang="en-US" smtClean="0"/>
              <a:t>	</a:t>
            </a:r>
          </a:p>
        </p:txBody>
      </p:sp>
    </p:spTree>
    <p:extLst>
      <p:ext uri="{BB962C8B-B14F-4D97-AF65-F5344CB8AC3E}">
        <p14:creationId xmlns:p14="http://schemas.microsoft.com/office/powerpoint/2010/main" val="1068980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F8BCA37-6921-426B-A793-38E6E72E6CF1}" type="slidenum">
              <a:rPr lang="en-US" altLang="en-US" sz="1400"/>
              <a:pPr>
                <a:spcBef>
                  <a:spcPct val="0"/>
                </a:spcBef>
                <a:buFontTx/>
                <a:buNone/>
              </a:pPr>
              <a:t>7</a:t>
            </a:fld>
            <a:endParaRPr lang="en-US" altLang="en-US" sz="1400"/>
          </a:p>
        </p:txBody>
      </p:sp>
      <p:sp>
        <p:nvSpPr>
          <p:cNvPr id="8195" name="Rectangle 2"/>
          <p:cNvSpPr>
            <a:spLocks noGrp="1" noChangeArrowheads="1"/>
          </p:cNvSpPr>
          <p:nvPr>
            <p:ph type="title"/>
          </p:nvPr>
        </p:nvSpPr>
        <p:spPr/>
        <p:txBody>
          <a:bodyPr/>
          <a:lstStyle/>
          <a:p>
            <a:pPr eaLnBrk="1" hangingPunct="1"/>
            <a:r>
              <a:rPr lang="en-US" altLang="en-US" smtClean="0"/>
              <a:t>Example continued …</a:t>
            </a:r>
          </a:p>
        </p:txBody>
      </p:sp>
      <p:graphicFrame>
        <p:nvGraphicFramePr>
          <p:cNvPr id="287833" name="Group 89"/>
          <p:cNvGraphicFramePr>
            <a:graphicFrameLocks noGrp="1"/>
          </p:cNvGraphicFramePr>
          <p:nvPr/>
        </p:nvGraphicFramePr>
        <p:xfrm>
          <a:off x="1828800" y="2043113"/>
          <a:ext cx="5791200" cy="3962400"/>
        </p:xfrm>
        <a:graphic>
          <a:graphicData uri="http://schemas.openxmlformats.org/drawingml/2006/table">
            <a:tbl>
              <a:tblPr/>
              <a:tblGrid>
                <a:gridCol w="1930400"/>
                <a:gridCol w="1930400"/>
                <a:gridCol w="1930400"/>
              </a:tblGrid>
              <a:tr h="635000">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Times New Roman" pitchFamily="18" charset="0"/>
                          <a:cs typeface="Times New Roman" pitchFamily="18" charset="0"/>
                        </a:rPr>
                        <a:t>Old States</a:t>
                      </a:r>
                      <a:endParaRPr kumimoji="0" lang="en-US" sz="3200" b="1" i="0" u="none" strike="noStrike" cap="none" normalizeH="0" baseline="0" smtClean="0">
                        <a:ln>
                          <a:noFill/>
                        </a:ln>
                        <a:solidFill>
                          <a:schemeClr val="tx1"/>
                        </a:solidFill>
                        <a:effectLst/>
                        <a:latin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Times New Roman" pitchFamily="18" charset="0"/>
                          <a:cs typeface="Times New Roman" pitchFamily="18" charset="0"/>
                        </a:rPr>
                        <a:t>New States after reading</a:t>
                      </a:r>
                      <a:endParaRPr kumimoji="0" lang="en-US" sz="3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536575">
                <a:tc vMerge="1">
                  <a:txBody>
                    <a:bodyPr/>
                    <a:lstStyle/>
                    <a:p>
                      <a:endParaRPr 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Times New Roman" pitchFamily="18" charset="0"/>
                        </a:rPr>
                        <a:t>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pitchFamily="18" charset="0"/>
                        </a:rPr>
                        <a:t>q</a:t>
                      </a:r>
                      <a:r>
                        <a:rPr kumimoji="0" lang="en-US" sz="3200" b="1" i="0" u="none" strike="noStrike" cap="none" normalizeH="0" baseline="-30000" smtClean="0">
                          <a:ln>
                            <a:noFill/>
                          </a:ln>
                          <a:solidFill>
                            <a:srgbClr val="000000"/>
                          </a:solidFill>
                          <a:effectLst/>
                          <a:latin typeface="Times New Roman" pitchFamily="18" charset="0"/>
                        </a:rPr>
                        <a:t>0</a:t>
                      </a:r>
                      <a:r>
                        <a:rPr kumimoji="0" lang="en-US" sz="3200" b="1" i="0" u="none" strike="noStrike" cap="none" normalizeH="0" baseline="0" smtClean="0">
                          <a:ln>
                            <a:noFill/>
                          </a:ln>
                          <a:solidFill>
                            <a:srgbClr val="000000"/>
                          </a:solidFill>
                          <a:effectLst/>
                          <a:latin typeface="Times New Roman" pitchFamily="18" charset="0"/>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pitchFamily="18" charset="0"/>
                        </a:rPr>
                        <a:t>q</a:t>
                      </a:r>
                      <a:r>
                        <a:rPr kumimoji="0" lang="en-US" sz="3200" b="1" i="0" u="none" strike="noStrike" cap="none" normalizeH="0" baseline="-30000" smtClean="0">
                          <a:ln>
                            <a:noFill/>
                          </a:ln>
                          <a:solidFill>
                            <a:srgbClr val="000000"/>
                          </a:solidFill>
                          <a:effectLst/>
                          <a:latin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pitchFamily="18" charset="0"/>
                        </a:rPr>
                        <a:t>q</a:t>
                      </a:r>
                      <a:r>
                        <a:rPr kumimoji="0" lang="en-US" sz="3200" b="1" i="0" u="none" strike="noStrike" cap="none" normalizeH="0" baseline="-30000" smtClean="0">
                          <a:ln>
                            <a:noFill/>
                          </a:ln>
                          <a:solidFill>
                            <a:srgbClr val="000000"/>
                          </a:solidFill>
                          <a:effectLst/>
                          <a:latin typeface="Times New Roman" pitchFamily="18" charset="0"/>
                        </a:rPr>
                        <a:t>3</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pitchFamily="18" charset="0"/>
                        </a:rPr>
                        <a:t>q</a:t>
                      </a:r>
                      <a:r>
                        <a:rPr kumimoji="0" lang="en-US" sz="3200" b="1" i="0" u="none" strike="noStrike" cap="none" normalizeH="0" baseline="-30000" smtClean="0">
                          <a:ln>
                            <a:noFill/>
                          </a:ln>
                          <a:solidFill>
                            <a:srgbClr val="000000"/>
                          </a:solidFill>
                          <a:effectLst/>
                          <a:latin typeface="Times New Roman" pitchFamily="18" charset="0"/>
                        </a:rPr>
                        <a:t>1</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pitchFamily="18" charset="0"/>
                        </a:rPr>
                        <a:t>q</a:t>
                      </a:r>
                      <a:r>
                        <a:rPr kumimoji="0" lang="en-US" sz="3200" b="1" i="0" u="none" strike="noStrike" cap="none" normalizeH="0" baseline="-30000" smtClean="0">
                          <a:ln>
                            <a:noFill/>
                          </a:ln>
                          <a:solidFill>
                            <a:srgbClr val="000000"/>
                          </a:solidFill>
                          <a:effectLst/>
                          <a:latin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pitchFamily="18" charset="0"/>
                        </a:rPr>
                        <a:t>q</a:t>
                      </a:r>
                      <a:r>
                        <a:rPr kumimoji="0" lang="en-US" sz="3200" b="1" i="0" u="none" strike="noStrike" cap="none" normalizeH="0" baseline="-30000" smtClean="0">
                          <a:ln>
                            <a:noFill/>
                          </a:ln>
                          <a:solidFill>
                            <a:srgbClr val="000000"/>
                          </a:solidFill>
                          <a:effectLst/>
                          <a:latin typeface="Times New Roman" pitchFamily="18" charset="0"/>
                        </a:rPr>
                        <a:t>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pitchFamily="18" charset="0"/>
                        </a:rPr>
                        <a:t>q</a:t>
                      </a:r>
                      <a:r>
                        <a:rPr kumimoji="0" lang="en-US" sz="3200" b="1" i="0" u="none" strike="noStrike" cap="none" normalizeH="0" baseline="-30000" smtClean="0">
                          <a:ln>
                            <a:noFill/>
                          </a:ln>
                          <a:solidFill>
                            <a:srgbClr val="000000"/>
                          </a:solidFill>
                          <a:effectLst/>
                          <a:latin typeface="Times New Roman" pitchFamily="18" charset="0"/>
                        </a:rPr>
                        <a:t>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pitchFamily="18" charset="0"/>
                        </a:rPr>
                        <a:t>q</a:t>
                      </a:r>
                      <a:r>
                        <a:rPr kumimoji="0" lang="en-US" sz="3200" b="1" i="0" u="none" strike="noStrike" cap="none" normalizeH="0" baseline="-30000" smtClean="0">
                          <a:ln>
                            <a:noFill/>
                          </a:ln>
                          <a:solidFill>
                            <a:srgbClr val="000000"/>
                          </a:solidFill>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pitchFamily="18" charset="0"/>
                        </a:rPr>
                        <a:t>q</a:t>
                      </a:r>
                      <a:r>
                        <a:rPr kumimoji="0" lang="en-US" sz="3200" b="1" i="0" u="none" strike="noStrike" cap="none" normalizeH="0" baseline="-30000" smtClean="0">
                          <a:ln>
                            <a:noFill/>
                          </a:ln>
                          <a:solidFill>
                            <a:srgbClr val="000000"/>
                          </a:solidFill>
                          <a:effectLst/>
                          <a:latin typeface="Times New Roman" pitchFamily="18" charset="0"/>
                        </a:rPr>
                        <a:t>3</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pitchFamily="18" charset="0"/>
                        </a:rPr>
                        <a:t>q</a:t>
                      </a:r>
                      <a:r>
                        <a:rPr kumimoji="0" lang="en-US" sz="3200" b="1" i="0" u="none" strike="noStrike" cap="none" normalizeH="0" baseline="-30000" smtClean="0">
                          <a:ln>
                            <a:noFill/>
                          </a:ln>
                          <a:solidFill>
                            <a:srgbClr val="000000"/>
                          </a:solidFill>
                          <a:effectLst/>
                          <a:latin typeface="Times New Roman" pitchFamily="18" charset="0"/>
                        </a:rPr>
                        <a:t>3</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pitchFamily="18" charset="0"/>
                        </a:rPr>
                        <a:t>q</a:t>
                      </a:r>
                      <a:r>
                        <a:rPr kumimoji="0" lang="en-US" sz="3200" b="1" i="0" u="none" strike="noStrike" cap="none" normalizeH="0" baseline="-30000" smtClean="0">
                          <a:ln>
                            <a:noFill/>
                          </a:ln>
                          <a:solidFill>
                            <a:srgbClr val="000000"/>
                          </a:solidFill>
                          <a:effectLst/>
                          <a:latin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pitchFamily="18" charset="0"/>
                        </a:rPr>
                        <a:t>q</a:t>
                      </a:r>
                      <a:r>
                        <a:rPr kumimoji="0" lang="en-US" sz="3200" b="1" i="0" u="none" strike="noStrike" cap="none" normalizeH="0" baseline="-30000" smtClean="0">
                          <a:ln>
                            <a:noFill/>
                          </a:ln>
                          <a:solidFill>
                            <a:srgbClr val="000000"/>
                          </a:solidFill>
                          <a:effectLst/>
                          <a:latin typeface="Times New Roman" pitchFamily="18" charset="0"/>
                        </a:rPr>
                        <a:t>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
        <p:nvSpPr>
          <p:cNvPr id="8220" name="Line 96"/>
          <p:cNvSpPr>
            <a:spLocks noChangeShapeType="1"/>
          </p:cNvSpPr>
          <p:nvPr/>
        </p:nvSpPr>
        <p:spPr bwMode="auto">
          <a:xfrm>
            <a:off x="7600950" y="2203450"/>
            <a:ext cx="20002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type="arrow" w="lg" len="lg"/>
              </a14:hiddenLine>
            </a:ext>
          </a:extLst>
        </p:spPr>
        <p:txBody>
          <a:bodyPr/>
          <a:lstStyle/>
          <a:p>
            <a:endParaRPr lang="en-US"/>
          </a:p>
        </p:txBody>
      </p:sp>
      <p:sp>
        <p:nvSpPr>
          <p:cNvPr id="8221" name="Line 101"/>
          <p:cNvSpPr>
            <a:spLocks noChangeShapeType="1"/>
          </p:cNvSpPr>
          <p:nvPr/>
        </p:nvSpPr>
        <p:spPr bwMode="auto">
          <a:xfrm>
            <a:off x="7600950" y="6089650"/>
            <a:ext cx="20002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type="arrow" w="lg" len="lg"/>
              </a14:hiddenLine>
            </a:ext>
          </a:extLst>
        </p:spPr>
        <p:txBody>
          <a:bodyPr/>
          <a:lstStyle/>
          <a:p>
            <a:endParaRPr lang="en-US"/>
          </a:p>
        </p:txBody>
      </p:sp>
      <p:grpSp>
        <p:nvGrpSpPr>
          <p:cNvPr id="8222" name="Group 138"/>
          <p:cNvGrpSpPr>
            <a:grpSpLocks/>
          </p:cNvGrpSpPr>
          <p:nvPr/>
        </p:nvGrpSpPr>
        <p:grpSpPr bwMode="auto">
          <a:xfrm>
            <a:off x="7600950" y="2203450"/>
            <a:ext cx="2000250" cy="3886200"/>
            <a:chOff x="3828" y="1388"/>
            <a:chExt cx="1260" cy="2448"/>
          </a:xfrm>
        </p:grpSpPr>
        <p:sp>
          <p:nvSpPr>
            <p:cNvPr id="8227" name="Rectangle 95"/>
            <p:cNvSpPr>
              <a:spLocks noChangeArrowheads="1"/>
            </p:cNvSpPr>
            <p:nvPr/>
          </p:nvSpPr>
          <p:spPr bwMode="auto">
            <a:xfrm>
              <a:off x="3828" y="3408"/>
              <a:ext cx="126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8228" name="Rectangle 94"/>
            <p:cNvSpPr>
              <a:spLocks noChangeArrowheads="1"/>
            </p:cNvSpPr>
            <p:nvPr/>
          </p:nvSpPr>
          <p:spPr bwMode="auto">
            <a:xfrm>
              <a:off x="3828" y="3072"/>
              <a:ext cx="12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8229" name="Rectangle 93"/>
            <p:cNvSpPr>
              <a:spLocks noChangeArrowheads="1"/>
            </p:cNvSpPr>
            <p:nvPr/>
          </p:nvSpPr>
          <p:spPr bwMode="auto">
            <a:xfrm>
              <a:off x="3828" y="2688"/>
              <a:ext cx="12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8230" name="Rectangle 92"/>
            <p:cNvSpPr>
              <a:spLocks noChangeArrowheads="1"/>
            </p:cNvSpPr>
            <p:nvPr/>
          </p:nvSpPr>
          <p:spPr bwMode="auto">
            <a:xfrm>
              <a:off x="3828" y="2328"/>
              <a:ext cx="1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8231" name="Rectangle 91"/>
            <p:cNvSpPr>
              <a:spLocks noChangeArrowheads="1"/>
            </p:cNvSpPr>
            <p:nvPr/>
          </p:nvSpPr>
          <p:spPr bwMode="auto">
            <a:xfrm>
              <a:off x="3828" y="1388"/>
              <a:ext cx="1260"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800"/>
                <a:t>Characters          to be   printed</a:t>
              </a:r>
            </a:p>
          </p:txBody>
        </p:sp>
        <p:sp>
          <p:nvSpPr>
            <p:cNvPr id="8232" name="Line 97"/>
            <p:cNvSpPr>
              <a:spLocks noChangeShapeType="1"/>
            </p:cNvSpPr>
            <p:nvPr/>
          </p:nvSpPr>
          <p:spPr bwMode="auto">
            <a:xfrm>
              <a:off x="3828" y="2328"/>
              <a:ext cx="126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8233" name="Line 98"/>
            <p:cNvSpPr>
              <a:spLocks noChangeShapeType="1"/>
            </p:cNvSpPr>
            <p:nvPr/>
          </p:nvSpPr>
          <p:spPr bwMode="auto">
            <a:xfrm>
              <a:off x="3828" y="2688"/>
              <a:ext cx="126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8234" name="Line 99"/>
            <p:cNvSpPr>
              <a:spLocks noChangeShapeType="1"/>
            </p:cNvSpPr>
            <p:nvPr/>
          </p:nvSpPr>
          <p:spPr bwMode="auto">
            <a:xfrm>
              <a:off x="3828" y="3072"/>
              <a:ext cx="126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8235" name="Line 100"/>
            <p:cNvSpPr>
              <a:spLocks noChangeShapeType="1"/>
            </p:cNvSpPr>
            <p:nvPr/>
          </p:nvSpPr>
          <p:spPr bwMode="auto">
            <a:xfrm>
              <a:off x="3828" y="3408"/>
              <a:ext cx="126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8236" name="Line 102"/>
            <p:cNvSpPr>
              <a:spLocks noChangeShapeType="1"/>
            </p:cNvSpPr>
            <p:nvPr/>
          </p:nvSpPr>
          <p:spPr bwMode="auto">
            <a:xfrm>
              <a:off x="3828" y="1388"/>
              <a:ext cx="0" cy="2448"/>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8223" name="Line 103"/>
          <p:cNvSpPr>
            <a:spLocks noChangeShapeType="1"/>
          </p:cNvSpPr>
          <p:nvPr/>
        </p:nvSpPr>
        <p:spPr bwMode="auto">
          <a:xfrm>
            <a:off x="9601200" y="2203450"/>
            <a:ext cx="0" cy="14922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type="arrow" w="lg" len="lg"/>
              </a14:hiddenLine>
            </a:ext>
          </a:extLst>
        </p:spPr>
        <p:txBody>
          <a:bodyPr/>
          <a:lstStyle/>
          <a:p>
            <a:endParaRPr lang="en-US"/>
          </a:p>
        </p:txBody>
      </p:sp>
      <p:sp>
        <p:nvSpPr>
          <p:cNvPr id="8224" name="Line 107"/>
          <p:cNvSpPr>
            <a:spLocks noChangeShapeType="1"/>
          </p:cNvSpPr>
          <p:nvPr/>
        </p:nvSpPr>
        <p:spPr bwMode="auto">
          <a:xfrm>
            <a:off x="9601200" y="3695700"/>
            <a:ext cx="0" cy="571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type="arrow" w="lg" len="lg"/>
              </a14:hiddenLine>
            </a:ext>
          </a:extLst>
        </p:spPr>
        <p:txBody>
          <a:bodyPr/>
          <a:lstStyle/>
          <a:p>
            <a:endParaRPr lang="en-US"/>
          </a:p>
        </p:txBody>
      </p:sp>
      <p:sp>
        <p:nvSpPr>
          <p:cNvPr id="8225" name="Line 111"/>
          <p:cNvSpPr>
            <a:spLocks noChangeShapeType="1"/>
          </p:cNvSpPr>
          <p:nvPr/>
        </p:nvSpPr>
        <p:spPr bwMode="auto">
          <a:xfrm>
            <a:off x="9601200" y="4876800"/>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type="arrow" w="lg" len="lg"/>
              </a14:hiddenLine>
            </a:ext>
          </a:extLst>
        </p:spPr>
        <p:txBody>
          <a:bodyPr/>
          <a:lstStyle/>
          <a:p>
            <a:endParaRPr lang="en-US"/>
          </a:p>
        </p:txBody>
      </p:sp>
      <p:sp>
        <p:nvSpPr>
          <p:cNvPr id="8226" name="Line 113"/>
          <p:cNvSpPr>
            <a:spLocks noChangeShapeType="1"/>
          </p:cNvSpPr>
          <p:nvPr/>
        </p:nvSpPr>
        <p:spPr bwMode="auto">
          <a:xfrm>
            <a:off x="9601200" y="5410200"/>
            <a:ext cx="0" cy="6794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type="arrow" w="lg" len="lg"/>
              </a14:hiddenLine>
            </a:ext>
          </a:extLst>
        </p:spPr>
        <p:txBody>
          <a:bodyPr/>
          <a:lstStyle/>
          <a:p>
            <a:endParaRPr lang="en-US"/>
          </a:p>
        </p:txBody>
      </p:sp>
    </p:spTree>
    <p:extLst>
      <p:ext uri="{BB962C8B-B14F-4D97-AF65-F5344CB8AC3E}">
        <p14:creationId xmlns:p14="http://schemas.microsoft.com/office/powerpoint/2010/main" val="391818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2C37483-27A3-4B4E-A84C-076538F48703}" type="slidenum">
              <a:rPr lang="en-US" altLang="en-US" sz="1400"/>
              <a:pPr>
                <a:spcBef>
                  <a:spcPct val="0"/>
                </a:spcBef>
                <a:buFontTx/>
                <a:buNone/>
              </a:pPr>
              <a:t>8</a:t>
            </a:fld>
            <a:endParaRPr lang="en-US" altLang="en-US" sz="1400"/>
          </a:p>
        </p:txBody>
      </p:sp>
      <p:sp>
        <p:nvSpPr>
          <p:cNvPr id="9219" name="Rectangle 2"/>
          <p:cNvSpPr>
            <a:spLocks noGrp="1" noChangeArrowheads="1"/>
          </p:cNvSpPr>
          <p:nvPr>
            <p:ph type="title"/>
          </p:nvPr>
        </p:nvSpPr>
        <p:spPr/>
        <p:txBody>
          <a:bodyPr/>
          <a:lstStyle/>
          <a:p>
            <a:pPr eaLnBrk="1" hangingPunct="1"/>
            <a:r>
              <a:rPr lang="en-US" altLang="en-US" smtClean="0"/>
              <a:t>Example continued …</a:t>
            </a:r>
          </a:p>
        </p:txBody>
      </p:sp>
      <p:sp>
        <p:nvSpPr>
          <p:cNvPr id="9220" name="Rectangle 3"/>
          <p:cNvSpPr>
            <a:spLocks noGrp="1" noChangeArrowheads="1"/>
          </p:cNvSpPr>
          <p:nvPr>
            <p:ph type="body" idx="1"/>
          </p:nvPr>
        </p:nvSpPr>
        <p:spPr/>
        <p:txBody>
          <a:bodyPr/>
          <a:lstStyle/>
          <a:p>
            <a:pPr eaLnBrk="1" hangingPunct="1">
              <a:buFontTx/>
              <a:buNone/>
            </a:pPr>
            <a:r>
              <a:rPr lang="en-US" altLang="en-US" smtClean="0"/>
              <a:t>	the transition diagram corresponding to the previous transition table may be</a:t>
            </a:r>
          </a:p>
        </p:txBody>
      </p:sp>
      <p:grpSp>
        <p:nvGrpSpPr>
          <p:cNvPr id="9221" name="Group 4"/>
          <p:cNvGrpSpPr>
            <a:grpSpLocks/>
          </p:cNvGrpSpPr>
          <p:nvPr/>
        </p:nvGrpSpPr>
        <p:grpSpPr bwMode="auto">
          <a:xfrm>
            <a:off x="6819901" y="5480051"/>
            <a:ext cx="841375" cy="614363"/>
            <a:chOff x="726" y="2634"/>
            <a:chExt cx="566" cy="413"/>
          </a:xfrm>
        </p:grpSpPr>
        <p:sp>
          <p:nvSpPr>
            <p:cNvPr id="9258" name="Oval 5"/>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9259" name="Text Box 6"/>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sp>
        <p:nvSpPr>
          <p:cNvPr id="9222" name="Freeform 7"/>
          <p:cNvSpPr>
            <a:spLocks/>
          </p:cNvSpPr>
          <p:nvPr/>
        </p:nvSpPr>
        <p:spPr bwMode="auto">
          <a:xfrm flipH="1" flipV="1">
            <a:off x="4916488" y="5889626"/>
            <a:ext cx="2011362" cy="511175"/>
          </a:xfrm>
          <a:custGeom>
            <a:avLst/>
            <a:gdLst>
              <a:gd name="T0" fmla="*/ 0 w 2176"/>
              <a:gd name="T1" fmla="*/ 777678216 h 336"/>
              <a:gd name="T2" fmla="*/ 1859180650 w 2176"/>
              <a:gd name="T3" fmla="*/ 77767821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3" name="Text Box 8"/>
          <p:cNvSpPr txBox="1">
            <a:spLocks noChangeArrowheads="1"/>
          </p:cNvSpPr>
          <p:nvPr/>
        </p:nvSpPr>
        <p:spPr bwMode="auto">
          <a:xfrm flipH="1">
            <a:off x="4572001" y="48006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grpSp>
        <p:nvGrpSpPr>
          <p:cNvPr id="9224" name="Group 9"/>
          <p:cNvGrpSpPr>
            <a:grpSpLocks/>
          </p:cNvGrpSpPr>
          <p:nvPr/>
        </p:nvGrpSpPr>
        <p:grpSpPr bwMode="auto">
          <a:xfrm>
            <a:off x="4191001" y="5495925"/>
            <a:ext cx="898525" cy="655638"/>
            <a:chOff x="726" y="2634"/>
            <a:chExt cx="566" cy="413"/>
          </a:xfrm>
        </p:grpSpPr>
        <p:sp>
          <p:nvSpPr>
            <p:cNvPr id="9256" name="Oval 1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9257" name="Text Box 11"/>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9225" name="Freeform 12"/>
          <p:cNvSpPr>
            <a:spLocks/>
          </p:cNvSpPr>
          <p:nvPr/>
        </p:nvSpPr>
        <p:spPr bwMode="auto">
          <a:xfrm>
            <a:off x="4935538" y="5248276"/>
            <a:ext cx="2011362" cy="511175"/>
          </a:xfrm>
          <a:custGeom>
            <a:avLst/>
            <a:gdLst>
              <a:gd name="T0" fmla="*/ 0 w 2176"/>
              <a:gd name="T1" fmla="*/ 777678216 h 336"/>
              <a:gd name="T2" fmla="*/ 1859180650 w 2176"/>
              <a:gd name="T3" fmla="*/ 77767821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9226" name="Group 19"/>
          <p:cNvGrpSpPr>
            <a:grpSpLocks/>
          </p:cNvGrpSpPr>
          <p:nvPr/>
        </p:nvGrpSpPr>
        <p:grpSpPr bwMode="auto">
          <a:xfrm rot="5400000">
            <a:off x="7478713" y="5475288"/>
            <a:ext cx="685800" cy="593725"/>
            <a:chOff x="2880" y="3312"/>
            <a:chExt cx="408" cy="336"/>
          </a:xfrm>
        </p:grpSpPr>
        <p:sp>
          <p:nvSpPr>
            <p:cNvPr id="9253" name="Freeform 20"/>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54" name="Freeform 21"/>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55" name="Freeform 22"/>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227" name="Text Box 23"/>
          <p:cNvSpPr txBox="1">
            <a:spLocks noChangeArrowheads="1"/>
          </p:cNvSpPr>
          <p:nvPr/>
        </p:nvSpPr>
        <p:spPr bwMode="auto">
          <a:xfrm flipH="1">
            <a:off x="5772151" y="58864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9228" name="Text Box 24"/>
          <p:cNvSpPr txBox="1">
            <a:spLocks noChangeArrowheads="1"/>
          </p:cNvSpPr>
          <p:nvPr/>
        </p:nvSpPr>
        <p:spPr bwMode="auto">
          <a:xfrm flipH="1">
            <a:off x="5791201" y="45339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grpSp>
        <p:nvGrpSpPr>
          <p:cNvPr id="9229" name="Group 25"/>
          <p:cNvGrpSpPr>
            <a:grpSpLocks/>
          </p:cNvGrpSpPr>
          <p:nvPr/>
        </p:nvGrpSpPr>
        <p:grpSpPr bwMode="auto">
          <a:xfrm>
            <a:off x="6819901" y="3746501"/>
            <a:ext cx="841375" cy="614363"/>
            <a:chOff x="726" y="2634"/>
            <a:chExt cx="566" cy="413"/>
          </a:xfrm>
        </p:grpSpPr>
        <p:sp>
          <p:nvSpPr>
            <p:cNvPr id="9251" name="Oval 2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9252" name="Text Box 2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sp>
        <p:nvSpPr>
          <p:cNvPr id="9230" name="Text Box 29"/>
          <p:cNvSpPr txBox="1">
            <a:spLocks noChangeArrowheads="1"/>
          </p:cNvSpPr>
          <p:nvPr/>
        </p:nvSpPr>
        <p:spPr bwMode="auto">
          <a:xfrm flipH="1">
            <a:off x="5767388" y="370205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grpSp>
        <p:nvGrpSpPr>
          <p:cNvPr id="9231" name="Group 30"/>
          <p:cNvGrpSpPr>
            <a:grpSpLocks/>
          </p:cNvGrpSpPr>
          <p:nvPr/>
        </p:nvGrpSpPr>
        <p:grpSpPr bwMode="auto">
          <a:xfrm>
            <a:off x="4191001" y="3762375"/>
            <a:ext cx="898525" cy="655638"/>
            <a:chOff x="726" y="2634"/>
            <a:chExt cx="566" cy="413"/>
          </a:xfrm>
        </p:grpSpPr>
        <p:sp>
          <p:nvSpPr>
            <p:cNvPr id="9249" name="Oval 3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9250" name="Text Box 3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9232" name="Text Box 34"/>
          <p:cNvSpPr txBox="1">
            <a:spLocks noChangeArrowheads="1"/>
          </p:cNvSpPr>
          <p:nvPr/>
        </p:nvSpPr>
        <p:spPr bwMode="auto">
          <a:xfrm flipH="1">
            <a:off x="4286250" y="383857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2400" b="1" baseline="-30000">
                <a:solidFill>
                  <a:srgbClr val="000000"/>
                </a:solidFill>
              </a:rPr>
              <a:t>0</a:t>
            </a:r>
            <a:r>
              <a:rPr lang="en-US" altLang="en-US" sz="2400" b="1">
                <a:solidFill>
                  <a:srgbClr val="000000"/>
                </a:solidFill>
              </a:rPr>
              <a:t>/1</a:t>
            </a:r>
          </a:p>
        </p:txBody>
      </p:sp>
      <p:grpSp>
        <p:nvGrpSpPr>
          <p:cNvPr id="9233" name="Group 36"/>
          <p:cNvGrpSpPr>
            <a:grpSpLocks/>
          </p:cNvGrpSpPr>
          <p:nvPr/>
        </p:nvGrpSpPr>
        <p:grpSpPr bwMode="auto">
          <a:xfrm rot="-300000">
            <a:off x="6896100" y="3200401"/>
            <a:ext cx="685800" cy="593725"/>
            <a:chOff x="2880" y="3312"/>
            <a:chExt cx="408" cy="336"/>
          </a:xfrm>
        </p:grpSpPr>
        <p:sp>
          <p:nvSpPr>
            <p:cNvPr id="9246" name="Freeform 37"/>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47" name="Freeform 38"/>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48" name="Freeform 39"/>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234" name="Text Box 44"/>
          <p:cNvSpPr txBox="1">
            <a:spLocks noChangeArrowheads="1"/>
          </p:cNvSpPr>
          <p:nvPr/>
        </p:nvSpPr>
        <p:spPr bwMode="auto">
          <a:xfrm flipH="1">
            <a:off x="7181851" y="45910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sp>
        <p:nvSpPr>
          <p:cNvPr id="9235" name="Text Box 45"/>
          <p:cNvSpPr txBox="1">
            <a:spLocks noChangeArrowheads="1"/>
          </p:cNvSpPr>
          <p:nvPr/>
        </p:nvSpPr>
        <p:spPr bwMode="auto">
          <a:xfrm flipH="1">
            <a:off x="7253288" y="306705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9236" name="Text Box 46"/>
          <p:cNvSpPr txBox="1">
            <a:spLocks noChangeArrowheads="1"/>
          </p:cNvSpPr>
          <p:nvPr/>
        </p:nvSpPr>
        <p:spPr bwMode="auto">
          <a:xfrm flipH="1">
            <a:off x="6915150" y="381000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2400" b="1" baseline="-30000">
                <a:solidFill>
                  <a:srgbClr val="000000"/>
                </a:solidFill>
              </a:rPr>
              <a:t>1</a:t>
            </a:r>
            <a:r>
              <a:rPr lang="en-US" altLang="en-US" sz="2400" b="1">
                <a:solidFill>
                  <a:srgbClr val="000000"/>
                </a:solidFill>
              </a:rPr>
              <a:t>/0</a:t>
            </a:r>
          </a:p>
        </p:txBody>
      </p:sp>
      <p:sp>
        <p:nvSpPr>
          <p:cNvPr id="9237" name="Text Box 47"/>
          <p:cNvSpPr txBox="1">
            <a:spLocks noChangeArrowheads="1"/>
          </p:cNvSpPr>
          <p:nvPr/>
        </p:nvSpPr>
        <p:spPr bwMode="auto">
          <a:xfrm flipH="1">
            <a:off x="4324350" y="560387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2400" b="1" baseline="-30000">
                <a:solidFill>
                  <a:srgbClr val="000000"/>
                </a:solidFill>
              </a:rPr>
              <a:t>2</a:t>
            </a:r>
            <a:r>
              <a:rPr lang="en-US" altLang="en-US" sz="2400" b="1">
                <a:solidFill>
                  <a:srgbClr val="000000"/>
                </a:solidFill>
              </a:rPr>
              <a:t>/0</a:t>
            </a:r>
          </a:p>
        </p:txBody>
      </p:sp>
      <p:sp>
        <p:nvSpPr>
          <p:cNvPr id="9238" name="Text Box 48"/>
          <p:cNvSpPr txBox="1">
            <a:spLocks noChangeArrowheads="1"/>
          </p:cNvSpPr>
          <p:nvPr/>
        </p:nvSpPr>
        <p:spPr bwMode="auto">
          <a:xfrm flipH="1">
            <a:off x="6934200" y="554355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2400" b="1" baseline="-30000">
                <a:solidFill>
                  <a:srgbClr val="000000"/>
                </a:solidFill>
              </a:rPr>
              <a:t>3</a:t>
            </a:r>
            <a:r>
              <a:rPr lang="en-US" altLang="en-US" sz="2400" b="1">
                <a:solidFill>
                  <a:srgbClr val="000000"/>
                </a:solidFill>
              </a:rPr>
              <a:t>/1</a:t>
            </a:r>
          </a:p>
        </p:txBody>
      </p:sp>
      <p:sp>
        <p:nvSpPr>
          <p:cNvPr id="9239" name="Text Box 49"/>
          <p:cNvSpPr txBox="1">
            <a:spLocks noChangeArrowheads="1"/>
          </p:cNvSpPr>
          <p:nvPr/>
        </p:nvSpPr>
        <p:spPr bwMode="auto">
          <a:xfrm flipH="1">
            <a:off x="7881938" y="55499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sp>
        <p:nvSpPr>
          <p:cNvPr id="9240" name="Line 51"/>
          <p:cNvSpPr>
            <a:spLocks noChangeShapeType="1"/>
          </p:cNvSpPr>
          <p:nvPr/>
        </p:nvSpPr>
        <p:spPr bwMode="auto">
          <a:xfrm>
            <a:off x="4953000" y="4114800"/>
            <a:ext cx="19812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9241" name="Line 52"/>
          <p:cNvSpPr>
            <a:spLocks noChangeShapeType="1"/>
          </p:cNvSpPr>
          <p:nvPr/>
        </p:nvSpPr>
        <p:spPr bwMode="auto">
          <a:xfrm>
            <a:off x="7239000" y="4362450"/>
            <a:ext cx="0" cy="1143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9242" name="Line 53"/>
          <p:cNvSpPr>
            <a:spLocks noChangeShapeType="1"/>
          </p:cNvSpPr>
          <p:nvPr/>
        </p:nvSpPr>
        <p:spPr bwMode="auto">
          <a:xfrm flipV="1">
            <a:off x="4648200" y="4419600"/>
            <a:ext cx="0" cy="1066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9243" name="Line 54"/>
          <p:cNvSpPr>
            <a:spLocks noChangeShapeType="1"/>
          </p:cNvSpPr>
          <p:nvPr/>
        </p:nvSpPr>
        <p:spPr bwMode="auto">
          <a:xfrm>
            <a:off x="4876800" y="4267200"/>
            <a:ext cx="2209800" cy="12954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9244" name="Text Box 55"/>
          <p:cNvSpPr txBox="1">
            <a:spLocks noChangeArrowheads="1"/>
          </p:cNvSpPr>
          <p:nvPr/>
        </p:nvSpPr>
        <p:spPr bwMode="auto">
          <a:xfrm flipH="1">
            <a:off x="5805488" y="53213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9245" name="Line 56"/>
          <p:cNvSpPr>
            <a:spLocks noChangeShapeType="1"/>
          </p:cNvSpPr>
          <p:nvPr/>
        </p:nvSpPr>
        <p:spPr bwMode="auto">
          <a:xfrm>
            <a:off x="3771900" y="4095750"/>
            <a:ext cx="5334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20298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83AAE0C-D6C4-43BC-BFE7-CA617C41DCA9}" type="slidenum">
              <a:rPr lang="en-US" altLang="en-US" sz="1400"/>
              <a:pPr>
                <a:spcBef>
                  <a:spcPct val="0"/>
                </a:spcBef>
                <a:buFontTx/>
                <a:buNone/>
              </a:pPr>
              <a:t>9</a:t>
            </a:fld>
            <a:endParaRPr lang="en-US" altLang="en-US" sz="1400"/>
          </a:p>
        </p:txBody>
      </p:sp>
      <p:sp>
        <p:nvSpPr>
          <p:cNvPr id="10243" name="Rectangle 2"/>
          <p:cNvSpPr>
            <a:spLocks noGrp="1" noChangeArrowheads="1"/>
          </p:cNvSpPr>
          <p:nvPr>
            <p:ph type="title"/>
          </p:nvPr>
        </p:nvSpPr>
        <p:spPr>
          <a:xfrm>
            <a:off x="2209800" y="228600"/>
            <a:ext cx="7772400" cy="1143000"/>
          </a:xfrm>
        </p:spPr>
        <p:txBody>
          <a:bodyPr/>
          <a:lstStyle/>
          <a:p>
            <a:pPr eaLnBrk="1" hangingPunct="1"/>
            <a:r>
              <a:rPr lang="en-US" altLang="en-US" smtClean="0"/>
              <a:t>Example continued …</a:t>
            </a:r>
          </a:p>
        </p:txBody>
      </p:sp>
      <p:sp>
        <p:nvSpPr>
          <p:cNvPr id="10244" name="Rectangle 3"/>
          <p:cNvSpPr>
            <a:spLocks noGrp="1" noChangeArrowheads="1"/>
          </p:cNvSpPr>
          <p:nvPr>
            <p:ph type="body" idx="1"/>
          </p:nvPr>
        </p:nvSpPr>
        <p:spPr>
          <a:xfrm>
            <a:off x="2209800" y="990600"/>
            <a:ext cx="7772400" cy="5638800"/>
          </a:xfrm>
        </p:spPr>
        <p:txBody>
          <a:bodyPr/>
          <a:lstStyle/>
          <a:p>
            <a:pPr eaLnBrk="1" hangingPunct="1">
              <a:lnSpc>
                <a:spcPct val="90000"/>
              </a:lnSpc>
              <a:buFontTx/>
              <a:buNone/>
            </a:pPr>
            <a:endParaRPr lang="en-US" altLang="en-US" dirty="0" smtClean="0"/>
          </a:p>
          <a:p>
            <a:pPr eaLnBrk="1" hangingPunct="1">
              <a:lnSpc>
                <a:spcPct val="90000"/>
              </a:lnSpc>
              <a:buFontTx/>
              <a:buNone/>
            </a:pPr>
            <a:endParaRPr lang="en-US" altLang="en-US" dirty="0" smtClean="0"/>
          </a:p>
          <a:p>
            <a:pPr eaLnBrk="1" hangingPunct="1">
              <a:lnSpc>
                <a:spcPct val="90000"/>
              </a:lnSpc>
              <a:buFontTx/>
              <a:buNone/>
            </a:pPr>
            <a:endParaRPr lang="en-US" altLang="en-US" dirty="0" smtClean="0"/>
          </a:p>
          <a:p>
            <a:pPr eaLnBrk="1" hangingPunct="1">
              <a:lnSpc>
                <a:spcPct val="90000"/>
              </a:lnSpc>
              <a:buFontTx/>
              <a:buNone/>
            </a:pPr>
            <a:endParaRPr lang="en-US" altLang="en-US" dirty="0" smtClean="0"/>
          </a:p>
          <a:p>
            <a:pPr eaLnBrk="1" hangingPunct="1">
              <a:lnSpc>
                <a:spcPct val="90000"/>
              </a:lnSpc>
              <a:buFontTx/>
              <a:buNone/>
            </a:pPr>
            <a:r>
              <a:rPr lang="en-US" altLang="en-US" dirty="0" smtClean="0"/>
              <a:t>	</a:t>
            </a:r>
          </a:p>
          <a:p>
            <a:pPr eaLnBrk="1" hangingPunct="1">
              <a:lnSpc>
                <a:spcPct val="90000"/>
              </a:lnSpc>
              <a:buFontTx/>
              <a:buNone/>
            </a:pPr>
            <a:r>
              <a:rPr lang="en-US" altLang="en-US" dirty="0" smtClean="0"/>
              <a:t>	It is to be noted that the states are labeled along with the characters to be printed. Running the string </a:t>
            </a:r>
            <a:r>
              <a:rPr lang="en-US" altLang="en-US" dirty="0" err="1" smtClean="0"/>
              <a:t>abbabbba</a:t>
            </a:r>
            <a:r>
              <a:rPr lang="en-US" altLang="en-US" dirty="0" smtClean="0"/>
              <a:t> over the above machine, the corresponding output string will be 100010101, which can be determined by the following table as well</a:t>
            </a:r>
          </a:p>
        </p:txBody>
      </p:sp>
      <p:grpSp>
        <p:nvGrpSpPr>
          <p:cNvPr id="10245" name="Group 43"/>
          <p:cNvGrpSpPr>
            <a:grpSpLocks/>
          </p:cNvGrpSpPr>
          <p:nvPr/>
        </p:nvGrpSpPr>
        <p:grpSpPr bwMode="auto">
          <a:xfrm>
            <a:off x="5715000" y="457200"/>
            <a:ext cx="5029200" cy="3333750"/>
            <a:chOff x="1416" y="1932"/>
            <a:chExt cx="3168" cy="2100"/>
          </a:xfrm>
        </p:grpSpPr>
        <p:grpSp>
          <p:nvGrpSpPr>
            <p:cNvPr id="10246" name="Group 4"/>
            <p:cNvGrpSpPr>
              <a:grpSpLocks/>
            </p:cNvGrpSpPr>
            <p:nvPr/>
          </p:nvGrpSpPr>
          <p:grpSpPr bwMode="auto">
            <a:xfrm>
              <a:off x="3336" y="3452"/>
              <a:ext cx="530" cy="387"/>
              <a:chOff x="726" y="2634"/>
              <a:chExt cx="566" cy="413"/>
            </a:xfrm>
          </p:grpSpPr>
          <p:sp>
            <p:nvSpPr>
              <p:cNvPr id="10283" name="Oval 5"/>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10284" name="Text Box 6"/>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sp>
          <p:nvSpPr>
            <p:cNvPr id="10247" name="Freeform 7"/>
            <p:cNvSpPr>
              <a:spLocks/>
            </p:cNvSpPr>
            <p:nvPr/>
          </p:nvSpPr>
          <p:spPr bwMode="auto">
            <a:xfrm flipH="1" flipV="1">
              <a:off x="2137" y="3710"/>
              <a:ext cx="1267" cy="322"/>
            </a:xfrm>
            <a:custGeom>
              <a:avLst/>
              <a:gdLst>
                <a:gd name="T0" fmla="*/ 0 w 2176"/>
                <a:gd name="T1" fmla="*/ 309 h 336"/>
                <a:gd name="T2" fmla="*/ 738 w 2176"/>
                <a:gd name="T3" fmla="*/ 309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8" name="Text Box 8"/>
            <p:cNvSpPr txBox="1">
              <a:spLocks noChangeArrowheads="1"/>
            </p:cNvSpPr>
            <p:nvPr/>
          </p:nvSpPr>
          <p:spPr bwMode="auto">
            <a:xfrm flipH="1">
              <a:off x="1920" y="3024"/>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grpSp>
          <p:nvGrpSpPr>
            <p:cNvPr id="10249" name="Group 9"/>
            <p:cNvGrpSpPr>
              <a:grpSpLocks/>
            </p:cNvGrpSpPr>
            <p:nvPr/>
          </p:nvGrpSpPr>
          <p:grpSpPr bwMode="auto">
            <a:xfrm>
              <a:off x="1680" y="3462"/>
              <a:ext cx="566" cy="413"/>
              <a:chOff x="726" y="2634"/>
              <a:chExt cx="566" cy="413"/>
            </a:xfrm>
          </p:grpSpPr>
          <p:sp>
            <p:nvSpPr>
              <p:cNvPr id="10281" name="Oval 1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10282" name="Text Box 11"/>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10250" name="Freeform 12"/>
            <p:cNvSpPr>
              <a:spLocks/>
            </p:cNvSpPr>
            <p:nvPr/>
          </p:nvSpPr>
          <p:spPr bwMode="auto">
            <a:xfrm>
              <a:off x="2149" y="3306"/>
              <a:ext cx="1267" cy="322"/>
            </a:xfrm>
            <a:custGeom>
              <a:avLst/>
              <a:gdLst>
                <a:gd name="T0" fmla="*/ 0 w 2176"/>
                <a:gd name="T1" fmla="*/ 309 h 336"/>
                <a:gd name="T2" fmla="*/ 738 w 2176"/>
                <a:gd name="T3" fmla="*/ 309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0251" name="Group 13"/>
            <p:cNvGrpSpPr>
              <a:grpSpLocks/>
            </p:cNvGrpSpPr>
            <p:nvPr/>
          </p:nvGrpSpPr>
          <p:grpSpPr bwMode="auto">
            <a:xfrm rot="5400000">
              <a:off x="3751" y="3449"/>
              <a:ext cx="432" cy="374"/>
              <a:chOff x="2880" y="3312"/>
              <a:chExt cx="408" cy="336"/>
            </a:xfrm>
          </p:grpSpPr>
          <p:sp>
            <p:nvSpPr>
              <p:cNvPr id="10278" name="Freeform 14"/>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9" name="Freeform 15"/>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80" name="Freeform 16"/>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252" name="Text Box 17"/>
            <p:cNvSpPr txBox="1">
              <a:spLocks noChangeArrowheads="1"/>
            </p:cNvSpPr>
            <p:nvPr/>
          </p:nvSpPr>
          <p:spPr bwMode="auto">
            <a:xfrm flipH="1">
              <a:off x="2676" y="3708"/>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10253" name="Text Box 18"/>
            <p:cNvSpPr txBox="1">
              <a:spLocks noChangeArrowheads="1"/>
            </p:cNvSpPr>
            <p:nvPr/>
          </p:nvSpPr>
          <p:spPr bwMode="auto">
            <a:xfrm flipH="1">
              <a:off x="2688" y="2856"/>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grpSp>
          <p:nvGrpSpPr>
            <p:cNvPr id="10254" name="Group 19"/>
            <p:cNvGrpSpPr>
              <a:grpSpLocks/>
            </p:cNvGrpSpPr>
            <p:nvPr/>
          </p:nvGrpSpPr>
          <p:grpSpPr bwMode="auto">
            <a:xfrm>
              <a:off x="3336" y="2360"/>
              <a:ext cx="530" cy="387"/>
              <a:chOff x="726" y="2634"/>
              <a:chExt cx="566" cy="413"/>
            </a:xfrm>
          </p:grpSpPr>
          <p:sp>
            <p:nvSpPr>
              <p:cNvPr id="10276" name="Oval 2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10277" name="Text Box 21"/>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sp>
          <p:nvSpPr>
            <p:cNvPr id="10255" name="Text Box 22"/>
            <p:cNvSpPr txBox="1">
              <a:spLocks noChangeArrowheads="1"/>
            </p:cNvSpPr>
            <p:nvPr/>
          </p:nvSpPr>
          <p:spPr bwMode="auto">
            <a:xfrm flipH="1">
              <a:off x="2673" y="2332"/>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grpSp>
          <p:nvGrpSpPr>
            <p:cNvPr id="10256" name="Group 23"/>
            <p:cNvGrpSpPr>
              <a:grpSpLocks/>
            </p:cNvGrpSpPr>
            <p:nvPr/>
          </p:nvGrpSpPr>
          <p:grpSpPr bwMode="auto">
            <a:xfrm>
              <a:off x="1680" y="2370"/>
              <a:ext cx="566" cy="413"/>
              <a:chOff x="726" y="2634"/>
              <a:chExt cx="566" cy="413"/>
            </a:xfrm>
          </p:grpSpPr>
          <p:sp>
            <p:nvSpPr>
              <p:cNvPr id="10274" name="Oval 2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10275" name="Text Box 25"/>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10257" name="Text Box 26"/>
            <p:cNvSpPr txBox="1">
              <a:spLocks noChangeArrowheads="1"/>
            </p:cNvSpPr>
            <p:nvPr/>
          </p:nvSpPr>
          <p:spPr bwMode="auto">
            <a:xfrm flipH="1">
              <a:off x="1740" y="2418"/>
              <a:ext cx="55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2400" b="1" baseline="-30000">
                  <a:solidFill>
                    <a:srgbClr val="000000"/>
                  </a:solidFill>
                </a:rPr>
                <a:t>0</a:t>
              </a:r>
              <a:r>
                <a:rPr lang="en-US" altLang="en-US" sz="2400" b="1">
                  <a:solidFill>
                    <a:srgbClr val="000000"/>
                  </a:solidFill>
                </a:rPr>
                <a:t>/1</a:t>
              </a:r>
            </a:p>
          </p:txBody>
        </p:sp>
        <p:grpSp>
          <p:nvGrpSpPr>
            <p:cNvPr id="10258" name="Group 27"/>
            <p:cNvGrpSpPr>
              <a:grpSpLocks/>
            </p:cNvGrpSpPr>
            <p:nvPr/>
          </p:nvGrpSpPr>
          <p:grpSpPr bwMode="auto">
            <a:xfrm rot="-300000">
              <a:off x="3384" y="2016"/>
              <a:ext cx="432" cy="374"/>
              <a:chOff x="2880" y="3312"/>
              <a:chExt cx="408" cy="336"/>
            </a:xfrm>
          </p:grpSpPr>
          <p:sp>
            <p:nvSpPr>
              <p:cNvPr id="10271" name="Freeform 28"/>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2" name="Freeform 29"/>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3" name="Freeform 30"/>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259" name="Text Box 31"/>
            <p:cNvSpPr txBox="1">
              <a:spLocks noChangeArrowheads="1"/>
            </p:cNvSpPr>
            <p:nvPr/>
          </p:nvSpPr>
          <p:spPr bwMode="auto">
            <a:xfrm flipH="1">
              <a:off x="3564" y="2892"/>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sp>
          <p:nvSpPr>
            <p:cNvPr id="10260" name="Text Box 32"/>
            <p:cNvSpPr txBox="1">
              <a:spLocks noChangeArrowheads="1"/>
            </p:cNvSpPr>
            <p:nvPr/>
          </p:nvSpPr>
          <p:spPr bwMode="auto">
            <a:xfrm flipH="1">
              <a:off x="3609" y="1932"/>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10261" name="Text Box 33"/>
            <p:cNvSpPr txBox="1">
              <a:spLocks noChangeArrowheads="1"/>
            </p:cNvSpPr>
            <p:nvPr/>
          </p:nvSpPr>
          <p:spPr bwMode="auto">
            <a:xfrm flipH="1">
              <a:off x="3396" y="2400"/>
              <a:ext cx="55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2400" b="1" baseline="-30000">
                  <a:solidFill>
                    <a:srgbClr val="000000"/>
                  </a:solidFill>
                </a:rPr>
                <a:t>1</a:t>
              </a:r>
              <a:r>
                <a:rPr lang="en-US" altLang="en-US" sz="2400" b="1">
                  <a:solidFill>
                    <a:srgbClr val="000000"/>
                  </a:solidFill>
                </a:rPr>
                <a:t>/0</a:t>
              </a:r>
            </a:p>
          </p:txBody>
        </p:sp>
        <p:sp>
          <p:nvSpPr>
            <p:cNvPr id="10262" name="Text Box 34"/>
            <p:cNvSpPr txBox="1">
              <a:spLocks noChangeArrowheads="1"/>
            </p:cNvSpPr>
            <p:nvPr/>
          </p:nvSpPr>
          <p:spPr bwMode="auto">
            <a:xfrm flipH="1">
              <a:off x="1764" y="3530"/>
              <a:ext cx="55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2400" b="1" baseline="-30000">
                  <a:solidFill>
                    <a:srgbClr val="000000"/>
                  </a:solidFill>
                </a:rPr>
                <a:t>2</a:t>
              </a:r>
              <a:r>
                <a:rPr lang="en-US" altLang="en-US" sz="2400" b="1">
                  <a:solidFill>
                    <a:srgbClr val="000000"/>
                  </a:solidFill>
                </a:rPr>
                <a:t>/0</a:t>
              </a:r>
            </a:p>
          </p:txBody>
        </p:sp>
        <p:sp>
          <p:nvSpPr>
            <p:cNvPr id="10263" name="Text Box 35"/>
            <p:cNvSpPr txBox="1">
              <a:spLocks noChangeArrowheads="1"/>
            </p:cNvSpPr>
            <p:nvPr/>
          </p:nvSpPr>
          <p:spPr bwMode="auto">
            <a:xfrm flipH="1">
              <a:off x="3408" y="3492"/>
              <a:ext cx="55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2400" b="1" baseline="-30000">
                  <a:solidFill>
                    <a:srgbClr val="000000"/>
                  </a:solidFill>
                </a:rPr>
                <a:t>3</a:t>
              </a:r>
              <a:r>
                <a:rPr lang="en-US" altLang="en-US" sz="2400" b="1">
                  <a:solidFill>
                    <a:srgbClr val="000000"/>
                  </a:solidFill>
                </a:rPr>
                <a:t>/1</a:t>
              </a:r>
            </a:p>
          </p:txBody>
        </p:sp>
        <p:sp>
          <p:nvSpPr>
            <p:cNvPr id="10264" name="Text Box 36"/>
            <p:cNvSpPr txBox="1">
              <a:spLocks noChangeArrowheads="1"/>
            </p:cNvSpPr>
            <p:nvPr/>
          </p:nvSpPr>
          <p:spPr bwMode="auto">
            <a:xfrm flipH="1">
              <a:off x="4005" y="3496"/>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sp>
          <p:nvSpPr>
            <p:cNvPr id="10265" name="Line 37"/>
            <p:cNvSpPr>
              <a:spLocks noChangeShapeType="1"/>
            </p:cNvSpPr>
            <p:nvPr/>
          </p:nvSpPr>
          <p:spPr bwMode="auto">
            <a:xfrm>
              <a:off x="2160" y="2592"/>
              <a:ext cx="1248"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0266" name="Line 38"/>
            <p:cNvSpPr>
              <a:spLocks noChangeShapeType="1"/>
            </p:cNvSpPr>
            <p:nvPr/>
          </p:nvSpPr>
          <p:spPr bwMode="auto">
            <a:xfrm>
              <a:off x="3600" y="2748"/>
              <a:ext cx="0" cy="72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0267" name="Line 39"/>
            <p:cNvSpPr>
              <a:spLocks noChangeShapeType="1"/>
            </p:cNvSpPr>
            <p:nvPr/>
          </p:nvSpPr>
          <p:spPr bwMode="auto">
            <a:xfrm flipV="1">
              <a:off x="1968" y="2784"/>
              <a:ext cx="0" cy="672"/>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0268" name="Line 40"/>
            <p:cNvSpPr>
              <a:spLocks noChangeShapeType="1"/>
            </p:cNvSpPr>
            <p:nvPr/>
          </p:nvSpPr>
          <p:spPr bwMode="auto">
            <a:xfrm>
              <a:off x="2112" y="2688"/>
              <a:ext cx="1392" cy="81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0269" name="Text Box 41"/>
            <p:cNvSpPr txBox="1">
              <a:spLocks noChangeArrowheads="1"/>
            </p:cNvSpPr>
            <p:nvPr/>
          </p:nvSpPr>
          <p:spPr bwMode="auto">
            <a:xfrm flipH="1">
              <a:off x="2697" y="3352"/>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10270" name="Line 42"/>
            <p:cNvSpPr>
              <a:spLocks noChangeShapeType="1"/>
            </p:cNvSpPr>
            <p:nvPr/>
          </p:nvSpPr>
          <p:spPr bwMode="auto">
            <a:xfrm>
              <a:off x="1416" y="2580"/>
              <a:ext cx="336"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645505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Words>
  <Application>Microsoft Office PowerPoint</Application>
  <PresentationFormat>Widescreen</PresentationFormat>
  <Paragraphs>391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Math1</vt:lpstr>
      <vt:lpstr>Symbol</vt:lpstr>
      <vt:lpstr>Times New Roman</vt:lpstr>
      <vt:lpstr>Office Theme</vt:lpstr>
      <vt:lpstr>PowerPoint Presentation</vt:lpstr>
      <vt:lpstr>Finite Automaton with output</vt:lpstr>
      <vt:lpstr>Moore machine</vt:lpstr>
      <vt:lpstr>Moore machine continued …</vt:lpstr>
      <vt:lpstr>Moore machine continued …</vt:lpstr>
      <vt:lpstr>Example</vt:lpstr>
      <vt:lpstr>Example continued …</vt:lpstr>
      <vt:lpstr>Example continued …</vt:lpstr>
      <vt:lpstr>Example continued …</vt:lpstr>
      <vt:lpstr>Example continued …</vt:lpstr>
      <vt:lpstr>Example</vt:lpstr>
      <vt:lpstr>PowerPoint Presentation</vt:lpstr>
      <vt:lpstr>Example continued …</vt:lpstr>
      <vt:lpstr>Mealy machine</vt:lpstr>
      <vt:lpstr>Mealy machine continued …</vt:lpstr>
      <vt:lpstr>Mealy machine continued …</vt:lpstr>
      <vt:lpstr>Example</vt:lpstr>
      <vt:lpstr>Example continued …</vt:lpstr>
      <vt:lpstr>Example continued …</vt:lpstr>
      <vt:lpstr>Example</vt:lpstr>
      <vt:lpstr>Example continued …</vt:lpstr>
      <vt:lpstr>Example</vt:lpstr>
      <vt:lpstr>Constructing the incrementing machine</vt:lpstr>
      <vt:lpstr>Constructing the incrementing machine continued …</vt:lpstr>
      <vt:lpstr>Constructing the incrementing machine continued …</vt:lpstr>
      <vt:lpstr>Constructing the incrementing machine continued …</vt:lpstr>
      <vt:lpstr>Constructing the incrementing machine continued …</vt:lpstr>
      <vt:lpstr>Constructing the incrementing machine continued …</vt:lpstr>
      <vt:lpstr>Note</vt:lpstr>
      <vt:lpstr>Solution of the Task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Mussavir .</dc:creator>
  <cp:lastModifiedBy>Mussavir .</cp:lastModifiedBy>
  <cp:revision>1</cp:revision>
  <dcterms:created xsi:type="dcterms:W3CDTF">2021-04-07T10:39:18Z</dcterms:created>
  <dcterms:modified xsi:type="dcterms:W3CDTF">2021-04-07T10:39:36Z</dcterms:modified>
</cp:coreProperties>
</file>