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1" autoAdjust="0"/>
    <p:restoredTop sz="94660"/>
  </p:normalViewPr>
  <p:slideViewPr>
    <p:cSldViewPr snapToGrid="0">
      <p:cViewPr varScale="1">
        <p:scale>
          <a:sx n="74" d="100"/>
          <a:sy n="74" d="100"/>
        </p:scale>
        <p:origin x="4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8A29B-8A91-4BFF-BCF4-8637764BE974}" type="datetimeFigureOut">
              <a:rPr lang="en-US" smtClean="0"/>
              <a:t>4/8/2021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38420-BDDE-41C8-B8EA-53DF2FECF72D}" type="slidenum">
              <a:rPr lang="en-US" smtClean="0"/>
              <a:t>‹#›</a:t>
            </a:fld>
            <a:endParaRPr lang="en-US"/>
          </a:p>
        </p:txBody>
      </p:sp>
    </p:spTree>
    <p:extLst>
      <p:ext uri="{BB962C8B-B14F-4D97-AF65-F5344CB8AC3E}">
        <p14:creationId xmlns:p14="http://schemas.microsoft.com/office/powerpoint/2010/main" val="121483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3200">
                <a:solidFill>
                  <a:schemeClr val="accent2"/>
                </a:solidFill>
                <a:latin typeface="Comic Sans MS" panose="030F0702030302020204" pitchFamily="66" charset="0"/>
              </a:defRPr>
            </a:lvl2pPr>
            <a:lvl3pPr marL="1143000" indent="-228600">
              <a:spcBef>
                <a:spcPct val="20000"/>
              </a:spcBef>
              <a:defRPr sz="3200">
                <a:solidFill>
                  <a:schemeClr val="accent2"/>
                </a:solidFill>
                <a:latin typeface="Comic Sans MS" panose="030F0702030302020204" pitchFamily="66" charset="0"/>
              </a:defRPr>
            </a:lvl3pPr>
            <a:lvl4pPr marL="1600200" indent="-228600">
              <a:spcBef>
                <a:spcPct val="20000"/>
              </a:spcBef>
              <a:defRPr sz="3200">
                <a:solidFill>
                  <a:schemeClr val="accent2"/>
                </a:solidFill>
                <a:latin typeface="Comic Sans MS" panose="030F0702030302020204" pitchFamily="66" charset="0"/>
              </a:defRPr>
            </a:lvl4pPr>
            <a:lvl5pPr marL="2057400" indent="-228600">
              <a:spcBef>
                <a:spcPct val="20000"/>
              </a:spcBef>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spcBef>
                <a:spcPct val="0"/>
              </a:spcBef>
            </a:pPr>
            <a:fld id="{4D220251-0BCF-4158-9A23-DB019C263CCE}" type="slidenum">
              <a:rPr lang="en-US" altLang="en-US" sz="1200">
                <a:solidFill>
                  <a:schemeClr val="tx1"/>
                </a:solidFill>
                <a:latin typeface="Times New Roman" panose="02020603050405020304" pitchFamily="18" charset="0"/>
              </a:rPr>
              <a:pPr>
                <a:spcBef>
                  <a:spcPct val="0"/>
                </a:spcBef>
              </a:pPr>
              <a:t>20</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34507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3200">
                <a:solidFill>
                  <a:schemeClr val="accent2"/>
                </a:solidFill>
                <a:latin typeface="Comic Sans MS" panose="030F0702030302020204" pitchFamily="66" charset="0"/>
              </a:defRPr>
            </a:lvl2pPr>
            <a:lvl3pPr marL="1143000" indent="-228600">
              <a:spcBef>
                <a:spcPct val="20000"/>
              </a:spcBef>
              <a:defRPr sz="3200">
                <a:solidFill>
                  <a:schemeClr val="accent2"/>
                </a:solidFill>
                <a:latin typeface="Comic Sans MS" panose="030F0702030302020204" pitchFamily="66" charset="0"/>
              </a:defRPr>
            </a:lvl3pPr>
            <a:lvl4pPr marL="1600200" indent="-228600">
              <a:spcBef>
                <a:spcPct val="20000"/>
              </a:spcBef>
              <a:defRPr sz="3200">
                <a:solidFill>
                  <a:schemeClr val="accent2"/>
                </a:solidFill>
                <a:latin typeface="Comic Sans MS" panose="030F0702030302020204" pitchFamily="66" charset="0"/>
              </a:defRPr>
            </a:lvl4pPr>
            <a:lvl5pPr marL="2057400" indent="-228600">
              <a:spcBef>
                <a:spcPct val="20000"/>
              </a:spcBef>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spcBef>
                <a:spcPct val="0"/>
              </a:spcBef>
            </a:pPr>
            <a:fld id="{3B6B7C8C-CF6A-476D-87C8-44BAEA55FAB4}" type="slidenum">
              <a:rPr lang="en-US" altLang="en-US" sz="1200">
                <a:solidFill>
                  <a:schemeClr val="tx1"/>
                </a:solidFill>
                <a:latin typeface="Times New Roman" panose="02020603050405020304" pitchFamily="18" charset="0"/>
              </a:rPr>
              <a:pPr>
                <a:spcBef>
                  <a:spcPct val="0"/>
                </a:spcBef>
              </a:pPr>
              <a:t>21</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3080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3200">
                <a:solidFill>
                  <a:schemeClr val="accent2"/>
                </a:solidFill>
                <a:latin typeface="Comic Sans MS" panose="030F0702030302020204" pitchFamily="66" charset="0"/>
              </a:defRPr>
            </a:lvl2pPr>
            <a:lvl3pPr marL="1143000" indent="-228600">
              <a:spcBef>
                <a:spcPct val="20000"/>
              </a:spcBef>
              <a:defRPr sz="3200">
                <a:solidFill>
                  <a:schemeClr val="accent2"/>
                </a:solidFill>
                <a:latin typeface="Comic Sans MS" panose="030F0702030302020204" pitchFamily="66" charset="0"/>
              </a:defRPr>
            </a:lvl3pPr>
            <a:lvl4pPr marL="1600200" indent="-228600">
              <a:spcBef>
                <a:spcPct val="20000"/>
              </a:spcBef>
              <a:defRPr sz="3200">
                <a:solidFill>
                  <a:schemeClr val="accent2"/>
                </a:solidFill>
                <a:latin typeface="Comic Sans MS" panose="030F0702030302020204" pitchFamily="66" charset="0"/>
              </a:defRPr>
            </a:lvl4pPr>
            <a:lvl5pPr marL="2057400" indent="-228600">
              <a:spcBef>
                <a:spcPct val="20000"/>
              </a:spcBef>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spcBef>
                <a:spcPct val="0"/>
              </a:spcBef>
            </a:pPr>
            <a:fld id="{84884E79-2047-4516-B0E9-A7577E23A14E}" type="slidenum">
              <a:rPr lang="en-US" altLang="en-US" sz="1200">
                <a:solidFill>
                  <a:schemeClr val="tx1"/>
                </a:solidFill>
                <a:latin typeface="Times New Roman" panose="02020603050405020304" pitchFamily="18" charset="0"/>
              </a:rPr>
              <a:pPr>
                <a:spcBef>
                  <a:spcPct val="0"/>
                </a:spcBef>
              </a:pPr>
              <a:t>22</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252211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3200">
                <a:solidFill>
                  <a:schemeClr val="accent2"/>
                </a:solidFill>
                <a:latin typeface="Comic Sans MS" panose="030F0702030302020204" pitchFamily="66" charset="0"/>
              </a:defRPr>
            </a:lvl2pPr>
            <a:lvl3pPr marL="1143000" indent="-228600">
              <a:spcBef>
                <a:spcPct val="20000"/>
              </a:spcBef>
              <a:defRPr sz="3200">
                <a:solidFill>
                  <a:schemeClr val="accent2"/>
                </a:solidFill>
                <a:latin typeface="Comic Sans MS" panose="030F0702030302020204" pitchFamily="66" charset="0"/>
              </a:defRPr>
            </a:lvl3pPr>
            <a:lvl4pPr marL="1600200" indent="-228600">
              <a:spcBef>
                <a:spcPct val="20000"/>
              </a:spcBef>
              <a:defRPr sz="3200">
                <a:solidFill>
                  <a:schemeClr val="accent2"/>
                </a:solidFill>
                <a:latin typeface="Comic Sans MS" panose="030F0702030302020204" pitchFamily="66" charset="0"/>
              </a:defRPr>
            </a:lvl4pPr>
            <a:lvl5pPr marL="2057400" indent="-228600">
              <a:spcBef>
                <a:spcPct val="20000"/>
              </a:spcBef>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spcBef>
                <a:spcPct val="0"/>
              </a:spcBef>
            </a:pPr>
            <a:fld id="{DBD47831-D4BB-4805-B41C-CF305DE824B2}" type="slidenum">
              <a:rPr lang="en-US" altLang="en-US" sz="1200">
                <a:solidFill>
                  <a:schemeClr val="tx1"/>
                </a:solidFill>
                <a:latin typeface="Times New Roman" panose="02020603050405020304" pitchFamily="18" charset="0"/>
              </a:rPr>
              <a:pPr>
                <a:spcBef>
                  <a:spcPct val="0"/>
                </a:spcBef>
              </a:pPr>
              <a:t>23</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61080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3200">
                <a:solidFill>
                  <a:schemeClr val="accent2"/>
                </a:solidFill>
                <a:latin typeface="Comic Sans MS" panose="030F0702030302020204" pitchFamily="66" charset="0"/>
              </a:defRPr>
            </a:lvl2pPr>
            <a:lvl3pPr marL="1143000" indent="-228600">
              <a:spcBef>
                <a:spcPct val="20000"/>
              </a:spcBef>
              <a:defRPr sz="3200">
                <a:solidFill>
                  <a:schemeClr val="accent2"/>
                </a:solidFill>
                <a:latin typeface="Comic Sans MS" panose="030F0702030302020204" pitchFamily="66" charset="0"/>
              </a:defRPr>
            </a:lvl3pPr>
            <a:lvl4pPr marL="1600200" indent="-228600">
              <a:spcBef>
                <a:spcPct val="20000"/>
              </a:spcBef>
              <a:defRPr sz="3200">
                <a:solidFill>
                  <a:schemeClr val="accent2"/>
                </a:solidFill>
                <a:latin typeface="Comic Sans MS" panose="030F0702030302020204" pitchFamily="66" charset="0"/>
              </a:defRPr>
            </a:lvl4pPr>
            <a:lvl5pPr marL="2057400" indent="-228600">
              <a:spcBef>
                <a:spcPct val="20000"/>
              </a:spcBef>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spcBef>
                <a:spcPct val="0"/>
              </a:spcBef>
            </a:pPr>
            <a:fld id="{A666F76E-6A89-4C30-AA78-86C05CBF99E4}" type="slidenum">
              <a:rPr lang="en-US" altLang="en-US" sz="1200">
                <a:solidFill>
                  <a:schemeClr val="tx1"/>
                </a:solidFill>
                <a:latin typeface="Times New Roman" panose="02020603050405020304" pitchFamily="18" charset="0"/>
              </a:rPr>
              <a:pPr>
                <a:spcBef>
                  <a:spcPct val="0"/>
                </a:spcBef>
              </a:pPr>
              <a:t>25</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751178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3200">
                <a:solidFill>
                  <a:schemeClr val="accent2"/>
                </a:solidFill>
                <a:latin typeface="Comic Sans MS" panose="030F0702030302020204" pitchFamily="66" charset="0"/>
              </a:defRPr>
            </a:lvl2pPr>
            <a:lvl3pPr marL="1143000" indent="-228600">
              <a:spcBef>
                <a:spcPct val="20000"/>
              </a:spcBef>
              <a:defRPr sz="3200">
                <a:solidFill>
                  <a:schemeClr val="accent2"/>
                </a:solidFill>
                <a:latin typeface="Comic Sans MS" panose="030F0702030302020204" pitchFamily="66" charset="0"/>
              </a:defRPr>
            </a:lvl3pPr>
            <a:lvl4pPr marL="1600200" indent="-228600">
              <a:spcBef>
                <a:spcPct val="20000"/>
              </a:spcBef>
              <a:defRPr sz="3200">
                <a:solidFill>
                  <a:schemeClr val="accent2"/>
                </a:solidFill>
                <a:latin typeface="Comic Sans MS" panose="030F0702030302020204" pitchFamily="66" charset="0"/>
              </a:defRPr>
            </a:lvl4pPr>
            <a:lvl5pPr marL="2057400" indent="-228600">
              <a:spcBef>
                <a:spcPct val="20000"/>
              </a:spcBef>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spcBef>
                <a:spcPct val="0"/>
              </a:spcBef>
            </a:pPr>
            <a:fld id="{FCF93E2D-BC39-4E7B-8492-3F15AFD3B6BB}" type="slidenum">
              <a:rPr lang="en-US" altLang="en-US" sz="1200">
                <a:solidFill>
                  <a:schemeClr val="tx1"/>
                </a:solidFill>
                <a:latin typeface="Times New Roman" panose="02020603050405020304" pitchFamily="18" charset="0"/>
              </a:rPr>
              <a:pPr>
                <a:spcBef>
                  <a:spcPct val="0"/>
                </a:spcBef>
              </a:pPr>
              <a:t>26</a:t>
            </a:fld>
            <a:endParaRPr lang="en-US" altLang="en-US" sz="12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731987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D61D93-6830-44E4-8325-5A5DC42CB59C}"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C00E1-3523-4908-8C92-4CB65898434E}" type="slidenum">
              <a:rPr lang="en-US" smtClean="0"/>
              <a:t>‹#›</a:t>
            </a:fld>
            <a:endParaRPr lang="en-US"/>
          </a:p>
        </p:txBody>
      </p:sp>
    </p:spTree>
    <p:extLst>
      <p:ext uri="{BB962C8B-B14F-4D97-AF65-F5344CB8AC3E}">
        <p14:creationId xmlns:p14="http://schemas.microsoft.com/office/powerpoint/2010/main" val="426676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61D93-6830-44E4-8325-5A5DC42CB59C}"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C00E1-3523-4908-8C92-4CB65898434E}" type="slidenum">
              <a:rPr lang="en-US" smtClean="0"/>
              <a:t>‹#›</a:t>
            </a:fld>
            <a:endParaRPr lang="en-US"/>
          </a:p>
        </p:txBody>
      </p:sp>
    </p:spTree>
    <p:extLst>
      <p:ext uri="{BB962C8B-B14F-4D97-AF65-F5344CB8AC3E}">
        <p14:creationId xmlns:p14="http://schemas.microsoft.com/office/powerpoint/2010/main" val="4193042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61D93-6830-44E4-8325-5A5DC42CB59C}"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C00E1-3523-4908-8C92-4CB65898434E}" type="slidenum">
              <a:rPr lang="en-US" smtClean="0"/>
              <a:t>‹#›</a:t>
            </a:fld>
            <a:endParaRPr lang="en-US"/>
          </a:p>
        </p:txBody>
      </p:sp>
    </p:spTree>
    <p:extLst>
      <p:ext uri="{BB962C8B-B14F-4D97-AF65-F5344CB8AC3E}">
        <p14:creationId xmlns:p14="http://schemas.microsoft.com/office/powerpoint/2010/main" val="189500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D61D93-6830-44E4-8325-5A5DC42CB59C}"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C00E1-3523-4908-8C92-4CB65898434E}" type="slidenum">
              <a:rPr lang="en-US" smtClean="0"/>
              <a:t>‹#›</a:t>
            </a:fld>
            <a:endParaRPr lang="en-US"/>
          </a:p>
        </p:txBody>
      </p:sp>
    </p:spTree>
    <p:extLst>
      <p:ext uri="{BB962C8B-B14F-4D97-AF65-F5344CB8AC3E}">
        <p14:creationId xmlns:p14="http://schemas.microsoft.com/office/powerpoint/2010/main" val="73274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D61D93-6830-44E4-8325-5A5DC42CB59C}" type="datetimeFigureOut">
              <a:rPr lang="en-US" smtClean="0"/>
              <a:t>4/8/2021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C00E1-3523-4908-8C92-4CB65898434E}" type="slidenum">
              <a:rPr lang="en-US" smtClean="0"/>
              <a:t>‹#›</a:t>
            </a:fld>
            <a:endParaRPr lang="en-US"/>
          </a:p>
        </p:txBody>
      </p:sp>
    </p:spTree>
    <p:extLst>
      <p:ext uri="{BB962C8B-B14F-4D97-AF65-F5344CB8AC3E}">
        <p14:creationId xmlns:p14="http://schemas.microsoft.com/office/powerpoint/2010/main" val="358574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D61D93-6830-44E4-8325-5A5DC42CB59C}"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C00E1-3523-4908-8C92-4CB65898434E}" type="slidenum">
              <a:rPr lang="en-US" smtClean="0"/>
              <a:t>‹#›</a:t>
            </a:fld>
            <a:endParaRPr lang="en-US"/>
          </a:p>
        </p:txBody>
      </p:sp>
    </p:spTree>
    <p:extLst>
      <p:ext uri="{BB962C8B-B14F-4D97-AF65-F5344CB8AC3E}">
        <p14:creationId xmlns:p14="http://schemas.microsoft.com/office/powerpoint/2010/main" val="3645361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D61D93-6830-44E4-8325-5A5DC42CB59C}" type="datetimeFigureOut">
              <a:rPr lang="en-US" smtClean="0"/>
              <a:t>4/8/2021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C00E1-3523-4908-8C92-4CB65898434E}" type="slidenum">
              <a:rPr lang="en-US" smtClean="0"/>
              <a:t>‹#›</a:t>
            </a:fld>
            <a:endParaRPr lang="en-US"/>
          </a:p>
        </p:txBody>
      </p:sp>
    </p:spTree>
    <p:extLst>
      <p:ext uri="{BB962C8B-B14F-4D97-AF65-F5344CB8AC3E}">
        <p14:creationId xmlns:p14="http://schemas.microsoft.com/office/powerpoint/2010/main" val="308978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D61D93-6830-44E4-8325-5A5DC42CB59C}" type="datetimeFigureOut">
              <a:rPr lang="en-US" smtClean="0"/>
              <a:t>4/8/2021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5C00E1-3523-4908-8C92-4CB65898434E}" type="slidenum">
              <a:rPr lang="en-US" smtClean="0"/>
              <a:t>‹#›</a:t>
            </a:fld>
            <a:endParaRPr lang="en-US"/>
          </a:p>
        </p:txBody>
      </p:sp>
    </p:spTree>
    <p:extLst>
      <p:ext uri="{BB962C8B-B14F-4D97-AF65-F5344CB8AC3E}">
        <p14:creationId xmlns:p14="http://schemas.microsoft.com/office/powerpoint/2010/main" val="236938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61D93-6830-44E4-8325-5A5DC42CB59C}" type="datetimeFigureOut">
              <a:rPr lang="en-US" smtClean="0"/>
              <a:t>4/8/2021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5C00E1-3523-4908-8C92-4CB65898434E}" type="slidenum">
              <a:rPr lang="en-US" smtClean="0"/>
              <a:t>‹#›</a:t>
            </a:fld>
            <a:endParaRPr lang="en-US"/>
          </a:p>
        </p:txBody>
      </p:sp>
    </p:spTree>
    <p:extLst>
      <p:ext uri="{BB962C8B-B14F-4D97-AF65-F5344CB8AC3E}">
        <p14:creationId xmlns:p14="http://schemas.microsoft.com/office/powerpoint/2010/main" val="53508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61D93-6830-44E4-8325-5A5DC42CB59C}"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C00E1-3523-4908-8C92-4CB65898434E}" type="slidenum">
              <a:rPr lang="en-US" smtClean="0"/>
              <a:t>‹#›</a:t>
            </a:fld>
            <a:endParaRPr lang="en-US"/>
          </a:p>
        </p:txBody>
      </p:sp>
    </p:spTree>
    <p:extLst>
      <p:ext uri="{BB962C8B-B14F-4D97-AF65-F5344CB8AC3E}">
        <p14:creationId xmlns:p14="http://schemas.microsoft.com/office/powerpoint/2010/main" val="130293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61D93-6830-44E4-8325-5A5DC42CB59C}" type="datetimeFigureOut">
              <a:rPr lang="en-US" smtClean="0"/>
              <a:t>4/8/2021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C00E1-3523-4908-8C92-4CB65898434E}" type="slidenum">
              <a:rPr lang="en-US" smtClean="0"/>
              <a:t>‹#›</a:t>
            </a:fld>
            <a:endParaRPr lang="en-US"/>
          </a:p>
        </p:txBody>
      </p:sp>
    </p:spTree>
    <p:extLst>
      <p:ext uri="{BB962C8B-B14F-4D97-AF65-F5344CB8AC3E}">
        <p14:creationId xmlns:p14="http://schemas.microsoft.com/office/powerpoint/2010/main" val="284984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61D93-6830-44E4-8325-5A5DC42CB59C}" type="datetimeFigureOut">
              <a:rPr lang="en-US" smtClean="0"/>
              <a:t>4/8/2021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C00E1-3523-4908-8C92-4CB65898434E}" type="slidenum">
              <a:rPr lang="en-US" smtClean="0"/>
              <a:t>‹#›</a:t>
            </a:fld>
            <a:endParaRPr lang="en-US"/>
          </a:p>
        </p:txBody>
      </p:sp>
    </p:spTree>
    <p:extLst>
      <p:ext uri="{BB962C8B-B14F-4D97-AF65-F5344CB8AC3E}">
        <p14:creationId xmlns:p14="http://schemas.microsoft.com/office/powerpoint/2010/main" val="208583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 Id="rId9" Type="http://schemas.openxmlformats.org/officeDocument/2006/relationships/image" Target="../media/image7.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6.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5.wmf"/><Relationship Id="rId4" Type="http://schemas.openxmlformats.org/officeDocument/2006/relationships/oleObject" Target="../embeddings/oleObject6.bin"/><Relationship Id="rId9"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47263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A465DAA-7A51-4952-B0C5-35B3758F0F57}" type="slidenum">
              <a:rPr lang="en-US" altLang="en-US" sz="1400"/>
              <a:pPr>
                <a:spcBef>
                  <a:spcPct val="0"/>
                </a:spcBef>
                <a:buFontTx/>
                <a:buNone/>
              </a:pPr>
              <a:t>10</a:t>
            </a:fld>
            <a:endParaRPr lang="en-US" altLang="en-US" sz="1400"/>
          </a:p>
        </p:txBody>
      </p:sp>
      <p:sp>
        <p:nvSpPr>
          <p:cNvPr id="39939" name="Rectangle 2"/>
          <p:cNvSpPr>
            <a:spLocks noGrp="1" noChangeArrowheads="1"/>
          </p:cNvSpPr>
          <p:nvPr>
            <p:ph type="title"/>
          </p:nvPr>
        </p:nvSpPr>
        <p:spPr>
          <a:xfrm>
            <a:off x="2209800" y="152400"/>
            <a:ext cx="7772400" cy="1143000"/>
          </a:xfrm>
        </p:spPr>
        <p:txBody>
          <a:bodyPr/>
          <a:lstStyle/>
          <a:p>
            <a:pPr eaLnBrk="1" hangingPunct="1"/>
            <a:r>
              <a:rPr lang="en-US" altLang="en-US" smtClean="0"/>
              <a:t>Proof continued …</a:t>
            </a:r>
          </a:p>
        </p:txBody>
      </p:sp>
      <p:sp>
        <p:nvSpPr>
          <p:cNvPr id="39940" name="Rectangle 3"/>
          <p:cNvSpPr>
            <a:spLocks noGrp="1" noChangeArrowheads="1"/>
          </p:cNvSpPr>
          <p:nvPr>
            <p:ph type="body" idx="1"/>
          </p:nvPr>
        </p:nvSpPr>
        <p:spPr>
          <a:xfrm>
            <a:off x="2209800" y="1600200"/>
            <a:ext cx="7772400" cy="4572000"/>
          </a:xfrm>
        </p:spPr>
        <p:txBody>
          <a:bodyPr>
            <a:normAutofit fontScale="92500"/>
          </a:bodyPr>
          <a:lstStyle/>
          <a:p>
            <a:pPr eaLnBrk="1" hangingPunct="1">
              <a:lnSpc>
                <a:spcPct val="90000"/>
              </a:lnSpc>
              <a:buFontTx/>
              <a:buNone/>
            </a:pPr>
            <a:r>
              <a:rPr lang="en-US" altLang="en-US" sz="3000"/>
              <a:t>	If all the transitions have same output characters, then shift that character to the corresponding state.</a:t>
            </a:r>
          </a:p>
          <a:p>
            <a:pPr eaLnBrk="1" hangingPunct="1">
              <a:lnSpc>
                <a:spcPct val="90000"/>
              </a:lnSpc>
              <a:buFontTx/>
              <a:buNone/>
            </a:pPr>
            <a:r>
              <a:rPr lang="en-US" altLang="en-US" sz="3000"/>
              <a:t>	If all the transitions have different output characters, then the state will be converted to as many states as the number of different output characters for these transitions,  which shows</a:t>
            </a:r>
            <a:r>
              <a:rPr lang="en-US" altLang="en-US" sz="3000" i="1"/>
              <a:t> </a:t>
            </a:r>
            <a:r>
              <a:rPr lang="en-US" altLang="en-US" sz="3000"/>
              <a:t>that if this happens at state q</a:t>
            </a:r>
            <a:r>
              <a:rPr lang="en-US" altLang="en-US" sz="3000" baseline="-30000"/>
              <a:t>i</a:t>
            </a:r>
            <a:r>
              <a:rPr lang="en-US" altLang="en-US" sz="3000"/>
              <a:t> then q</a:t>
            </a:r>
            <a:r>
              <a:rPr lang="en-US" altLang="en-US" sz="3000" baseline="-30000"/>
              <a:t>i</a:t>
            </a:r>
            <a:r>
              <a:rPr lang="en-US" altLang="en-US" sz="3000"/>
              <a:t>  will be converted to q</a:t>
            </a:r>
            <a:r>
              <a:rPr lang="en-US" altLang="en-US" sz="3000" baseline="-30000"/>
              <a:t>i</a:t>
            </a:r>
            <a:r>
              <a:rPr lang="en-US" altLang="en-US" sz="3000" baseline="40000"/>
              <a:t>1 </a:t>
            </a:r>
            <a:r>
              <a:rPr lang="en-US" altLang="en-US" sz="3000"/>
              <a:t>and q</a:t>
            </a:r>
            <a:r>
              <a:rPr lang="en-US" altLang="en-US" sz="3000" baseline="-30000"/>
              <a:t>i</a:t>
            </a:r>
            <a:r>
              <a:rPr lang="en-US" altLang="en-US" sz="3000" baseline="40000"/>
              <a:t>2 </a:t>
            </a:r>
            <a:r>
              <a:rPr lang="en-US" altLang="en-US" sz="3000" i="1"/>
              <a:t>i.e.</a:t>
            </a:r>
            <a:r>
              <a:rPr lang="en-US" altLang="en-US" sz="3000"/>
              <a:t> if at q</a:t>
            </a:r>
            <a:r>
              <a:rPr lang="en-US" altLang="en-US" sz="3000" baseline="-30000"/>
              <a:t>i</a:t>
            </a:r>
            <a:r>
              <a:rPr lang="en-US" altLang="en-US" sz="3000"/>
              <a:t> there are the transitions with two output characters then q</a:t>
            </a:r>
            <a:r>
              <a:rPr lang="en-US" altLang="en-US" sz="3000" baseline="-30000"/>
              <a:t>i</a:t>
            </a:r>
            <a:r>
              <a:rPr lang="en-US" altLang="en-US" sz="3000" baseline="40000"/>
              <a:t>1</a:t>
            </a:r>
            <a:r>
              <a:rPr lang="en-US" altLang="en-US" sz="3000"/>
              <a:t> for one character and q</a:t>
            </a:r>
            <a:r>
              <a:rPr lang="en-US" altLang="en-US" sz="3000" baseline="-30000"/>
              <a:t>i</a:t>
            </a:r>
            <a:r>
              <a:rPr lang="en-US" altLang="en-US" sz="3000" baseline="40000"/>
              <a:t>2</a:t>
            </a:r>
            <a:r>
              <a:rPr lang="en-US" altLang="en-US" sz="3000"/>
              <a:t> for other character. </a:t>
            </a:r>
          </a:p>
        </p:txBody>
      </p:sp>
    </p:spTree>
    <p:extLst>
      <p:ext uri="{BB962C8B-B14F-4D97-AF65-F5344CB8AC3E}">
        <p14:creationId xmlns:p14="http://schemas.microsoft.com/office/powerpoint/2010/main" val="3000548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7BED653-B2EE-4DC4-A0C6-FF774F830700}" type="slidenum">
              <a:rPr lang="en-US" altLang="en-US" sz="1400"/>
              <a:pPr>
                <a:spcBef>
                  <a:spcPct val="0"/>
                </a:spcBef>
                <a:buFontTx/>
                <a:buNone/>
              </a:pPr>
              <a:t>11</a:t>
            </a:fld>
            <a:endParaRPr lang="en-US" altLang="en-US" sz="1400"/>
          </a:p>
        </p:txBody>
      </p:sp>
      <p:sp>
        <p:nvSpPr>
          <p:cNvPr id="40963" name="Rectangle 2"/>
          <p:cNvSpPr>
            <a:spLocks noGrp="1" noChangeArrowheads="1"/>
          </p:cNvSpPr>
          <p:nvPr>
            <p:ph type="title"/>
          </p:nvPr>
        </p:nvSpPr>
        <p:spPr/>
        <p:txBody>
          <a:bodyPr/>
          <a:lstStyle/>
          <a:p>
            <a:pPr eaLnBrk="1" hangingPunct="1"/>
            <a:r>
              <a:rPr lang="en-US" altLang="en-US" smtClean="0"/>
              <a:t>Proof continued …</a:t>
            </a:r>
          </a:p>
        </p:txBody>
      </p:sp>
      <p:sp>
        <p:nvSpPr>
          <p:cNvPr id="40964" name="Rectangle 3"/>
          <p:cNvSpPr>
            <a:spLocks noGrp="1" noChangeArrowheads="1"/>
          </p:cNvSpPr>
          <p:nvPr>
            <p:ph type="body" idx="1"/>
          </p:nvPr>
        </p:nvSpPr>
        <p:spPr/>
        <p:txBody>
          <a:bodyPr/>
          <a:lstStyle/>
          <a:p>
            <a:pPr eaLnBrk="1" hangingPunct="1">
              <a:lnSpc>
                <a:spcPct val="90000"/>
              </a:lnSpc>
              <a:buFontTx/>
              <a:buNone/>
            </a:pPr>
            <a:r>
              <a:rPr lang="en-US" altLang="en-US" sz="3400"/>
              <a:t>	Shift the output characters of the transitions to the corresponding new states q</a:t>
            </a:r>
            <a:r>
              <a:rPr lang="en-US" altLang="en-US" sz="3400" baseline="-30000"/>
              <a:t>i</a:t>
            </a:r>
            <a:r>
              <a:rPr lang="en-US" altLang="en-US" sz="3400" baseline="40000"/>
              <a:t>1 </a:t>
            </a:r>
            <a:r>
              <a:rPr lang="en-US" altLang="en-US" sz="3400"/>
              <a:t>and q</a:t>
            </a:r>
            <a:r>
              <a:rPr lang="en-US" altLang="en-US" sz="3400" baseline="-30000"/>
              <a:t>i</a:t>
            </a:r>
            <a:r>
              <a:rPr lang="en-US" altLang="en-US" sz="3400" baseline="40000"/>
              <a:t>2</a:t>
            </a:r>
            <a:r>
              <a:rPr lang="en-US" altLang="en-US" sz="3400"/>
              <a:t>. Moreover, these new states q</a:t>
            </a:r>
            <a:r>
              <a:rPr lang="en-US" altLang="en-US" sz="3400" baseline="-30000"/>
              <a:t>i</a:t>
            </a:r>
            <a:r>
              <a:rPr lang="en-US" altLang="en-US" sz="3400" baseline="40000"/>
              <a:t>1 </a:t>
            </a:r>
            <a:r>
              <a:rPr lang="en-US" altLang="en-US" sz="3400"/>
              <a:t>and q</a:t>
            </a:r>
            <a:r>
              <a:rPr lang="en-US" altLang="en-US" sz="3400" baseline="-30000"/>
              <a:t>i</a:t>
            </a:r>
            <a:r>
              <a:rPr lang="en-US" altLang="en-US" sz="3400" baseline="40000"/>
              <a:t>2 </a:t>
            </a:r>
            <a:r>
              <a:rPr lang="en-US" altLang="en-US" sz="3400"/>
              <a:t> should behave like q</a:t>
            </a:r>
            <a:r>
              <a:rPr lang="en-US" altLang="en-US" sz="3400" baseline="-30000"/>
              <a:t>i </a:t>
            </a:r>
            <a:r>
              <a:rPr lang="en-US" altLang="en-US" sz="3400"/>
              <a:t>as well. Continuing the process, the machine thus obtained, will be a Moore machine equivalent to Mealy machine M.</a:t>
            </a:r>
          </a:p>
          <a:p>
            <a:pPr eaLnBrk="1" hangingPunct="1">
              <a:lnSpc>
                <a:spcPct val="90000"/>
              </a:lnSpc>
              <a:buFontTx/>
              <a:buNone/>
            </a:pPr>
            <a:r>
              <a:rPr lang="en-US" altLang="en-US" sz="3400"/>
              <a:t>	Following is a note</a:t>
            </a:r>
            <a:endParaRPr lang="en-US" altLang="en-US" smtClean="0"/>
          </a:p>
        </p:txBody>
      </p:sp>
    </p:spTree>
    <p:extLst>
      <p:ext uri="{BB962C8B-B14F-4D97-AF65-F5344CB8AC3E}">
        <p14:creationId xmlns:p14="http://schemas.microsoft.com/office/powerpoint/2010/main" val="1736642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A852B17-D2C5-42E6-A677-50C87F8E42B3}" type="slidenum">
              <a:rPr lang="en-US" altLang="en-US" sz="1400"/>
              <a:pPr>
                <a:spcBef>
                  <a:spcPct val="0"/>
                </a:spcBef>
                <a:buFontTx/>
                <a:buNone/>
              </a:pPr>
              <a:t>12</a:t>
            </a:fld>
            <a:endParaRPr lang="en-US" altLang="en-US" sz="1400"/>
          </a:p>
        </p:txBody>
      </p:sp>
      <p:sp>
        <p:nvSpPr>
          <p:cNvPr id="41987" name="Rectangle 2"/>
          <p:cNvSpPr>
            <a:spLocks noGrp="1" noChangeArrowheads="1"/>
          </p:cNvSpPr>
          <p:nvPr>
            <p:ph type="title"/>
          </p:nvPr>
        </p:nvSpPr>
        <p:spPr/>
        <p:txBody>
          <a:bodyPr/>
          <a:lstStyle/>
          <a:p>
            <a:pPr eaLnBrk="1" hangingPunct="1"/>
            <a:r>
              <a:rPr lang="en-US" altLang="en-US" smtClean="0"/>
              <a:t>Note</a:t>
            </a:r>
          </a:p>
        </p:txBody>
      </p:sp>
      <p:sp>
        <p:nvSpPr>
          <p:cNvPr id="41988" name="Rectangle 3"/>
          <p:cNvSpPr>
            <a:spLocks noGrp="1" noChangeArrowheads="1"/>
          </p:cNvSpPr>
          <p:nvPr>
            <p:ph type="body" idx="1"/>
          </p:nvPr>
        </p:nvSpPr>
        <p:spPr/>
        <p:txBody>
          <a:bodyPr/>
          <a:lstStyle/>
          <a:p>
            <a:pPr eaLnBrk="1" hangingPunct="1">
              <a:buFontTx/>
              <a:buNone/>
            </a:pPr>
            <a:r>
              <a:rPr lang="en-US" altLang="en-US"/>
              <a:t>	</a:t>
            </a:r>
            <a:r>
              <a:rPr lang="en-US" altLang="en-US" sz="3000"/>
              <a:t>It may be noted that if there is no incoming transition at certain state then any of the output characters may be associated with that state.</a:t>
            </a:r>
          </a:p>
          <a:p>
            <a:pPr eaLnBrk="1" hangingPunct="1">
              <a:buFontTx/>
              <a:buNone/>
            </a:pPr>
            <a:r>
              <a:rPr lang="en-US" altLang="en-US" sz="3000"/>
              <a:t>	It may also be noted that if the initial state is converted into more than one new states then only one of these new states will be considered to be the initial state. Following is an example</a:t>
            </a:r>
          </a:p>
        </p:txBody>
      </p:sp>
    </p:spTree>
    <p:extLst>
      <p:ext uri="{BB962C8B-B14F-4D97-AF65-F5344CB8AC3E}">
        <p14:creationId xmlns:p14="http://schemas.microsoft.com/office/powerpoint/2010/main" val="5098674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5E38C21-E5DF-4A6E-91E2-6DE3F276039B}" type="slidenum">
              <a:rPr lang="en-US" altLang="en-US" sz="1400"/>
              <a:pPr>
                <a:spcBef>
                  <a:spcPct val="0"/>
                </a:spcBef>
                <a:buFontTx/>
                <a:buNone/>
              </a:pPr>
              <a:t>13</a:t>
            </a:fld>
            <a:endParaRPr lang="en-US" altLang="en-US" sz="1400"/>
          </a:p>
        </p:txBody>
      </p:sp>
      <p:sp>
        <p:nvSpPr>
          <p:cNvPr id="43011" name="Rectangle 2"/>
          <p:cNvSpPr>
            <a:spLocks noGrp="1" noChangeArrowheads="1"/>
          </p:cNvSpPr>
          <p:nvPr>
            <p:ph type="title"/>
          </p:nvPr>
        </p:nvSpPr>
        <p:spPr/>
        <p:txBody>
          <a:bodyPr/>
          <a:lstStyle/>
          <a:p>
            <a:pPr eaLnBrk="1" hangingPunct="1"/>
            <a:r>
              <a:rPr lang="en-US" altLang="en-US" smtClean="0"/>
              <a:t>Example</a:t>
            </a:r>
          </a:p>
        </p:txBody>
      </p:sp>
      <p:sp>
        <p:nvSpPr>
          <p:cNvPr id="43012" name="Rectangle 3"/>
          <p:cNvSpPr>
            <a:spLocks noGrp="1" noChangeArrowheads="1"/>
          </p:cNvSpPr>
          <p:nvPr>
            <p:ph type="body" idx="1"/>
          </p:nvPr>
        </p:nvSpPr>
        <p:spPr>
          <a:xfrm>
            <a:off x="2209800" y="1524000"/>
            <a:ext cx="7772400" cy="5029200"/>
          </a:xfrm>
        </p:spPr>
        <p:txBody>
          <a:bodyPr/>
          <a:lstStyle/>
          <a:p>
            <a:pPr eaLnBrk="1" hangingPunct="1">
              <a:buFontTx/>
              <a:buNone/>
            </a:pPr>
            <a:r>
              <a:rPr lang="en-US" altLang="en-US" smtClean="0"/>
              <a:t>	</a:t>
            </a:r>
            <a:r>
              <a:rPr lang="en-US" altLang="en-US" sz="3000"/>
              <a:t>Consider the following Mealy machine</a:t>
            </a:r>
          </a:p>
          <a:p>
            <a:pPr eaLnBrk="1" hangingPunct="1">
              <a:buFontTx/>
              <a:buNone/>
            </a:pPr>
            <a:endParaRPr lang="en-US" altLang="en-US" sz="3000"/>
          </a:p>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buFontTx/>
              <a:buNone/>
            </a:pPr>
            <a:r>
              <a:rPr lang="en-US" altLang="en-US" smtClean="0"/>
              <a:t>	</a:t>
            </a:r>
          </a:p>
          <a:p>
            <a:pPr eaLnBrk="1" hangingPunct="1">
              <a:buFontTx/>
              <a:buNone/>
            </a:pPr>
            <a:r>
              <a:rPr lang="en-US" altLang="en-US" smtClean="0"/>
              <a:t>	</a:t>
            </a:r>
          </a:p>
        </p:txBody>
      </p:sp>
      <p:grpSp>
        <p:nvGrpSpPr>
          <p:cNvPr id="43013" name="Group 46"/>
          <p:cNvGrpSpPr>
            <a:grpSpLocks/>
          </p:cNvGrpSpPr>
          <p:nvPr/>
        </p:nvGrpSpPr>
        <p:grpSpPr bwMode="auto">
          <a:xfrm>
            <a:off x="6705601" y="4108451"/>
            <a:ext cx="841375" cy="614363"/>
            <a:chOff x="726" y="2634"/>
            <a:chExt cx="566" cy="413"/>
          </a:xfrm>
        </p:grpSpPr>
        <p:sp>
          <p:nvSpPr>
            <p:cNvPr id="43047" name="Oval 47"/>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3048" name="Text Box 48"/>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sp>
        <p:nvSpPr>
          <p:cNvPr id="43014" name="Freeform 49"/>
          <p:cNvSpPr>
            <a:spLocks/>
          </p:cNvSpPr>
          <p:nvPr/>
        </p:nvSpPr>
        <p:spPr bwMode="auto">
          <a:xfrm flipH="1" flipV="1">
            <a:off x="4802188" y="4518026"/>
            <a:ext cx="2011362" cy="511175"/>
          </a:xfrm>
          <a:custGeom>
            <a:avLst/>
            <a:gdLst>
              <a:gd name="T0" fmla="*/ 0 w 2176"/>
              <a:gd name="T1" fmla="*/ 777678216 h 336"/>
              <a:gd name="T2" fmla="*/ 1859180650 w 2176"/>
              <a:gd name="T3" fmla="*/ 77767821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15" name="Text Box 50"/>
          <p:cNvSpPr txBox="1">
            <a:spLocks noChangeArrowheads="1"/>
          </p:cNvSpPr>
          <p:nvPr/>
        </p:nvSpPr>
        <p:spPr bwMode="auto">
          <a:xfrm flipH="1">
            <a:off x="4076701" y="34290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a/0</a:t>
            </a:r>
            <a:endParaRPr lang="en-US" altLang="en-US" sz="2400"/>
          </a:p>
        </p:txBody>
      </p:sp>
      <p:grpSp>
        <p:nvGrpSpPr>
          <p:cNvPr id="43016" name="Group 51"/>
          <p:cNvGrpSpPr>
            <a:grpSpLocks/>
          </p:cNvGrpSpPr>
          <p:nvPr/>
        </p:nvGrpSpPr>
        <p:grpSpPr bwMode="auto">
          <a:xfrm>
            <a:off x="4076701" y="4124325"/>
            <a:ext cx="898525" cy="655638"/>
            <a:chOff x="726" y="2634"/>
            <a:chExt cx="566" cy="413"/>
          </a:xfrm>
        </p:grpSpPr>
        <p:sp>
          <p:nvSpPr>
            <p:cNvPr id="43045" name="Oval 52"/>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3046" name="Text Box 53"/>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43017" name="Freeform 54"/>
          <p:cNvSpPr>
            <a:spLocks/>
          </p:cNvSpPr>
          <p:nvPr/>
        </p:nvSpPr>
        <p:spPr bwMode="auto">
          <a:xfrm>
            <a:off x="4821238" y="3876676"/>
            <a:ext cx="2011362" cy="511175"/>
          </a:xfrm>
          <a:custGeom>
            <a:avLst/>
            <a:gdLst>
              <a:gd name="T0" fmla="*/ 0 w 2176"/>
              <a:gd name="T1" fmla="*/ 777678216 h 336"/>
              <a:gd name="T2" fmla="*/ 1859180650 w 2176"/>
              <a:gd name="T3" fmla="*/ 77767821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3018" name="Group 55"/>
          <p:cNvGrpSpPr>
            <a:grpSpLocks/>
          </p:cNvGrpSpPr>
          <p:nvPr/>
        </p:nvGrpSpPr>
        <p:grpSpPr bwMode="auto">
          <a:xfrm rot="5400000">
            <a:off x="7364413" y="4103688"/>
            <a:ext cx="685800" cy="593725"/>
            <a:chOff x="2880" y="3312"/>
            <a:chExt cx="408" cy="336"/>
          </a:xfrm>
        </p:grpSpPr>
        <p:sp>
          <p:nvSpPr>
            <p:cNvPr id="43042" name="Freeform 56"/>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3" name="Freeform 57"/>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044" name="Freeform 58"/>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3019" name="Text Box 59"/>
          <p:cNvSpPr txBox="1">
            <a:spLocks noChangeArrowheads="1"/>
          </p:cNvSpPr>
          <p:nvPr/>
        </p:nvSpPr>
        <p:spPr bwMode="auto">
          <a:xfrm flipH="1">
            <a:off x="5657851" y="45021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b/1</a:t>
            </a:r>
            <a:endParaRPr lang="en-US" altLang="en-US" sz="2400"/>
          </a:p>
        </p:txBody>
      </p:sp>
      <p:sp>
        <p:nvSpPr>
          <p:cNvPr id="43020" name="Text Box 60"/>
          <p:cNvSpPr txBox="1">
            <a:spLocks noChangeArrowheads="1"/>
          </p:cNvSpPr>
          <p:nvPr/>
        </p:nvSpPr>
        <p:spPr bwMode="auto">
          <a:xfrm flipH="1">
            <a:off x="5238751" y="33147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a/1</a:t>
            </a:r>
            <a:endParaRPr lang="en-US" altLang="en-US" sz="2400"/>
          </a:p>
        </p:txBody>
      </p:sp>
      <p:grpSp>
        <p:nvGrpSpPr>
          <p:cNvPr id="43021" name="Group 61"/>
          <p:cNvGrpSpPr>
            <a:grpSpLocks/>
          </p:cNvGrpSpPr>
          <p:nvPr/>
        </p:nvGrpSpPr>
        <p:grpSpPr bwMode="auto">
          <a:xfrm>
            <a:off x="6705601" y="2374901"/>
            <a:ext cx="841375" cy="614363"/>
            <a:chOff x="726" y="2634"/>
            <a:chExt cx="566" cy="413"/>
          </a:xfrm>
        </p:grpSpPr>
        <p:sp>
          <p:nvSpPr>
            <p:cNvPr id="43040" name="Oval 62"/>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3041" name="Text Box 63"/>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grpSp>
        <p:nvGrpSpPr>
          <p:cNvPr id="43022" name="Group 64"/>
          <p:cNvGrpSpPr>
            <a:grpSpLocks/>
          </p:cNvGrpSpPr>
          <p:nvPr/>
        </p:nvGrpSpPr>
        <p:grpSpPr bwMode="auto">
          <a:xfrm>
            <a:off x="4076701" y="2390775"/>
            <a:ext cx="898525" cy="655638"/>
            <a:chOff x="726" y="2634"/>
            <a:chExt cx="566" cy="413"/>
          </a:xfrm>
        </p:grpSpPr>
        <p:sp>
          <p:nvSpPr>
            <p:cNvPr id="43038" name="Oval 6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3039" name="Text Box 66"/>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43023" name="Text Box 67"/>
          <p:cNvSpPr txBox="1">
            <a:spLocks noChangeArrowheads="1"/>
          </p:cNvSpPr>
          <p:nvPr/>
        </p:nvSpPr>
        <p:spPr bwMode="auto">
          <a:xfrm flipH="1">
            <a:off x="4267200" y="233362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1</a:t>
            </a:r>
            <a:endParaRPr lang="en-US" altLang="en-US" sz="3600" b="1">
              <a:solidFill>
                <a:srgbClr val="000000"/>
              </a:solidFill>
            </a:endParaRPr>
          </a:p>
        </p:txBody>
      </p:sp>
      <p:sp>
        <p:nvSpPr>
          <p:cNvPr id="43024" name="Text Box 68"/>
          <p:cNvSpPr txBox="1">
            <a:spLocks noChangeArrowheads="1"/>
          </p:cNvSpPr>
          <p:nvPr/>
        </p:nvSpPr>
        <p:spPr bwMode="auto">
          <a:xfrm flipH="1">
            <a:off x="7067551" y="32575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a/0</a:t>
            </a:r>
            <a:endParaRPr lang="en-US" altLang="en-US" sz="2400"/>
          </a:p>
        </p:txBody>
      </p:sp>
      <p:sp>
        <p:nvSpPr>
          <p:cNvPr id="43025" name="Text Box 69"/>
          <p:cNvSpPr txBox="1">
            <a:spLocks noChangeArrowheads="1"/>
          </p:cNvSpPr>
          <p:nvPr/>
        </p:nvSpPr>
        <p:spPr bwMode="auto">
          <a:xfrm flipH="1">
            <a:off x="6858000" y="22860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2</a:t>
            </a:r>
            <a:endParaRPr lang="en-US" altLang="en-US" sz="3600" b="1">
              <a:solidFill>
                <a:srgbClr val="000000"/>
              </a:solidFill>
            </a:endParaRPr>
          </a:p>
        </p:txBody>
      </p:sp>
      <p:sp>
        <p:nvSpPr>
          <p:cNvPr id="43026" name="Text Box 70"/>
          <p:cNvSpPr txBox="1">
            <a:spLocks noChangeArrowheads="1"/>
          </p:cNvSpPr>
          <p:nvPr/>
        </p:nvSpPr>
        <p:spPr bwMode="auto">
          <a:xfrm flipH="1">
            <a:off x="4286250" y="40417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0</a:t>
            </a:r>
            <a:endParaRPr lang="en-US" altLang="en-US" sz="3600" b="1">
              <a:solidFill>
                <a:srgbClr val="000000"/>
              </a:solidFill>
            </a:endParaRPr>
          </a:p>
        </p:txBody>
      </p:sp>
      <p:sp>
        <p:nvSpPr>
          <p:cNvPr id="43027" name="Text Box 71"/>
          <p:cNvSpPr txBox="1">
            <a:spLocks noChangeArrowheads="1"/>
          </p:cNvSpPr>
          <p:nvPr/>
        </p:nvSpPr>
        <p:spPr bwMode="auto">
          <a:xfrm flipH="1">
            <a:off x="6877050" y="398145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3</a:t>
            </a:r>
            <a:endParaRPr lang="en-US" altLang="en-US" sz="3600" b="1">
              <a:solidFill>
                <a:srgbClr val="000000"/>
              </a:solidFill>
            </a:endParaRPr>
          </a:p>
        </p:txBody>
      </p:sp>
      <p:sp>
        <p:nvSpPr>
          <p:cNvPr id="43028" name="Text Box 72"/>
          <p:cNvSpPr txBox="1">
            <a:spLocks noChangeArrowheads="1"/>
          </p:cNvSpPr>
          <p:nvPr/>
        </p:nvSpPr>
        <p:spPr bwMode="auto">
          <a:xfrm flipH="1">
            <a:off x="7767638" y="42164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a/1</a:t>
            </a:r>
            <a:endParaRPr lang="en-US" altLang="en-US" sz="2400"/>
          </a:p>
        </p:txBody>
      </p:sp>
      <p:sp>
        <p:nvSpPr>
          <p:cNvPr id="43029" name="Line 73"/>
          <p:cNvSpPr>
            <a:spLocks noChangeShapeType="1"/>
          </p:cNvSpPr>
          <p:nvPr/>
        </p:nvSpPr>
        <p:spPr bwMode="auto">
          <a:xfrm>
            <a:off x="4838700" y="2743200"/>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3030" name="Line 74"/>
          <p:cNvSpPr>
            <a:spLocks noChangeShapeType="1"/>
          </p:cNvSpPr>
          <p:nvPr/>
        </p:nvSpPr>
        <p:spPr bwMode="auto">
          <a:xfrm>
            <a:off x="7124700" y="2990850"/>
            <a:ext cx="0" cy="1143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3031" name="Line 75"/>
          <p:cNvSpPr>
            <a:spLocks noChangeShapeType="1"/>
          </p:cNvSpPr>
          <p:nvPr/>
        </p:nvSpPr>
        <p:spPr bwMode="auto">
          <a:xfrm flipV="1">
            <a:off x="4533900" y="3048000"/>
            <a:ext cx="0" cy="1066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3032" name="Line 76"/>
          <p:cNvSpPr>
            <a:spLocks noChangeShapeType="1"/>
          </p:cNvSpPr>
          <p:nvPr/>
        </p:nvSpPr>
        <p:spPr bwMode="auto">
          <a:xfrm>
            <a:off x="4762500" y="2895600"/>
            <a:ext cx="2209800" cy="12954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3033" name="Text Box 77"/>
          <p:cNvSpPr txBox="1">
            <a:spLocks noChangeArrowheads="1"/>
          </p:cNvSpPr>
          <p:nvPr/>
        </p:nvSpPr>
        <p:spPr bwMode="auto">
          <a:xfrm flipH="1">
            <a:off x="5595938" y="39878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b/0</a:t>
            </a:r>
            <a:endParaRPr lang="en-US" altLang="en-US" sz="2400"/>
          </a:p>
        </p:txBody>
      </p:sp>
      <p:sp>
        <p:nvSpPr>
          <p:cNvPr id="43034" name="Line 78"/>
          <p:cNvSpPr>
            <a:spLocks noChangeShapeType="1"/>
          </p:cNvSpPr>
          <p:nvPr/>
        </p:nvSpPr>
        <p:spPr bwMode="auto">
          <a:xfrm>
            <a:off x="3657600" y="4476750"/>
            <a:ext cx="5334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3035" name="Text Box 79"/>
          <p:cNvSpPr txBox="1">
            <a:spLocks noChangeArrowheads="1"/>
          </p:cNvSpPr>
          <p:nvPr/>
        </p:nvSpPr>
        <p:spPr bwMode="auto">
          <a:xfrm flipH="1">
            <a:off x="6643688" y="329565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b/1</a:t>
            </a:r>
            <a:endParaRPr lang="en-US" altLang="en-US" sz="2400"/>
          </a:p>
        </p:txBody>
      </p:sp>
      <p:sp>
        <p:nvSpPr>
          <p:cNvPr id="43036" name="Text Box 80"/>
          <p:cNvSpPr txBox="1">
            <a:spLocks noChangeArrowheads="1"/>
          </p:cNvSpPr>
          <p:nvPr/>
        </p:nvSpPr>
        <p:spPr bwMode="auto">
          <a:xfrm flipH="1">
            <a:off x="5638801" y="23812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b/1</a:t>
            </a:r>
            <a:endParaRPr lang="en-US" altLang="en-US" sz="2400"/>
          </a:p>
        </p:txBody>
      </p:sp>
      <p:sp>
        <p:nvSpPr>
          <p:cNvPr id="43037" name="Text Box 81"/>
          <p:cNvSpPr txBox="1">
            <a:spLocks noChangeArrowheads="1"/>
          </p:cNvSpPr>
          <p:nvPr/>
        </p:nvSpPr>
        <p:spPr bwMode="auto">
          <a:xfrm>
            <a:off x="3505200" y="2667001"/>
            <a:ext cx="4876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endParaRPr lang="en-US" altLang="en-US" sz="3000">
              <a:latin typeface="Arial" panose="020B0604020202020204" pitchFamily="34" charset="0"/>
            </a:endParaRPr>
          </a:p>
        </p:txBody>
      </p:sp>
    </p:spTree>
    <p:extLst>
      <p:ext uri="{BB962C8B-B14F-4D97-AF65-F5344CB8AC3E}">
        <p14:creationId xmlns:p14="http://schemas.microsoft.com/office/powerpoint/2010/main" val="597923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A25EBA0-49FE-45C2-AC6A-3EDCB921E0F6}" type="slidenum">
              <a:rPr lang="en-US" altLang="en-US" sz="1400"/>
              <a:pPr>
                <a:spcBef>
                  <a:spcPct val="0"/>
                </a:spcBef>
                <a:buFontTx/>
                <a:buNone/>
              </a:pPr>
              <a:t>14</a:t>
            </a:fld>
            <a:endParaRPr lang="en-US" altLang="en-US" sz="1400"/>
          </a:p>
        </p:txBody>
      </p:sp>
      <p:sp>
        <p:nvSpPr>
          <p:cNvPr id="44035" name="Rectangle 2"/>
          <p:cNvSpPr>
            <a:spLocks noGrp="1" noChangeArrowheads="1"/>
          </p:cNvSpPr>
          <p:nvPr>
            <p:ph type="title"/>
          </p:nvPr>
        </p:nvSpPr>
        <p:spPr>
          <a:xfrm>
            <a:off x="2209800" y="152400"/>
            <a:ext cx="7772400" cy="1143000"/>
          </a:xfrm>
        </p:spPr>
        <p:txBody>
          <a:bodyPr/>
          <a:lstStyle/>
          <a:p>
            <a:pPr eaLnBrk="1" hangingPunct="1"/>
            <a:r>
              <a:rPr lang="en-US" altLang="en-US" smtClean="0"/>
              <a:t>Example continued ...</a:t>
            </a:r>
          </a:p>
        </p:txBody>
      </p:sp>
      <p:sp>
        <p:nvSpPr>
          <p:cNvPr id="44036" name="Rectangle 3"/>
          <p:cNvSpPr>
            <a:spLocks noGrp="1" noChangeArrowheads="1"/>
          </p:cNvSpPr>
          <p:nvPr>
            <p:ph type="body" idx="1"/>
          </p:nvPr>
        </p:nvSpPr>
        <p:spPr/>
        <p:txBody>
          <a:bodyPr/>
          <a:lstStyle/>
          <a:p>
            <a:pPr eaLnBrk="1" hangingPunct="1">
              <a:buFontTx/>
              <a:buNone/>
            </a:pPr>
            <a:r>
              <a:rPr lang="en-US" altLang="en-US" smtClean="0"/>
              <a:t>	</a:t>
            </a:r>
          </a:p>
        </p:txBody>
      </p:sp>
      <p:grpSp>
        <p:nvGrpSpPr>
          <p:cNvPr id="44037" name="Group 4"/>
          <p:cNvGrpSpPr>
            <a:grpSpLocks/>
          </p:cNvGrpSpPr>
          <p:nvPr/>
        </p:nvGrpSpPr>
        <p:grpSpPr bwMode="auto">
          <a:xfrm>
            <a:off x="6705601" y="4565651"/>
            <a:ext cx="841375" cy="614363"/>
            <a:chOff x="726" y="2634"/>
            <a:chExt cx="566" cy="413"/>
          </a:xfrm>
        </p:grpSpPr>
        <p:sp>
          <p:nvSpPr>
            <p:cNvPr id="44071" name="Oval 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4072" name="Text Box 6"/>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sp>
        <p:nvSpPr>
          <p:cNvPr id="44038" name="Freeform 7"/>
          <p:cNvSpPr>
            <a:spLocks/>
          </p:cNvSpPr>
          <p:nvPr/>
        </p:nvSpPr>
        <p:spPr bwMode="auto">
          <a:xfrm flipH="1" flipV="1">
            <a:off x="4802188" y="4975226"/>
            <a:ext cx="2011362" cy="511175"/>
          </a:xfrm>
          <a:custGeom>
            <a:avLst/>
            <a:gdLst>
              <a:gd name="T0" fmla="*/ 0 w 2176"/>
              <a:gd name="T1" fmla="*/ 777678216 h 336"/>
              <a:gd name="T2" fmla="*/ 1859180650 w 2176"/>
              <a:gd name="T3" fmla="*/ 77767821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39" name="Text Box 8"/>
          <p:cNvSpPr txBox="1">
            <a:spLocks noChangeArrowheads="1"/>
          </p:cNvSpPr>
          <p:nvPr/>
        </p:nvSpPr>
        <p:spPr bwMode="auto">
          <a:xfrm flipH="1">
            <a:off x="4076701" y="38862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a/0</a:t>
            </a:r>
            <a:endParaRPr lang="en-US" altLang="en-US" sz="2400"/>
          </a:p>
        </p:txBody>
      </p:sp>
      <p:grpSp>
        <p:nvGrpSpPr>
          <p:cNvPr id="44040" name="Group 9"/>
          <p:cNvGrpSpPr>
            <a:grpSpLocks/>
          </p:cNvGrpSpPr>
          <p:nvPr/>
        </p:nvGrpSpPr>
        <p:grpSpPr bwMode="auto">
          <a:xfrm>
            <a:off x="4076701" y="4581525"/>
            <a:ext cx="898525" cy="655638"/>
            <a:chOff x="726" y="2634"/>
            <a:chExt cx="566" cy="413"/>
          </a:xfrm>
        </p:grpSpPr>
        <p:sp>
          <p:nvSpPr>
            <p:cNvPr id="44069" name="Oval 1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4070" name="Text Box 1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44041" name="Freeform 12"/>
          <p:cNvSpPr>
            <a:spLocks/>
          </p:cNvSpPr>
          <p:nvPr/>
        </p:nvSpPr>
        <p:spPr bwMode="auto">
          <a:xfrm>
            <a:off x="4821238" y="4333876"/>
            <a:ext cx="2011362" cy="511175"/>
          </a:xfrm>
          <a:custGeom>
            <a:avLst/>
            <a:gdLst>
              <a:gd name="T0" fmla="*/ 0 w 2176"/>
              <a:gd name="T1" fmla="*/ 777678216 h 336"/>
              <a:gd name="T2" fmla="*/ 1859180650 w 2176"/>
              <a:gd name="T3" fmla="*/ 77767821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4042" name="Group 13"/>
          <p:cNvGrpSpPr>
            <a:grpSpLocks/>
          </p:cNvGrpSpPr>
          <p:nvPr/>
        </p:nvGrpSpPr>
        <p:grpSpPr bwMode="auto">
          <a:xfrm rot="5400000">
            <a:off x="7364413" y="4560888"/>
            <a:ext cx="685800" cy="593725"/>
            <a:chOff x="2880" y="3312"/>
            <a:chExt cx="408" cy="336"/>
          </a:xfrm>
        </p:grpSpPr>
        <p:sp>
          <p:nvSpPr>
            <p:cNvPr id="44066" name="Freeform 14"/>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67" name="Freeform 15"/>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68" name="Freeform 16"/>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4043" name="Text Box 17"/>
          <p:cNvSpPr txBox="1">
            <a:spLocks noChangeArrowheads="1"/>
          </p:cNvSpPr>
          <p:nvPr/>
        </p:nvSpPr>
        <p:spPr bwMode="auto">
          <a:xfrm flipH="1">
            <a:off x="5657851" y="49593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44044" name="Text Box 18"/>
          <p:cNvSpPr txBox="1">
            <a:spLocks noChangeArrowheads="1"/>
          </p:cNvSpPr>
          <p:nvPr/>
        </p:nvSpPr>
        <p:spPr bwMode="auto">
          <a:xfrm flipH="1">
            <a:off x="5238751" y="37719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a/1</a:t>
            </a:r>
            <a:endParaRPr lang="en-US" altLang="en-US" sz="2400"/>
          </a:p>
        </p:txBody>
      </p:sp>
      <p:grpSp>
        <p:nvGrpSpPr>
          <p:cNvPr id="44045" name="Group 19"/>
          <p:cNvGrpSpPr>
            <a:grpSpLocks/>
          </p:cNvGrpSpPr>
          <p:nvPr/>
        </p:nvGrpSpPr>
        <p:grpSpPr bwMode="auto">
          <a:xfrm>
            <a:off x="6705601" y="2832101"/>
            <a:ext cx="841375" cy="614363"/>
            <a:chOff x="726" y="2634"/>
            <a:chExt cx="566" cy="413"/>
          </a:xfrm>
        </p:grpSpPr>
        <p:sp>
          <p:nvSpPr>
            <p:cNvPr id="44064" name="Oval 2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4065" name="Text Box 2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grpSp>
        <p:nvGrpSpPr>
          <p:cNvPr id="44046" name="Group 22"/>
          <p:cNvGrpSpPr>
            <a:grpSpLocks/>
          </p:cNvGrpSpPr>
          <p:nvPr/>
        </p:nvGrpSpPr>
        <p:grpSpPr bwMode="auto">
          <a:xfrm>
            <a:off x="4076701" y="2847975"/>
            <a:ext cx="898525" cy="655638"/>
            <a:chOff x="726" y="2634"/>
            <a:chExt cx="566" cy="413"/>
          </a:xfrm>
        </p:grpSpPr>
        <p:sp>
          <p:nvSpPr>
            <p:cNvPr id="44062" name="Oval 23"/>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4063" name="Text Box 24"/>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44047" name="Text Box 25"/>
          <p:cNvSpPr txBox="1">
            <a:spLocks noChangeArrowheads="1"/>
          </p:cNvSpPr>
          <p:nvPr/>
        </p:nvSpPr>
        <p:spPr bwMode="auto">
          <a:xfrm flipH="1">
            <a:off x="4267200" y="279082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1</a:t>
            </a:r>
            <a:endParaRPr lang="en-US" altLang="en-US" sz="3600" b="1">
              <a:solidFill>
                <a:srgbClr val="000000"/>
              </a:solidFill>
            </a:endParaRPr>
          </a:p>
        </p:txBody>
      </p:sp>
      <p:sp>
        <p:nvSpPr>
          <p:cNvPr id="44048" name="Text Box 26"/>
          <p:cNvSpPr txBox="1">
            <a:spLocks noChangeArrowheads="1"/>
          </p:cNvSpPr>
          <p:nvPr/>
        </p:nvSpPr>
        <p:spPr bwMode="auto">
          <a:xfrm flipH="1">
            <a:off x="7067551" y="37147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a/0</a:t>
            </a:r>
            <a:endParaRPr lang="en-US" altLang="en-US" sz="2400"/>
          </a:p>
        </p:txBody>
      </p:sp>
      <p:sp>
        <p:nvSpPr>
          <p:cNvPr id="44049" name="Text Box 27"/>
          <p:cNvSpPr txBox="1">
            <a:spLocks noChangeArrowheads="1"/>
          </p:cNvSpPr>
          <p:nvPr/>
        </p:nvSpPr>
        <p:spPr bwMode="auto">
          <a:xfrm flipH="1">
            <a:off x="6858000" y="27432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2</a:t>
            </a:r>
            <a:endParaRPr lang="en-US" altLang="en-US" sz="3600" b="1">
              <a:solidFill>
                <a:srgbClr val="000000"/>
              </a:solidFill>
            </a:endParaRPr>
          </a:p>
        </p:txBody>
      </p:sp>
      <p:sp>
        <p:nvSpPr>
          <p:cNvPr id="44050" name="Text Box 28"/>
          <p:cNvSpPr txBox="1">
            <a:spLocks noChangeArrowheads="1"/>
          </p:cNvSpPr>
          <p:nvPr/>
        </p:nvSpPr>
        <p:spPr bwMode="auto">
          <a:xfrm flipH="1">
            <a:off x="4171950" y="4589464"/>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0</a:t>
            </a:r>
            <a:r>
              <a:rPr lang="en-US" altLang="en-US" sz="2400" b="1">
                <a:solidFill>
                  <a:srgbClr val="000000"/>
                </a:solidFill>
              </a:rPr>
              <a:t>/1</a:t>
            </a:r>
          </a:p>
        </p:txBody>
      </p:sp>
      <p:sp>
        <p:nvSpPr>
          <p:cNvPr id="44051" name="Text Box 29"/>
          <p:cNvSpPr txBox="1">
            <a:spLocks noChangeArrowheads="1"/>
          </p:cNvSpPr>
          <p:nvPr/>
        </p:nvSpPr>
        <p:spPr bwMode="auto">
          <a:xfrm flipH="1">
            <a:off x="6877050" y="443865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3</a:t>
            </a:r>
            <a:endParaRPr lang="en-US" altLang="en-US" sz="3600" b="1">
              <a:solidFill>
                <a:srgbClr val="000000"/>
              </a:solidFill>
            </a:endParaRPr>
          </a:p>
        </p:txBody>
      </p:sp>
      <p:sp>
        <p:nvSpPr>
          <p:cNvPr id="44052" name="Text Box 30"/>
          <p:cNvSpPr txBox="1">
            <a:spLocks noChangeArrowheads="1"/>
          </p:cNvSpPr>
          <p:nvPr/>
        </p:nvSpPr>
        <p:spPr bwMode="auto">
          <a:xfrm flipH="1">
            <a:off x="7767638" y="46736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a/1</a:t>
            </a:r>
            <a:endParaRPr lang="en-US" altLang="en-US" sz="2400"/>
          </a:p>
        </p:txBody>
      </p:sp>
      <p:sp>
        <p:nvSpPr>
          <p:cNvPr id="44053" name="Line 31"/>
          <p:cNvSpPr>
            <a:spLocks noChangeShapeType="1"/>
          </p:cNvSpPr>
          <p:nvPr/>
        </p:nvSpPr>
        <p:spPr bwMode="auto">
          <a:xfrm>
            <a:off x="4838700" y="3200400"/>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4054" name="Line 32"/>
          <p:cNvSpPr>
            <a:spLocks noChangeShapeType="1"/>
          </p:cNvSpPr>
          <p:nvPr/>
        </p:nvSpPr>
        <p:spPr bwMode="auto">
          <a:xfrm>
            <a:off x="7124700" y="3448050"/>
            <a:ext cx="0" cy="1143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4055" name="Line 33"/>
          <p:cNvSpPr>
            <a:spLocks noChangeShapeType="1"/>
          </p:cNvSpPr>
          <p:nvPr/>
        </p:nvSpPr>
        <p:spPr bwMode="auto">
          <a:xfrm flipV="1">
            <a:off x="4533900" y="3505200"/>
            <a:ext cx="0" cy="1066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4056" name="Line 34"/>
          <p:cNvSpPr>
            <a:spLocks noChangeShapeType="1"/>
          </p:cNvSpPr>
          <p:nvPr/>
        </p:nvSpPr>
        <p:spPr bwMode="auto">
          <a:xfrm>
            <a:off x="4762500" y="3352800"/>
            <a:ext cx="2209800" cy="12954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4057" name="Text Box 35"/>
          <p:cNvSpPr txBox="1">
            <a:spLocks noChangeArrowheads="1"/>
          </p:cNvSpPr>
          <p:nvPr/>
        </p:nvSpPr>
        <p:spPr bwMode="auto">
          <a:xfrm flipH="1">
            <a:off x="5595938" y="44450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b/0</a:t>
            </a:r>
            <a:endParaRPr lang="en-US" altLang="en-US" sz="2400"/>
          </a:p>
        </p:txBody>
      </p:sp>
      <p:sp>
        <p:nvSpPr>
          <p:cNvPr id="44058" name="Line 36"/>
          <p:cNvSpPr>
            <a:spLocks noChangeShapeType="1"/>
          </p:cNvSpPr>
          <p:nvPr/>
        </p:nvSpPr>
        <p:spPr bwMode="auto">
          <a:xfrm>
            <a:off x="3657600" y="4933950"/>
            <a:ext cx="5334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4059" name="Text Box 37"/>
          <p:cNvSpPr txBox="1">
            <a:spLocks noChangeArrowheads="1"/>
          </p:cNvSpPr>
          <p:nvPr/>
        </p:nvSpPr>
        <p:spPr bwMode="auto">
          <a:xfrm flipH="1">
            <a:off x="6643688" y="375285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b/1</a:t>
            </a:r>
            <a:endParaRPr lang="en-US" altLang="en-US" sz="2400"/>
          </a:p>
        </p:txBody>
      </p:sp>
      <p:sp>
        <p:nvSpPr>
          <p:cNvPr id="44060" name="Text Box 38"/>
          <p:cNvSpPr txBox="1">
            <a:spLocks noChangeArrowheads="1"/>
          </p:cNvSpPr>
          <p:nvPr/>
        </p:nvSpPr>
        <p:spPr bwMode="auto">
          <a:xfrm flipH="1">
            <a:off x="5638801" y="28384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b/1</a:t>
            </a:r>
            <a:endParaRPr lang="en-US" altLang="en-US" sz="2400"/>
          </a:p>
        </p:txBody>
      </p:sp>
      <p:sp>
        <p:nvSpPr>
          <p:cNvPr id="44061" name="Text Box 39"/>
          <p:cNvSpPr txBox="1">
            <a:spLocks noChangeArrowheads="1"/>
          </p:cNvSpPr>
          <p:nvPr/>
        </p:nvSpPr>
        <p:spPr bwMode="auto">
          <a:xfrm>
            <a:off x="1905000" y="1295401"/>
            <a:ext cx="8686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000"/>
              <a:t>Shifting the output character 1 of  transition b to </a:t>
            </a:r>
            <a:r>
              <a:rPr lang="en-US" altLang="en-US" sz="2400" b="1">
                <a:solidFill>
                  <a:srgbClr val="000000"/>
                </a:solidFill>
              </a:rPr>
              <a:t>q</a:t>
            </a:r>
            <a:r>
              <a:rPr lang="en-US" altLang="en-US" sz="3600" b="1" baseline="-30000">
                <a:solidFill>
                  <a:srgbClr val="000000"/>
                </a:solidFill>
              </a:rPr>
              <a:t>0</a:t>
            </a:r>
          </a:p>
        </p:txBody>
      </p:sp>
    </p:spTree>
    <p:extLst>
      <p:ext uri="{BB962C8B-B14F-4D97-AF65-F5344CB8AC3E}">
        <p14:creationId xmlns:p14="http://schemas.microsoft.com/office/powerpoint/2010/main" val="1293987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88FF2AB-076B-440F-A519-5FB400B74794}" type="slidenum">
              <a:rPr lang="en-US" altLang="en-US" sz="1400"/>
              <a:pPr>
                <a:spcBef>
                  <a:spcPct val="0"/>
                </a:spcBef>
                <a:buFontTx/>
                <a:buNone/>
              </a:pPr>
              <a:t>15</a:t>
            </a:fld>
            <a:endParaRPr lang="en-US" altLang="en-US" sz="1400"/>
          </a:p>
        </p:txBody>
      </p:sp>
      <p:sp>
        <p:nvSpPr>
          <p:cNvPr id="45059" name="Rectangle 2"/>
          <p:cNvSpPr>
            <a:spLocks noGrp="1" noChangeArrowheads="1"/>
          </p:cNvSpPr>
          <p:nvPr>
            <p:ph type="title"/>
          </p:nvPr>
        </p:nvSpPr>
        <p:spPr/>
        <p:txBody>
          <a:bodyPr/>
          <a:lstStyle/>
          <a:p>
            <a:pPr eaLnBrk="1" hangingPunct="1"/>
            <a:r>
              <a:rPr lang="en-US" altLang="en-US" smtClean="0"/>
              <a:t>Example continued ...</a:t>
            </a:r>
          </a:p>
        </p:txBody>
      </p:sp>
      <p:grpSp>
        <p:nvGrpSpPr>
          <p:cNvPr id="45060" name="Group 4"/>
          <p:cNvGrpSpPr>
            <a:grpSpLocks/>
          </p:cNvGrpSpPr>
          <p:nvPr/>
        </p:nvGrpSpPr>
        <p:grpSpPr bwMode="auto">
          <a:xfrm>
            <a:off x="6705601" y="4565651"/>
            <a:ext cx="841375" cy="614363"/>
            <a:chOff x="726" y="2634"/>
            <a:chExt cx="566" cy="413"/>
          </a:xfrm>
        </p:grpSpPr>
        <p:sp>
          <p:nvSpPr>
            <p:cNvPr id="45094" name="Oval 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5095" name="Text Box 6"/>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sp>
        <p:nvSpPr>
          <p:cNvPr id="45061" name="Freeform 7"/>
          <p:cNvSpPr>
            <a:spLocks/>
          </p:cNvSpPr>
          <p:nvPr/>
        </p:nvSpPr>
        <p:spPr bwMode="auto">
          <a:xfrm flipH="1" flipV="1">
            <a:off x="4802188" y="4975226"/>
            <a:ext cx="2011362" cy="511175"/>
          </a:xfrm>
          <a:custGeom>
            <a:avLst/>
            <a:gdLst>
              <a:gd name="T0" fmla="*/ 0 w 2176"/>
              <a:gd name="T1" fmla="*/ 777678216 h 336"/>
              <a:gd name="T2" fmla="*/ 1859180650 w 2176"/>
              <a:gd name="T3" fmla="*/ 77767821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62" name="Text Box 8"/>
          <p:cNvSpPr txBox="1">
            <a:spLocks noChangeArrowheads="1"/>
          </p:cNvSpPr>
          <p:nvPr/>
        </p:nvSpPr>
        <p:spPr bwMode="auto">
          <a:xfrm flipH="1">
            <a:off x="4262438" y="38862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grpSp>
        <p:nvGrpSpPr>
          <p:cNvPr id="45063" name="Group 9"/>
          <p:cNvGrpSpPr>
            <a:grpSpLocks/>
          </p:cNvGrpSpPr>
          <p:nvPr/>
        </p:nvGrpSpPr>
        <p:grpSpPr bwMode="auto">
          <a:xfrm>
            <a:off x="4076701" y="4581525"/>
            <a:ext cx="898525" cy="655638"/>
            <a:chOff x="726" y="2634"/>
            <a:chExt cx="566" cy="413"/>
          </a:xfrm>
        </p:grpSpPr>
        <p:sp>
          <p:nvSpPr>
            <p:cNvPr id="45092" name="Oval 1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5093" name="Text Box 1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45064" name="Freeform 12"/>
          <p:cNvSpPr>
            <a:spLocks/>
          </p:cNvSpPr>
          <p:nvPr/>
        </p:nvSpPr>
        <p:spPr bwMode="auto">
          <a:xfrm>
            <a:off x="4821238" y="4333876"/>
            <a:ext cx="2011362" cy="511175"/>
          </a:xfrm>
          <a:custGeom>
            <a:avLst/>
            <a:gdLst>
              <a:gd name="T0" fmla="*/ 0 w 2176"/>
              <a:gd name="T1" fmla="*/ 777678216 h 336"/>
              <a:gd name="T2" fmla="*/ 1859180650 w 2176"/>
              <a:gd name="T3" fmla="*/ 77767821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5065" name="Group 13"/>
          <p:cNvGrpSpPr>
            <a:grpSpLocks/>
          </p:cNvGrpSpPr>
          <p:nvPr/>
        </p:nvGrpSpPr>
        <p:grpSpPr bwMode="auto">
          <a:xfrm rot="5400000">
            <a:off x="7364413" y="4560888"/>
            <a:ext cx="685800" cy="593725"/>
            <a:chOff x="2880" y="3312"/>
            <a:chExt cx="408" cy="336"/>
          </a:xfrm>
        </p:grpSpPr>
        <p:sp>
          <p:nvSpPr>
            <p:cNvPr id="45089" name="Freeform 14"/>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90" name="Freeform 15"/>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91" name="Freeform 16"/>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5066" name="Text Box 17"/>
          <p:cNvSpPr txBox="1">
            <a:spLocks noChangeArrowheads="1"/>
          </p:cNvSpPr>
          <p:nvPr/>
        </p:nvSpPr>
        <p:spPr bwMode="auto">
          <a:xfrm flipH="1">
            <a:off x="5657851" y="49593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45067" name="Text Box 18"/>
          <p:cNvSpPr txBox="1">
            <a:spLocks noChangeArrowheads="1"/>
          </p:cNvSpPr>
          <p:nvPr/>
        </p:nvSpPr>
        <p:spPr bwMode="auto">
          <a:xfrm flipH="1">
            <a:off x="5238751" y="37719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a/1</a:t>
            </a:r>
            <a:endParaRPr lang="en-US" altLang="en-US" sz="2400"/>
          </a:p>
        </p:txBody>
      </p:sp>
      <p:grpSp>
        <p:nvGrpSpPr>
          <p:cNvPr id="45068" name="Group 19"/>
          <p:cNvGrpSpPr>
            <a:grpSpLocks/>
          </p:cNvGrpSpPr>
          <p:nvPr/>
        </p:nvGrpSpPr>
        <p:grpSpPr bwMode="auto">
          <a:xfrm>
            <a:off x="6705601" y="2832101"/>
            <a:ext cx="841375" cy="614363"/>
            <a:chOff x="726" y="2634"/>
            <a:chExt cx="566" cy="413"/>
          </a:xfrm>
        </p:grpSpPr>
        <p:sp>
          <p:nvSpPr>
            <p:cNvPr id="45087" name="Oval 2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5088" name="Text Box 2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grpSp>
        <p:nvGrpSpPr>
          <p:cNvPr id="45069" name="Group 22"/>
          <p:cNvGrpSpPr>
            <a:grpSpLocks/>
          </p:cNvGrpSpPr>
          <p:nvPr/>
        </p:nvGrpSpPr>
        <p:grpSpPr bwMode="auto">
          <a:xfrm>
            <a:off x="4076701" y="2847975"/>
            <a:ext cx="898525" cy="655638"/>
            <a:chOff x="726" y="2634"/>
            <a:chExt cx="566" cy="413"/>
          </a:xfrm>
        </p:grpSpPr>
        <p:sp>
          <p:nvSpPr>
            <p:cNvPr id="45085" name="Oval 23"/>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5086" name="Text Box 24"/>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45070" name="Text Box 25"/>
          <p:cNvSpPr txBox="1">
            <a:spLocks noChangeArrowheads="1"/>
          </p:cNvSpPr>
          <p:nvPr/>
        </p:nvSpPr>
        <p:spPr bwMode="auto">
          <a:xfrm flipH="1">
            <a:off x="4171950" y="29241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1</a:t>
            </a:r>
            <a:r>
              <a:rPr lang="en-US" altLang="en-US" sz="2400" b="1">
                <a:solidFill>
                  <a:srgbClr val="000000"/>
                </a:solidFill>
              </a:rPr>
              <a:t>/0</a:t>
            </a:r>
          </a:p>
        </p:txBody>
      </p:sp>
      <p:sp>
        <p:nvSpPr>
          <p:cNvPr id="45071" name="Text Box 26"/>
          <p:cNvSpPr txBox="1">
            <a:spLocks noChangeArrowheads="1"/>
          </p:cNvSpPr>
          <p:nvPr/>
        </p:nvSpPr>
        <p:spPr bwMode="auto">
          <a:xfrm flipH="1">
            <a:off x="7067551" y="37147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a/0</a:t>
            </a:r>
            <a:endParaRPr lang="en-US" altLang="en-US" sz="2400"/>
          </a:p>
        </p:txBody>
      </p:sp>
      <p:sp>
        <p:nvSpPr>
          <p:cNvPr id="45072" name="Text Box 27"/>
          <p:cNvSpPr txBox="1">
            <a:spLocks noChangeArrowheads="1"/>
          </p:cNvSpPr>
          <p:nvPr/>
        </p:nvSpPr>
        <p:spPr bwMode="auto">
          <a:xfrm flipH="1">
            <a:off x="6858000" y="27432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2</a:t>
            </a:r>
            <a:endParaRPr lang="en-US" altLang="en-US" sz="3600" b="1">
              <a:solidFill>
                <a:srgbClr val="000000"/>
              </a:solidFill>
            </a:endParaRPr>
          </a:p>
        </p:txBody>
      </p:sp>
      <p:sp>
        <p:nvSpPr>
          <p:cNvPr id="45073" name="Text Box 28"/>
          <p:cNvSpPr txBox="1">
            <a:spLocks noChangeArrowheads="1"/>
          </p:cNvSpPr>
          <p:nvPr/>
        </p:nvSpPr>
        <p:spPr bwMode="auto">
          <a:xfrm flipH="1">
            <a:off x="4171950" y="46513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0</a:t>
            </a:r>
            <a:r>
              <a:rPr lang="en-US" altLang="en-US" sz="2400" b="1">
                <a:solidFill>
                  <a:srgbClr val="000000"/>
                </a:solidFill>
              </a:rPr>
              <a:t>/1</a:t>
            </a:r>
          </a:p>
        </p:txBody>
      </p:sp>
      <p:sp>
        <p:nvSpPr>
          <p:cNvPr id="45074" name="Text Box 29"/>
          <p:cNvSpPr txBox="1">
            <a:spLocks noChangeArrowheads="1"/>
          </p:cNvSpPr>
          <p:nvPr/>
        </p:nvSpPr>
        <p:spPr bwMode="auto">
          <a:xfrm flipH="1">
            <a:off x="6877050" y="443865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3</a:t>
            </a:r>
            <a:endParaRPr lang="en-US" altLang="en-US" sz="3600" b="1">
              <a:solidFill>
                <a:srgbClr val="000000"/>
              </a:solidFill>
            </a:endParaRPr>
          </a:p>
        </p:txBody>
      </p:sp>
      <p:sp>
        <p:nvSpPr>
          <p:cNvPr id="45075" name="Text Box 30"/>
          <p:cNvSpPr txBox="1">
            <a:spLocks noChangeArrowheads="1"/>
          </p:cNvSpPr>
          <p:nvPr/>
        </p:nvSpPr>
        <p:spPr bwMode="auto">
          <a:xfrm flipH="1">
            <a:off x="7767638" y="46736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a/1</a:t>
            </a:r>
            <a:endParaRPr lang="en-US" altLang="en-US" sz="2400"/>
          </a:p>
        </p:txBody>
      </p:sp>
      <p:sp>
        <p:nvSpPr>
          <p:cNvPr id="45076" name="Line 31"/>
          <p:cNvSpPr>
            <a:spLocks noChangeShapeType="1"/>
          </p:cNvSpPr>
          <p:nvPr/>
        </p:nvSpPr>
        <p:spPr bwMode="auto">
          <a:xfrm>
            <a:off x="4838700" y="3200400"/>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5077" name="Line 32"/>
          <p:cNvSpPr>
            <a:spLocks noChangeShapeType="1"/>
          </p:cNvSpPr>
          <p:nvPr/>
        </p:nvSpPr>
        <p:spPr bwMode="auto">
          <a:xfrm>
            <a:off x="7124700" y="3448050"/>
            <a:ext cx="0" cy="1143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5078" name="Line 33"/>
          <p:cNvSpPr>
            <a:spLocks noChangeShapeType="1"/>
          </p:cNvSpPr>
          <p:nvPr/>
        </p:nvSpPr>
        <p:spPr bwMode="auto">
          <a:xfrm flipV="1">
            <a:off x="4533900" y="3505200"/>
            <a:ext cx="0" cy="1066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5079" name="Line 34"/>
          <p:cNvSpPr>
            <a:spLocks noChangeShapeType="1"/>
          </p:cNvSpPr>
          <p:nvPr/>
        </p:nvSpPr>
        <p:spPr bwMode="auto">
          <a:xfrm>
            <a:off x="4762500" y="3352800"/>
            <a:ext cx="2209800" cy="12954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5080" name="Text Box 35"/>
          <p:cNvSpPr txBox="1">
            <a:spLocks noChangeArrowheads="1"/>
          </p:cNvSpPr>
          <p:nvPr/>
        </p:nvSpPr>
        <p:spPr bwMode="auto">
          <a:xfrm flipH="1">
            <a:off x="5595938" y="44450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b/0</a:t>
            </a:r>
            <a:endParaRPr lang="en-US" altLang="en-US" sz="2400"/>
          </a:p>
        </p:txBody>
      </p:sp>
      <p:sp>
        <p:nvSpPr>
          <p:cNvPr id="45081" name="Line 36"/>
          <p:cNvSpPr>
            <a:spLocks noChangeShapeType="1"/>
          </p:cNvSpPr>
          <p:nvPr/>
        </p:nvSpPr>
        <p:spPr bwMode="auto">
          <a:xfrm>
            <a:off x="3657600" y="4933950"/>
            <a:ext cx="5334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5082" name="Text Box 37"/>
          <p:cNvSpPr txBox="1">
            <a:spLocks noChangeArrowheads="1"/>
          </p:cNvSpPr>
          <p:nvPr/>
        </p:nvSpPr>
        <p:spPr bwMode="auto">
          <a:xfrm flipH="1">
            <a:off x="6643688" y="375285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b/1</a:t>
            </a:r>
            <a:endParaRPr lang="en-US" altLang="en-US" sz="2400"/>
          </a:p>
        </p:txBody>
      </p:sp>
      <p:sp>
        <p:nvSpPr>
          <p:cNvPr id="45083" name="Text Box 38"/>
          <p:cNvSpPr txBox="1">
            <a:spLocks noChangeArrowheads="1"/>
          </p:cNvSpPr>
          <p:nvPr/>
        </p:nvSpPr>
        <p:spPr bwMode="auto">
          <a:xfrm flipH="1">
            <a:off x="5638801" y="28384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b/1</a:t>
            </a:r>
            <a:endParaRPr lang="en-US" altLang="en-US" sz="2400"/>
          </a:p>
        </p:txBody>
      </p:sp>
      <p:sp>
        <p:nvSpPr>
          <p:cNvPr id="45084" name="Text Box 39"/>
          <p:cNvSpPr txBox="1">
            <a:spLocks noChangeArrowheads="1"/>
          </p:cNvSpPr>
          <p:nvPr/>
        </p:nvSpPr>
        <p:spPr bwMode="auto">
          <a:xfrm>
            <a:off x="1752600" y="1600201"/>
            <a:ext cx="8686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000"/>
              <a:t>Shifting the output character 0 of transition a to </a:t>
            </a:r>
            <a:r>
              <a:rPr lang="en-US" altLang="en-US" sz="3000" b="1">
                <a:solidFill>
                  <a:srgbClr val="000000"/>
                </a:solidFill>
              </a:rPr>
              <a:t>q</a:t>
            </a:r>
            <a:r>
              <a:rPr lang="en-US" altLang="en-US" sz="3000" b="1" baseline="-30000">
                <a:solidFill>
                  <a:srgbClr val="000000"/>
                </a:solidFill>
              </a:rPr>
              <a:t>1</a:t>
            </a:r>
          </a:p>
        </p:txBody>
      </p:sp>
    </p:spTree>
    <p:extLst>
      <p:ext uri="{BB962C8B-B14F-4D97-AF65-F5344CB8AC3E}">
        <p14:creationId xmlns:p14="http://schemas.microsoft.com/office/powerpoint/2010/main" val="2456994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374550D-7CDD-48D8-98F3-ACBF56DBF9CA}" type="slidenum">
              <a:rPr lang="en-US" altLang="en-US" sz="1400"/>
              <a:pPr>
                <a:spcBef>
                  <a:spcPct val="0"/>
                </a:spcBef>
                <a:buFontTx/>
                <a:buNone/>
              </a:pPr>
              <a:t>16</a:t>
            </a:fld>
            <a:endParaRPr lang="en-US" altLang="en-US" sz="1400"/>
          </a:p>
        </p:txBody>
      </p:sp>
      <p:sp>
        <p:nvSpPr>
          <p:cNvPr id="46083" name="Rectangle 2"/>
          <p:cNvSpPr>
            <a:spLocks noGrp="1" noChangeArrowheads="1"/>
          </p:cNvSpPr>
          <p:nvPr>
            <p:ph type="title"/>
          </p:nvPr>
        </p:nvSpPr>
        <p:spPr/>
        <p:txBody>
          <a:bodyPr/>
          <a:lstStyle/>
          <a:p>
            <a:pPr eaLnBrk="1" hangingPunct="1"/>
            <a:r>
              <a:rPr lang="en-US" altLang="en-US" smtClean="0"/>
              <a:t>Example continued ...</a:t>
            </a:r>
          </a:p>
        </p:txBody>
      </p:sp>
      <p:grpSp>
        <p:nvGrpSpPr>
          <p:cNvPr id="46084" name="Group 4"/>
          <p:cNvGrpSpPr>
            <a:grpSpLocks/>
          </p:cNvGrpSpPr>
          <p:nvPr/>
        </p:nvGrpSpPr>
        <p:grpSpPr bwMode="auto">
          <a:xfrm>
            <a:off x="6705601" y="4565651"/>
            <a:ext cx="841375" cy="614363"/>
            <a:chOff x="726" y="2634"/>
            <a:chExt cx="566" cy="413"/>
          </a:xfrm>
        </p:grpSpPr>
        <p:sp>
          <p:nvSpPr>
            <p:cNvPr id="46118" name="Oval 5"/>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6119" name="Text Box 6"/>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sp>
        <p:nvSpPr>
          <p:cNvPr id="46085" name="Text Box 8"/>
          <p:cNvSpPr txBox="1">
            <a:spLocks noChangeArrowheads="1"/>
          </p:cNvSpPr>
          <p:nvPr/>
        </p:nvSpPr>
        <p:spPr bwMode="auto">
          <a:xfrm flipH="1">
            <a:off x="4262438" y="38862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grpSp>
        <p:nvGrpSpPr>
          <p:cNvPr id="46086" name="Group 9"/>
          <p:cNvGrpSpPr>
            <a:grpSpLocks/>
          </p:cNvGrpSpPr>
          <p:nvPr/>
        </p:nvGrpSpPr>
        <p:grpSpPr bwMode="auto">
          <a:xfrm>
            <a:off x="4076701" y="4581525"/>
            <a:ext cx="898525" cy="655638"/>
            <a:chOff x="726" y="2634"/>
            <a:chExt cx="566" cy="413"/>
          </a:xfrm>
        </p:grpSpPr>
        <p:sp>
          <p:nvSpPr>
            <p:cNvPr id="46116" name="Oval 1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6117" name="Text Box 1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46087" name="Freeform 7"/>
          <p:cNvSpPr>
            <a:spLocks/>
          </p:cNvSpPr>
          <p:nvPr/>
        </p:nvSpPr>
        <p:spPr bwMode="auto">
          <a:xfrm flipH="1" flipV="1">
            <a:off x="4802188" y="4975226"/>
            <a:ext cx="2011362" cy="511175"/>
          </a:xfrm>
          <a:custGeom>
            <a:avLst/>
            <a:gdLst>
              <a:gd name="T0" fmla="*/ 0 w 2176"/>
              <a:gd name="T1" fmla="*/ 777678216 h 336"/>
              <a:gd name="T2" fmla="*/ 1859180650 w 2176"/>
              <a:gd name="T3" fmla="*/ 77767821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088" name="Freeform 12"/>
          <p:cNvSpPr>
            <a:spLocks/>
          </p:cNvSpPr>
          <p:nvPr/>
        </p:nvSpPr>
        <p:spPr bwMode="auto">
          <a:xfrm>
            <a:off x="4821238" y="4333876"/>
            <a:ext cx="2011362" cy="511175"/>
          </a:xfrm>
          <a:custGeom>
            <a:avLst/>
            <a:gdLst>
              <a:gd name="T0" fmla="*/ 0 w 2176"/>
              <a:gd name="T1" fmla="*/ 777678216 h 336"/>
              <a:gd name="T2" fmla="*/ 1859180650 w 2176"/>
              <a:gd name="T3" fmla="*/ 777678216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6089" name="Group 13"/>
          <p:cNvGrpSpPr>
            <a:grpSpLocks/>
          </p:cNvGrpSpPr>
          <p:nvPr/>
        </p:nvGrpSpPr>
        <p:grpSpPr bwMode="auto">
          <a:xfrm rot="5400000">
            <a:off x="7364413" y="4560888"/>
            <a:ext cx="685800" cy="593725"/>
            <a:chOff x="2880" y="3312"/>
            <a:chExt cx="408" cy="336"/>
          </a:xfrm>
        </p:grpSpPr>
        <p:sp>
          <p:nvSpPr>
            <p:cNvPr id="46113" name="Freeform 14"/>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4" name="Freeform 15"/>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6115" name="Freeform 16"/>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6090" name="Text Box 17"/>
          <p:cNvSpPr txBox="1">
            <a:spLocks noChangeArrowheads="1"/>
          </p:cNvSpPr>
          <p:nvPr/>
        </p:nvSpPr>
        <p:spPr bwMode="auto">
          <a:xfrm flipH="1">
            <a:off x="5657851" y="49593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46091" name="Text Box 18"/>
          <p:cNvSpPr txBox="1">
            <a:spLocks noChangeArrowheads="1"/>
          </p:cNvSpPr>
          <p:nvPr/>
        </p:nvSpPr>
        <p:spPr bwMode="auto">
          <a:xfrm flipH="1">
            <a:off x="5238751" y="37719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a/1</a:t>
            </a:r>
            <a:endParaRPr lang="en-US" altLang="en-US" sz="2400"/>
          </a:p>
        </p:txBody>
      </p:sp>
      <p:grpSp>
        <p:nvGrpSpPr>
          <p:cNvPr id="46092" name="Group 19"/>
          <p:cNvGrpSpPr>
            <a:grpSpLocks/>
          </p:cNvGrpSpPr>
          <p:nvPr/>
        </p:nvGrpSpPr>
        <p:grpSpPr bwMode="auto">
          <a:xfrm>
            <a:off x="6705601" y="2832101"/>
            <a:ext cx="841375" cy="614363"/>
            <a:chOff x="726" y="2634"/>
            <a:chExt cx="566" cy="413"/>
          </a:xfrm>
        </p:grpSpPr>
        <p:sp>
          <p:nvSpPr>
            <p:cNvPr id="46111" name="Oval 2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6112" name="Text Box 2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grpSp>
        <p:nvGrpSpPr>
          <p:cNvPr id="46093" name="Group 22"/>
          <p:cNvGrpSpPr>
            <a:grpSpLocks/>
          </p:cNvGrpSpPr>
          <p:nvPr/>
        </p:nvGrpSpPr>
        <p:grpSpPr bwMode="auto">
          <a:xfrm>
            <a:off x="4076701" y="2847975"/>
            <a:ext cx="898525" cy="655638"/>
            <a:chOff x="726" y="2634"/>
            <a:chExt cx="566" cy="413"/>
          </a:xfrm>
        </p:grpSpPr>
        <p:sp>
          <p:nvSpPr>
            <p:cNvPr id="46109" name="Oval 23"/>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6110" name="Text Box 24"/>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46094" name="Text Box 25"/>
          <p:cNvSpPr txBox="1">
            <a:spLocks noChangeArrowheads="1"/>
          </p:cNvSpPr>
          <p:nvPr/>
        </p:nvSpPr>
        <p:spPr bwMode="auto">
          <a:xfrm flipH="1">
            <a:off x="4171950" y="29241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1</a:t>
            </a:r>
            <a:r>
              <a:rPr lang="en-US" altLang="en-US" sz="2400" b="1">
                <a:solidFill>
                  <a:srgbClr val="000000"/>
                </a:solidFill>
              </a:rPr>
              <a:t>/0</a:t>
            </a:r>
          </a:p>
        </p:txBody>
      </p:sp>
      <p:sp>
        <p:nvSpPr>
          <p:cNvPr id="46095" name="Text Box 26"/>
          <p:cNvSpPr txBox="1">
            <a:spLocks noChangeArrowheads="1"/>
          </p:cNvSpPr>
          <p:nvPr/>
        </p:nvSpPr>
        <p:spPr bwMode="auto">
          <a:xfrm flipH="1">
            <a:off x="7067551" y="37147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a/0</a:t>
            </a:r>
            <a:endParaRPr lang="en-US" altLang="en-US" sz="2400"/>
          </a:p>
        </p:txBody>
      </p:sp>
      <p:sp>
        <p:nvSpPr>
          <p:cNvPr id="46096" name="Text Box 27"/>
          <p:cNvSpPr txBox="1">
            <a:spLocks noChangeArrowheads="1"/>
          </p:cNvSpPr>
          <p:nvPr/>
        </p:nvSpPr>
        <p:spPr bwMode="auto">
          <a:xfrm flipH="1">
            <a:off x="6762750" y="28575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2</a:t>
            </a:r>
            <a:r>
              <a:rPr lang="en-US" altLang="en-US" sz="2500" b="1">
                <a:solidFill>
                  <a:srgbClr val="000000"/>
                </a:solidFill>
              </a:rPr>
              <a:t>/1</a:t>
            </a:r>
            <a:endParaRPr lang="en-US" altLang="en-US" sz="3600" b="1">
              <a:solidFill>
                <a:srgbClr val="000000"/>
              </a:solidFill>
            </a:endParaRPr>
          </a:p>
        </p:txBody>
      </p:sp>
      <p:sp>
        <p:nvSpPr>
          <p:cNvPr id="46097" name="Text Box 28"/>
          <p:cNvSpPr txBox="1">
            <a:spLocks noChangeArrowheads="1"/>
          </p:cNvSpPr>
          <p:nvPr/>
        </p:nvSpPr>
        <p:spPr bwMode="auto">
          <a:xfrm flipH="1">
            <a:off x="4171950" y="46513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0</a:t>
            </a:r>
            <a:r>
              <a:rPr lang="en-US" altLang="en-US" sz="2400" b="1">
                <a:solidFill>
                  <a:srgbClr val="000000"/>
                </a:solidFill>
              </a:rPr>
              <a:t>/1</a:t>
            </a:r>
          </a:p>
        </p:txBody>
      </p:sp>
      <p:sp>
        <p:nvSpPr>
          <p:cNvPr id="46098" name="Text Box 29"/>
          <p:cNvSpPr txBox="1">
            <a:spLocks noChangeArrowheads="1"/>
          </p:cNvSpPr>
          <p:nvPr/>
        </p:nvSpPr>
        <p:spPr bwMode="auto">
          <a:xfrm flipH="1">
            <a:off x="6819900" y="44196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3</a:t>
            </a:r>
            <a:endParaRPr lang="en-US" altLang="en-US" sz="3600" b="1">
              <a:solidFill>
                <a:srgbClr val="000000"/>
              </a:solidFill>
            </a:endParaRPr>
          </a:p>
        </p:txBody>
      </p:sp>
      <p:sp>
        <p:nvSpPr>
          <p:cNvPr id="46099" name="Text Box 30"/>
          <p:cNvSpPr txBox="1">
            <a:spLocks noChangeArrowheads="1"/>
          </p:cNvSpPr>
          <p:nvPr/>
        </p:nvSpPr>
        <p:spPr bwMode="auto">
          <a:xfrm flipH="1">
            <a:off x="7767638" y="46736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a/1</a:t>
            </a:r>
            <a:endParaRPr lang="en-US" altLang="en-US" sz="2400"/>
          </a:p>
        </p:txBody>
      </p:sp>
      <p:sp>
        <p:nvSpPr>
          <p:cNvPr id="46100" name="Line 31"/>
          <p:cNvSpPr>
            <a:spLocks noChangeShapeType="1"/>
          </p:cNvSpPr>
          <p:nvPr/>
        </p:nvSpPr>
        <p:spPr bwMode="auto">
          <a:xfrm>
            <a:off x="4838700" y="3200400"/>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6101" name="Line 32"/>
          <p:cNvSpPr>
            <a:spLocks noChangeShapeType="1"/>
          </p:cNvSpPr>
          <p:nvPr/>
        </p:nvSpPr>
        <p:spPr bwMode="auto">
          <a:xfrm>
            <a:off x="7124700" y="3448050"/>
            <a:ext cx="0" cy="1143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6102" name="Line 33"/>
          <p:cNvSpPr>
            <a:spLocks noChangeShapeType="1"/>
          </p:cNvSpPr>
          <p:nvPr/>
        </p:nvSpPr>
        <p:spPr bwMode="auto">
          <a:xfrm flipV="1">
            <a:off x="4533900" y="3505200"/>
            <a:ext cx="0" cy="1066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6103" name="Line 34"/>
          <p:cNvSpPr>
            <a:spLocks noChangeShapeType="1"/>
          </p:cNvSpPr>
          <p:nvPr/>
        </p:nvSpPr>
        <p:spPr bwMode="auto">
          <a:xfrm>
            <a:off x="4762500" y="3352800"/>
            <a:ext cx="2209800" cy="12954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6104" name="Text Box 35"/>
          <p:cNvSpPr txBox="1">
            <a:spLocks noChangeArrowheads="1"/>
          </p:cNvSpPr>
          <p:nvPr/>
        </p:nvSpPr>
        <p:spPr bwMode="auto">
          <a:xfrm flipH="1">
            <a:off x="5595938" y="44450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b/0</a:t>
            </a:r>
            <a:endParaRPr lang="en-US" altLang="en-US" sz="2400"/>
          </a:p>
        </p:txBody>
      </p:sp>
      <p:sp>
        <p:nvSpPr>
          <p:cNvPr id="46105" name="Line 36"/>
          <p:cNvSpPr>
            <a:spLocks noChangeShapeType="1"/>
          </p:cNvSpPr>
          <p:nvPr/>
        </p:nvSpPr>
        <p:spPr bwMode="auto">
          <a:xfrm>
            <a:off x="3657600" y="4933950"/>
            <a:ext cx="5334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6106" name="Text Box 37"/>
          <p:cNvSpPr txBox="1">
            <a:spLocks noChangeArrowheads="1"/>
          </p:cNvSpPr>
          <p:nvPr/>
        </p:nvSpPr>
        <p:spPr bwMode="auto">
          <a:xfrm flipH="1">
            <a:off x="6643688" y="375285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b/1</a:t>
            </a:r>
            <a:endParaRPr lang="en-US" altLang="en-US" sz="2400"/>
          </a:p>
        </p:txBody>
      </p:sp>
      <p:sp>
        <p:nvSpPr>
          <p:cNvPr id="46107" name="Text Box 38"/>
          <p:cNvSpPr txBox="1">
            <a:spLocks noChangeArrowheads="1"/>
          </p:cNvSpPr>
          <p:nvPr/>
        </p:nvSpPr>
        <p:spPr bwMode="auto">
          <a:xfrm flipH="1">
            <a:off x="5638801" y="28384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46108" name="Text Box 40"/>
          <p:cNvSpPr txBox="1">
            <a:spLocks noChangeArrowheads="1"/>
          </p:cNvSpPr>
          <p:nvPr/>
        </p:nvSpPr>
        <p:spPr bwMode="auto">
          <a:xfrm>
            <a:off x="1752600" y="1524001"/>
            <a:ext cx="8686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000"/>
              <a:t>Shifting the output character 1 of transition b to </a:t>
            </a:r>
            <a:r>
              <a:rPr lang="en-US" altLang="en-US" sz="3000" b="1">
                <a:solidFill>
                  <a:srgbClr val="000000"/>
                </a:solidFill>
              </a:rPr>
              <a:t>q</a:t>
            </a:r>
            <a:r>
              <a:rPr lang="en-US" altLang="en-US" sz="3000" b="1" baseline="-30000">
                <a:solidFill>
                  <a:srgbClr val="000000"/>
                </a:solidFill>
              </a:rPr>
              <a:t>2</a:t>
            </a:r>
          </a:p>
        </p:txBody>
      </p:sp>
    </p:spTree>
    <p:extLst>
      <p:ext uri="{BB962C8B-B14F-4D97-AF65-F5344CB8AC3E}">
        <p14:creationId xmlns:p14="http://schemas.microsoft.com/office/powerpoint/2010/main" val="1886584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7965CE2-B482-45EC-BB90-84A72697A8B2}" type="slidenum">
              <a:rPr lang="en-US" altLang="en-US" sz="1400"/>
              <a:pPr>
                <a:spcBef>
                  <a:spcPct val="0"/>
                </a:spcBef>
                <a:buFontTx/>
                <a:buNone/>
              </a:pPr>
              <a:t>17</a:t>
            </a:fld>
            <a:endParaRPr lang="en-US" altLang="en-US" sz="1400"/>
          </a:p>
        </p:txBody>
      </p:sp>
      <p:sp>
        <p:nvSpPr>
          <p:cNvPr id="47107" name="Rectangle 1026"/>
          <p:cNvSpPr>
            <a:spLocks noGrp="1" noChangeArrowheads="1"/>
          </p:cNvSpPr>
          <p:nvPr>
            <p:ph type="title"/>
          </p:nvPr>
        </p:nvSpPr>
        <p:spPr>
          <a:xfrm>
            <a:off x="2209800" y="76200"/>
            <a:ext cx="7772400" cy="1143000"/>
          </a:xfrm>
        </p:spPr>
        <p:txBody>
          <a:bodyPr/>
          <a:lstStyle/>
          <a:p>
            <a:pPr eaLnBrk="1" hangingPunct="1"/>
            <a:r>
              <a:rPr lang="en-US" altLang="en-US" smtClean="0"/>
              <a:t>Example continued ...</a:t>
            </a:r>
          </a:p>
        </p:txBody>
      </p:sp>
      <p:sp>
        <p:nvSpPr>
          <p:cNvPr id="47108" name="Text Box 1032"/>
          <p:cNvSpPr txBox="1">
            <a:spLocks noChangeArrowheads="1"/>
          </p:cNvSpPr>
          <p:nvPr/>
        </p:nvSpPr>
        <p:spPr bwMode="auto">
          <a:xfrm flipH="1">
            <a:off x="4262438" y="25019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grpSp>
        <p:nvGrpSpPr>
          <p:cNvPr id="47109" name="Group 1033"/>
          <p:cNvGrpSpPr>
            <a:grpSpLocks/>
          </p:cNvGrpSpPr>
          <p:nvPr/>
        </p:nvGrpSpPr>
        <p:grpSpPr bwMode="auto">
          <a:xfrm>
            <a:off x="4076701" y="3197225"/>
            <a:ext cx="898525" cy="655638"/>
            <a:chOff x="726" y="2634"/>
            <a:chExt cx="566" cy="413"/>
          </a:xfrm>
        </p:grpSpPr>
        <p:sp>
          <p:nvSpPr>
            <p:cNvPr id="47153" name="Oval 103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7154" name="Text Box 103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grpSp>
        <p:nvGrpSpPr>
          <p:cNvPr id="47110" name="Group 1043"/>
          <p:cNvGrpSpPr>
            <a:grpSpLocks/>
          </p:cNvGrpSpPr>
          <p:nvPr/>
        </p:nvGrpSpPr>
        <p:grpSpPr bwMode="auto">
          <a:xfrm>
            <a:off x="6705601" y="1447801"/>
            <a:ext cx="841375" cy="614363"/>
            <a:chOff x="726" y="2634"/>
            <a:chExt cx="566" cy="413"/>
          </a:xfrm>
        </p:grpSpPr>
        <p:sp>
          <p:nvSpPr>
            <p:cNvPr id="47151" name="Oval 1044"/>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7152" name="Text Box 1045"/>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grpSp>
        <p:nvGrpSpPr>
          <p:cNvPr id="47111" name="Group 1046"/>
          <p:cNvGrpSpPr>
            <a:grpSpLocks/>
          </p:cNvGrpSpPr>
          <p:nvPr/>
        </p:nvGrpSpPr>
        <p:grpSpPr bwMode="auto">
          <a:xfrm>
            <a:off x="4076701" y="1463675"/>
            <a:ext cx="898525" cy="655638"/>
            <a:chOff x="726" y="2634"/>
            <a:chExt cx="566" cy="413"/>
          </a:xfrm>
        </p:grpSpPr>
        <p:sp>
          <p:nvSpPr>
            <p:cNvPr id="47149" name="Oval 1047"/>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47150" name="Text Box 1048"/>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47112" name="Text Box 1049"/>
          <p:cNvSpPr txBox="1">
            <a:spLocks noChangeArrowheads="1"/>
          </p:cNvSpPr>
          <p:nvPr/>
        </p:nvSpPr>
        <p:spPr bwMode="auto">
          <a:xfrm flipH="1">
            <a:off x="4171950" y="15398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1</a:t>
            </a:r>
            <a:r>
              <a:rPr lang="en-US" altLang="en-US" sz="2400" b="1">
                <a:solidFill>
                  <a:srgbClr val="000000"/>
                </a:solidFill>
              </a:rPr>
              <a:t>/0</a:t>
            </a:r>
          </a:p>
        </p:txBody>
      </p:sp>
      <p:sp>
        <p:nvSpPr>
          <p:cNvPr id="47113" name="Text Box 1051"/>
          <p:cNvSpPr txBox="1">
            <a:spLocks noChangeArrowheads="1"/>
          </p:cNvSpPr>
          <p:nvPr/>
        </p:nvSpPr>
        <p:spPr bwMode="auto">
          <a:xfrm flipH="1">
            <a:off x="6762750" y="14732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2</a:t>
            </a:r>
            <a:r>
              <a:rPr lang="en-US" altLang="en-US" sz="2500" b="1">
                <a:solidFill>
                  <a:srgbClr val="000000"/>
                </a:solidFill>
              </a:rPr>
              <a:t>/1</a:t>
            </a:r>
            <a:endParaRPr lang="en-US" altLang="en-US" sz="3600" b="1">
              <a:solidFill>
                <a:srgbClr val="000000"/>
              </a:solidFill>
            </a:endParaRPr>
          </a:p>
        </p:txBody>
      </p:sp>
      <p:sp>
        <p:nvSpPr>
          <p:cNvPr id="47114" name="Text Box 1052"/>
          <p:cNvSpPr txBox="1">
            <a:spLocks noChangeArrowheads="1"/>
          </p:cNvSpPr>
          <p:nvPr/>
        </p:nvSpPr>
        <p:spPr bwMode="auto">
          <a:xfrm flipH="1">
            <a:off x="4171950" y="32670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0</a:t>
            </a:r>
            <a:r>
              <a:rPr lang="en-US" altLang="en-US" sz="2400" b="1">
                <a:solidFill>
                  <a:srgbClr val="000000"/>
                </a:solidFill>
              </a:rPr>
              <a:t>/1</a:t>
            </a:r>
          </a:p>
        </p:txBody>
      </p:sp>
      <p:sp>
        <p:nvSpPr>
          <p:cNvPr id="47115" name="Text Box 1053"/>
          <p:cNvSpPr txBox="1">
            <a:spLocks noChangeArrowheads="1"/>
          </p:cNvSpPr>
          <p:nvPr/>
        </p:nvSpPr>
        <p:spPr bwMode="auto">
          <a:xfrm flipH="1">
            <a:off x="5848350" y="577215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3</a:t>
            </a:r>
            <a:r>
              <a:rPr lang="en-US" altLang="en-US" sz="2400" b="1">
                <a:solidFill>
                  <a:srgbClr val="000000"/>
                </a:solidFill>
              </a:rPr>
              <a:t>/0</a:t>
            </a:r>
          </a:p>
        </p:txBody>
      </p:sp>
      <p:sp>
        <p:nvSpPr>
          <p:cNvPr id="47116" name="Line 1055"/>
          <p:cNvSpPr>
            <a:spLocks noChangeShapeType="1"/>
          </p:cNvSpPr>
          <p:nvPr/>
        </p:nvSpPr>
        <p:spPr bwMode="auto">
          <a:xfrm>
            <a:off x="4838700" y="1816100"/>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7117" name="Line 1057"/>
          <p:cNvSpPr>
            <a:spLocks noChangeShapeType="1"/>
          </p:cNvSpPr>
          <p:nvPr/>
        </p:nvSpPr>
        <p:spPr bwMode="auto">
          <a:xfrm flipV="1">
            <a:off x="4533900" y="2120900"/>
            <a:ext cx="0" cy="1066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7118" name="Line 1060"/>
          <p:cNvSpPr>
            <a:spLocks noChangeShapeType="1"/>
          </p:cNvSpPr>
          <p:nvPr/>
        </p:nvSpPr>
        <p:spPr bwMode="auto">
          <a:xfrm>
            <a:off x="3657600" y="3549650"/>
            <a:ext cx="5334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7119" name="Text Box 1062"/>
          <p:cNvSpPr txBox="1">
            <a:spLocks noChangeArrowheads="1"/>
          </p:cNvSpPr>
          <p:nvPr/>
        </p:nvSpPr>
        <p:spPr bwMode="auto">
          <a:xfrm flipH="1">
            <a:off x="5638801" y="14541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47120" name="Oval 1063"/>
          <p:cNvSpPr>
            <a:spLocks noChangeArrowheads="1"/>
          </p:cNvSpPr>
          <p:nvPr/>
        </p:nvSpPr>
        <p:spPr bwMode="auto">
          <a:xfrm>
            <a:off x="5772150" y="5581650"/>
            <a:ext cx="1009650" cy="85725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3000">
              <a:latin typeface="Arial" panose="020B0604020202020204" pitchFamily="34" charset="0"/>
            </a:endParaRPr>
          </a:p>
        </p:txBody>
      </p:sp>
      <p:sp>
        <p:nvSpPr>
          <p:cNvPr id="47121" name="Text Box 1064"/>
          <p:cNvSpPr txBox="1">
            <a:spLocks noChangeArrowheads="1"/>
          </p:cNvSpPr>
          <p:nvPr/>
        </p:nvSpPr>
        <p:spPr bwMode="auto">
          <a:xfrm flipH="1">
            <a:off x="5924550" y="41783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3</a:t>
            </a:r>
            <a:r>
              <a:rPr lang="en-US" altLang="en-US" sz="2400" b="1">
                <a:solidFill>
                  <a:srgbClr val="000000"/>
                </a:solidFill>
              </a:rPr>
              <a:t>/1</a:t>
            </a:r>
          </a:p>
        </p:txBody>
      </p:sp>
      <p:sp>
        <p:nvSpPr>
          <p:cNvPr id="47122" name="Oval 1065"/>
          <p:cNvSpPr>
            <a:spLocks noChangeArrowheads="1"/>
          </p:cNvSpPr>
          <p:nvPr/>
        </p:nvSpPr>
        <p:spPr bwMode="auto">
          <a:xfrm>
            <a:off x="5829300" y="4019550"/>
            <a:ext cx="990600" cy="800100"/>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3000">
              <a:latin typeface="Arial" panose="020B0604020202020204" pitchFamily="34" charset="0"/>
            </a:endParaRPr>
          </a:p>
        </p:txBody>
      </p:sp>
      <p:grpSp>
        <p:nvGrpSpPr>
          <p:cNvPr id="47123" name="Group 1067"/>
          <p:cNvGrpSpPr>
            <a:grpSpLocks/>
          </p:cNvGrpSpPr>
          <p:nvPr/>
        </p:nvGrpSpPr>
        <p:grpSpPr bwMode="auto">
          <a:xfrm rot="-300000">
            <a:off x="6096000" y="3451226"/>
            <a:ext cx="685800" cy="593725"/>
            <a:chOff x="2880" y="3312"/>
            <a:chExt cx="408" cy="336"/>
          </a:xfrm>
        </p:grpSpPr>
        <p:sp>
          <p:nvSpPr>
            <p:cNvPr id="47146" name="Freeform 1068"/>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47" name="Freeform 1069"/>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48" name="Freeform 1070"/>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7124" name="Text Box 1071"/>
          <p:cNvSpPr txBox="1">
            <a:spLocks noChangeArrowheads="1"/>
          </p:cNvSpPr>
          <p:nvPr/>
        </p:nvSpPr>
        <p:spPr bwMode="auto">
          <a:xfrm flipH="1">
            <a:off x="6300788" y="33020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sp>
        <p:nvSpPr>
          <p:cNvPr id="47125" name="Line 1072"/>
          <p:cNvSpPr>
            <a:spLocks noChangeShapeType="1"/>
          </p:cNvSpPr>
          <p:nvPr/>
        </p:nvSpPr>
        <p:spPr bwMode="auto">
          <a:xfrm>
            <a:off x="4800600" y="1968500"/>
            <a:ext cx="1371600" cy="20574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47126" name="Text Box 1073"/>
          <p:cNvSpPr txBox="1">
            <a:spLocks noChangeArrowheads="1"/>
          </p:cNvSpPr>
          <p:nvPr/>
        </p:nvSpPr>
        <p:spPr bwMode="auto">
          <a:xfrm flipH="1">
            <a:off x="5143501" y="22923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sp>
        <p:nvSpPr>
          <p:cNvPr id="47127" name="Line 1074"/>
          <p:cNvSpPr>
            <a:spLocks noChangeShapeType="1"/>
          </p:cNvSpPr>
          <p:nvPr/>
        </p:nvSpPr>
        <p:spPr bwMode="auto">
          <a:xfrm flipH="1">
            <a:off x="6705600" y="2044700"/>
            <a:ext cx="457200" cy="21463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47128" name="Text Box 1075"/>
          <p:cNvSpPr txBox="1">
            <a:spLocks noChangeArrowheads="1"/>
          </p:cNvSpPr>
          <p:nvPr/>
        </p:nvSpPr>
        <p:spPr bwMode="auto">
          <a:xfrm flipH="1">
            <a:off x="6796088" y="238125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47129" name="Line 1076"/>
          <p:cNvSpPr>
            <a:spLocks noChangeShapeType="1"/>
          </p:cNvSpPr>
          <p:nvPr/>
        </p:nvSpPr>
        <p:spPr bwMode="auto">
          <a:xfrm flipH="1" flipV="1">
            <a:off x="4800600" y="3657600"/>
            <a:ext cx="1066800" cy="6096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47130" name="Text Box 1078"/>
          <p:cNvSpPr txBox="1">
            <a:spLocks noChangeArrowheads="1"/>
          </p:cNvSpPr>
          <p:nvPr/>
        </p:nvSpPr>
        <p:spPr bwMode="auto">
          <a:xfrm flipH="1">
            <a:off x="5334001" y="43307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47131" name="Text Box 1079"/>
          <p:cNvSpPr txBox="1">
            <a:spLocks noChangeArrowheads="1"/>
          </p:cNvSpPr>
          <p:nvPr/>
        </p:nvSpPr>
        <p:spPr bwMode="auto">
          <a:xfrm flipH="1">
            <a:off x="5276851" y="36449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grpSp>
        <p:nvGrpSpPr>
          <p:cNvPr id="47132" name="Group 1086"/>
          <p:cNvGrpSpPr>
            <a:grpSpLocks/>
          </p:cNvGrpSpPr>
          <p:nvPr/>
        </p:nvGrpSpPr>
        <p:grpSpPr bwMode="auto">
          <a:xfrm rot="3300000">
            <a:off x="4147344" y="4129881"/>
            <a:ext cx="2286000" cy="1290638"/>
            <a:chOff x="2065" y="2730"/>
            <a:chExt cx="1279" cy="726"/>
          </a:xfrm>
        </p:grpSpPr>
        <p:sp>
          <p:nvSpPr>
            <p:cNvPr id="47144" name="Freeform 1087"/>
            <p:cNvSpPr>
              <a:spLocks/>
            </p:cNvSpPr>
            <p:nvPr/>
          </p:nvSpPr>
          <p:spPr bwMode="auto">
            <a:xfrm flipH="1" flipV="1">
              <a:off x="2065" y="3134"/>
              <a:ext cx="1267" cy="322"/>
            </a:xfrm>
            <a:custGeom>
              <a:avLst/>
              <a:gdLst>
                <a:gd name="T0" fmla="*/ 0 w 2176"/>
                <a:gd name="T1" fmla="*/ 309 h 336"/>
                <a:gd name="T2" fmla="*/ 738 w 2176"/>
                <a:gd name="T3" fmla="*/ 309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45" name="Freeform 1088"/>
            <p:cNvSpPr>
              <a:spLocks/>
            </p:cNvSpPr>
            <p:nvPr/>
          </p:nvSpPr>
          <p:spPr bwMode="auto">
            <a:xfrm>
              <a:off x="2077" y="2730"/>
              <a:ext cx="1267" cy="322"/>
            </a:xfrm>
            <a:custGeom>
              <a:avLst/>
              <a:gdLst>
                <a:gd name="T0" fmla="*/ 0 w 2176"/>
                <a:gd name="T1" fmla="*/ 309 h 336"/>
                <a:gd name="T2" fmla="*/ 738 w 2176"/>
                <a:gd name="T3" fmla="*/ 309 h 336"/>
                <a:gd name="T4" fmla="*/ 0 60000 65536"/>
                <a:gd name="T5" fmla="*/ 0 60000 65536"/>
                <a:gd name="T6" fmla="*/ 0 w 2176"/>
                <a:gd name="T7" fmla="*/ 0 h 336"/>
                <a:gd name="T8" fmla="*/ 2176 w 2176"/>
                <a:gd name="T9" fmla="*/ 336 h 336"/>
              </a:gdLst>
              <a:ahLst/>
              <a:cxnLst>
                <a:cxn ang="T4">
                  <a:pos x="T0" y="T1"/>
                </a:cxn>
                <a:cxn ang="T5">
                  <a:pos x="T2" y="T3"/>
                </a:cxn>
              </a:cxnLst>
              <a:rect l="T6" t="T7" r="T8" b="T9"/>
              <a:pathLst>
                <a:path w="2176" h="336">
                  <a:moveTo>
                    <a:pt x="0" y="336"/>
                  </a:moveTo>
                  <a:cubicBezTo>
                    <a:pt x="558" y="66"/>
                    <a:pt x="1458" y="0"/>
                    <a:pt x="2176" y="336"/>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47133" name="Text Box 1089"/>
          <p:cNvSpPr txBox="1">
            <a:spLocks noChangeArrowheads="1"/>
          </p:cNvSpPr>
          <p:nvPr/>
        </p:nvSpPr>
        <p:spPr bwMode="auto">
          <a:xfrm flipH="1">
            <a:off x="4800601" y="46926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47134" name="Freeform 1090"/>
          <p:cNvSpPr>
            <a:spLocks/>
          </p:cNvSpPr>
          <p:nvPr/>
        </p:nvSpPr>
        <p:spPr bwMode="auto">
          <a:xfrm>
            <a:off x="6800851" y="2036764"/>
            <a:ext cx="1109663" cy="3887787"/>
          </a:xfrm>
          <a:custGeom>
            <a:avLst/>
            <a:gdLst>
              <a:gd name="T0" fmla="*/ 693044075 w 699"/>
              <a:gd name="T1" fmla="*/ 0 h 2449"/>
              <a:gd name="T2" fmla="*/ 0 w 699"/>
              <a:gd name="T3" fmla="*/ 2147483646 h 2449"/>
              <a:gd name="T4" fmla="*/ 0 60000 65536"/>
              <a:gd name="T5" fmla="*/ 0 60000 65536"/>
              <a:gd name="T6" fmla="*/ 0 w 699"/>
              <a:gd name="T7" fmla="*/ 0 h 2449"/>
              <a:gd name="T8" fmla="*/ 699 w 699"/>
              <a:gd name="T9" fmla="*/ 2449 h 2449"/>
            </a:gdLst>
            <a:ahLst/>
            <a:cxnLst>
              <a:cxn ang="T4">
                <a:pos x="T0" y="T1"/>
              </a:cxn>
              <a:cxn ang="T5">
                <a:pos x="T2" y="T3"/>
              </a:cxn>
            </a:cxnLst>
            <a:rect l="T6" t="T7" r="T8" b="T9"/>
            <a:pathLst>
              <a:path w="699" h="2449">
                <a:moveTo>
                  <a:pt x="275" y="0"/>
                </a:moveTo>
                <a:cubicBezTo>
                  <a:pt x="699" y="652"/>
                  <a:pt x="528" y="1610"/>
                  <a:pt x="0" y="2449"/>
                </a:cubicBezTo>
              </a:path>
            </a:pathLst>
          </a:custGeom>
          <a:noFill/>
          <a:ln w="9525">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35" name="Text Box 1091"/>
          <p:cNvSpPr txBox="1">
            <a:spLocks noChangeArrowheads="1"/>
          </p:cNvSpPr>
          <p:nvPr/>
        </p:nvSpPr>
        <p:spPr bwMode="auto">
          <a:xfrm flipH="1">
            <a:off x="7519988" y="362585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sp>
        <p:nvSpPr>
          <p:cNvPr id="47136" name="Text Box 1093"/>
          <p:cNvSpPr txBox="1">
            <a:spLocks noChangeArrowheads="1"/>
          </p:cNvSpPr>
          <p:nvPr/>
        </p:nvSpPr>
        <p:spPr bwMode="auto">
          <a:xfrm>
            <a:off x="6069013" y="41290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latin typeface="Arial" panose="020B0604020202020204" pitchFamily="34" charset="0"/>
              </a:rPr>
              <a:t>1</a:t>
            </a:r>
          </a:p>
        </p:txBody>
      </p:sp>
      <p:sp>
        <p:nvSpPr>
          <p:cNvPr id="47137" name="Text Box 1094"/>
          <p:cNvSpPr txBox="1">
            <a:spLocks noChangeArrowheads="1"/>
          </p:cNvSpPr>
          <p:nvPr/>
        </p:nvSpPr>
        <p:spPr bwMode="auto">
          <a:xfrm>
            <a:off x="6019800" y="570865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a:latin typeface="Arial" panose="020B0604020202020204" pitchFamily="34" charset="0"/>
              </a:rPr>
              <a:t>2</a:t>
            </a:r>
          </a:p>
        </p:txBody>
      </p:sp>
      <p:sp>
        <p:nvSpPr>
          <p:cNvPr id="47138" name="Line 1096"/>
          <p:cNvSpPr>
            <a:spLocks noChangeShapeType="1"/>
          </p:cNvSpPr>
          <p:nvPr/>
        </p:nvSpPr>
        <p:spPr bwMode="auto">
          <a:xfrm flipH="1" flipV="1">
            <a:off x="6318250" y="4821238"/>
            <a:ext cx="6350" cy="741362"/>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47139" name="Text Box 1097"/>
          <p:cNvSpPr txBox="1">
            <a:spLocks noChangeArrowheads="1"/>
          </p:cNvSpPr>
          <p:nvPr/>
        </p:nvSpPr>
        <p:spPr bwMode="auto">
          <a:xfrm flipH="1">
            <a:off x="6359526" y="49530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sp>
        <p:nvSpPr>
          <p:cNvPr id="47140" name="Text Box 1099"/>
          <p:cNvSpPr txBox="1">
            <a:spLocks noChangeArrowheads="1"/>
          </p:cNvSpPr>
          <p:nvPr/>
        </p:nvSpPr>
        <p:spPr bwMode="auto">
          <a:xfrm>
            <a:off x="1752600" y="1295401"/>
            <a:ext cx="2362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000"/>
              <a:t>Splitting</a:t>
            </a:r>
            <a:r>
              <a:rPr lang="en-US" altLang="en-US" sz="3000">
                <a:latin typeface="Arial" panose="020B0604020202020204" pitchFamily="34" charset="0"/>
              </a:rPr>
              <a:t> </a:t>
            </a:r>
            <a:r>
              <a:rPr lang="en-US" altLang="en-US" sz="3000" b="1">
                <a:solidFill>
                  <a:srgbClr val="000000"/>
                </a:solidFill>
              </a:rPr>
              <a:t>q</a:t>
            </a:r>
            <a:r>
              <a:rPr lang="en-US" altLang="en-US" sz="3000" b="1" baseline="-30000">
                <a:solidFill>
                  <a:srgbClr val="000000"/>
                </a:solidFill>
              </a:rPr>
              <a:t>3 </a:t>
            </a:r>
            <a:r>
              <a:rPr lang="en-US" altLang="en-US" sz="3000"/>
              <a:t>into </a:t>
            </a:r>
            <a:r>
              <a:rPr lang="en-US" altLang="en-US" sz="3000" b="1">
                <a:solidFill>
                  <a:srgbClr val="000000"/>
                </a:solidFill>
              </a:rPr>
              <a:t>q</a:t>
            </a:r>
            <a:r>
              <a:rPr lang="en-US" altLang="en-US" sz="3000" b="1" baseline="-30000">
                <a:solidFill>
                  <a:srgbClr val="000000"/>
                </a:solidFill>
              </a:rPr>
              <a:t>3 </a:t>
            </a:r>
            <a:r>
              <a:rPr lang="en-US" altLang="en-US" sz="3000"/>
              <a:t>and </a:t>
            </a:r>
            <a:r>
              <a:rPr lang="en-US" altLang="en-US" sz="3000" b="1">
                <a:solidFill>
                  <a:srgbClr val="000000"/>
                </a:solidFill>
              </a:rPr>
              <a:t>q</a:t>
            </a:r>
            <a:r>
              <a:rPr lang="en-US" altLang="en-US" sz="3000" b="1" baseline="-30000">
                <a:solidFill>
                  <a:srgbClr val="000000"/>
                </a:solidFill>
              </a:rPr>
              <a:t>3 </a:t>
            </a:r>
          </a:p>
        </p:txBody>
      </p:sp>
      <p:sp>
        <p:nvSpPr>
          <p:cNvPr id="47141" name="Text Box 1101"/>
          <p:cNvSpPr txBox="1">
            <a:spLocks noChangeArrowheads="1"/>
          </p:cNvSpPr>
          <p:nvPr/>
        </p:nvSpPr>
        <p:spPr bwMode="auto">
          <a:xfrm>
            <a:off x="2438400" y="1828801"/>
            <a:ext cx="533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endParaRPr lang="en-US" altLang="en-US" sz="3000">
              <a:latin typeface="Arial" panose="020B0604020202020204" pitchFamily="34" charset="0"/>
            </a:endParaRPr>
          </a:p>
        </p:txBody>
      </p:sp>
      <p:sp>
        <p:nvSpPr>
          <p:cNvPr id="47142" name="Text Box 1102"/>
          <p:cNvSpPr txBox="1">
            <a:spLocks noChangeArrowheads="1"/>
          </p:cNvSpPr>
          <p:nvPr/>
        </p:nvSpPr>
        <p:spPr bwMode="auto">
          <a:xfrm>
            <a:off x="2667000" y="172085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b="1">
                <a:latin typeface="Arial" panose="020B0604020202020204" pitchFamily="34" charset="0"/>
              </a:rPr>
              <a:t>1</a:t>
            </a:r>
          </a:p>
        </p:txBody>
      </p:sp>
      <p:sp>
        <p:nvSpPr>
          <p:cNvPr id="47143" name="Text Box 1103"/>
          <p:cNvSpPr txBox="1">
            <a:spLocks noChangeArrowheads="1"/>
          </p:cNvSpPr>
          <p:nvPr/>
        </p:nvSpPr>
        <p:spPr bwMode="auto">
          <a:xfrm>
            <a:off x="3733800" y="172085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b="1">
                <a:latin typeface="Arial" panose="020B0604020202020204" pitchFamily="34" charset="0"/>
              </a:rPr>
              <a:t>2</a:t>
            </a:r>
          </a:p>
        </p:txBody>
      </p:sp>
    </p:spTree>
    <p:extLst>
      <p:ext uri="{BB962C8B-B14F-4D97-AF65-F5344CB8AC3E}">
        <p14:creationId xmlns:p14="http://schemas.microsoft.com/office/powerpoint/2010/main" val="1152491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smtClean="0"/>
              <a:t>Theorem</a:t>
            </a:r>
          </a:p>
        </p:txBody>
      </p:sp>
      <p:sp>
        <p:nvSpPr>
          <p:cNvPr id="3" name="Content Placeholder 2"/>
          <p:cNvSpPr>
            <a:spLocks noGrp="1"/>
          </p:cNvSpPr>
          <p:nvPr>
            <p:ph idx="1"/>
          </p:nvPr>
        </p:nvSpPr>
        <p:spPr/>
        <p:txBody>
          <a:bodyPr/>
          <a:lstStyle/>
          <a:p>
            <a:pPr marL="533400" indent="-533400">
              <a:buNone/>
              <a:defRPr/>
            </a:pPr>
            <a:r>
              <a:rPr lang="en-US" b="1" u="sng" dirty="0" smtClean="0"/>
              <a:t>Statement</a:t>
            </a:r>
            <a:r>
              <a:rPr lang="en-US" dirty="0" smtClean="0"/>
              <a:t>:</a:t>
            </a:r>
          </a:p>
          <a:p>
            <a:pPr marL="533400" indent="-533400">
              <a:buNone/>
              <a:defRPr/>
            </a:pPr>
            <a:r>
              <a:rPr lang="en-US" dirty="0" smtClean="0"/>
              <a:t>	For every Mealy machine there is a Moore machine that is equivalent to it (ignoring the extra character printed the Moore machine). </a:t>
            </a:r>
          </a:p>
          <a:p>
            <a:pPr eaLnBrk="1" hangingPunct="1">
              <a:defRPr/>
            </a:pPr>
            <a:endParaRPr lang="en-US" dirty="0" smtClean="0"/>
          </a:p>
        </p:txBody>
      </p:sp>
      <p:sp>
        <p:nvSpPr>
          <p:cNvPr id="481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EA4351-3F5B-41A5-8673-303097A3FE89}" type="slidenum">
              <a:rPr lang="en-US" altLang="en-US" sz="1400"/>
              <a:pPr>
                <a:spcBef>
                  <a:spcPct val="0"/>
                </a:spcBef>
                <a:buFontTx/>
                <a:buNone/>
              </a:pPr>
              <a:t>18</a:t>
            </a:fld>
            <a:endParaRPr lang="en-US" altLang="en-US" sz="1400"/>
          </a:p>
        </p:txBody>
      </p:sp>
    </p:spTree>
    <p:extLst>
      <p:ext uri="{BB962C8B-B14F-4D97-AF65-F5344CB8AC3E}">
        <p14:creationId xmlns:p14="http://schemas.microsoft.com/office/powerpoint/2010/main" val="16656609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en-US" smtClean="0"/>
              <a:t>Steps</a:t>
            </a:r>
          </a:p>
        </p:txBody>
      </p:sp>
      <p:sp>
        <p:nvSpPr>
          <p:cNvPr id="491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3F83550-A7C5-485F-90CD-13B5948CB7FE}" type="slidenum">
              <a:rPr lang="en-US" altLang="en-US" sz="1400"/>
              <a:pPr>
                <a:spcBef>
                  <a:spcPct val="0"/>
                </a:spcBef>
                <a:buFontTx/>
                <a:buNone/>
              </a:pPr>
              <a:t>19</a:t>
            </a:fld>
            <a:endParaRPr lang="en-US" altLang="en-US" sz="1400"/>
          </a:p>
        </p:txBody>
      </p:sp>
      <p:pic>
        <p:nvPicPr>
          <p:cNvPr id="4915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05200" y="2667000"/>
            <a:ext cx="5348288" cy="2147888"/>
          </a:xfrm>
          <a:noFill/>
          <a:extLst>
            <a:ext uri="{91240B29-F687-4F45-9708-019B960494DF}">
              <a14:hiddenLine xmlns:a14="http://schemas.microsoft.com/office/drawing/2010/main" w="9525" cap="flat">
                <a:solidFill>
                  <a:srgbClr val="000000"/>
                </a:solidFill>
                <a:miter lim="800000"/>
                <a:headEnd type="none" w="med" len="med"/>
                <a:tailEnd type="none" w="lg" len="lg"/>
              </a14:hiddenLine>
            </a:ext>
          </a:extLst>
        </p:spPr>
      </p:pic>
    </p:spTree>
    <p:extLst>
      <p:ext uri="{BB962C8B-B14F-4D97-AF65-F5344CB8AC3E}">
        <p14:creationId xmlns:p14="http://schemas.microsoft.com/office/powerpoint/2010/main" val="992593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E50235D-42F4-4F85-9AD0-E35EFA4D53AD}" type="slidenum">
              <a:rPr lang="en-US" altLang="en-US" sz="1400"/>
              <a:pPr>
                <a:spcBef>
                  <a:spcPct val="0"/>
                </a:spcBef>
                <a:buFontTx/>
                <a:buNone/>
              </a:pPr>
              <a:t>2</a:t>
            </a:fld>
            <a:endParaRPr lang="en-US" altLang="en-US" sz="1400"/>
          </a:p>
        </p:txBody>
      </p:sp>
      <p:sp>
        <p:nvSpPr>
          <p:cNvPr id="31747" name="Rectangle 2"/>
          <p:cNvSpPr>
            <a:spLocks noGrp="1" noChangeArrowheads="1"/>
          </p:cNvSpPr>
          <p:nvPr>
            <p:ph type="title"/>
          </p:nvPr>
        </p:nvSpPr>
        <p:spPr/>
        <p:txBody>
          <a:bodyPr/>
          <a:lstStyle/>
          <a:p>
            <a:pPr eaLnBrk="1" hangingPunct="1"/>
            <a:r>
              <a:rPr lang="en-US" altLang="en-US" smtClean="0"/>
              <a:t>Solution of the Task</a:t>
            </a:r>
          </a:p>
        </p:txBody>
      </p:sp>
      <p:sp>
        <p:nvSpPr>
          <p:cNvPr id="31748" name="Rectangle 3"/>
          <p:cNvSpPr>
            <a:spLocks noGrp="1" noChangeArrowheads="1"/>
          </p:cNvSpPr>
          <p:nvPr>
            <p:ph type="body" idx="1"/>
          </p:nvPr>
        </p:nvSpPr>
        <p:spPr/>
        <p:txBody>
          <a:bodyPr/>
          <a:lstStyle/>
          <a:p>
            <a:pPr algn="ctr" eaLnBrk="1" hangingPunct="1">
              <a:buFontTx/>
              <a:buNone/>
            </a:pPr>
            <a:r>
              <a:rPr lang="en-US" altLang="en-US" b="1" u="sng" smtClean="0"/>
              <a:t>Incrementing machine with two states</a:t>
            </a:r>
          </a:p>
        </p:txBody>
      </p:sp>
      <p:sp>
        <p:nvSpPr>
          <p:cNvPr id="31749" name="Text Box 4"/>
          <p:cNvSpPr txBox="1">
            <a:spLocks noChangeArrowheads="1"/>
          </p:cNvSpPr>
          <p:nvPr/>
        </p:nvSpPr>
        <p:spPr bwMode="auto">
          <a:xfrm flipH="1">
            <a:off x="5600701" y="44069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0/1</a:t>
            </a:r>
            <a:endParaRPr lang="en-US" altLang="en-US" sz="2400"/>
          </a:p>
        </p:txBody>
      </p:sp>
      <p:grpSp>
        <p:nvGrpSpPr>
          <p:cNvPr id="31750" name="Group 5"/>
          <p:cNvGrpSpPr>
            <a:grpSpLocks/>
          </p:cNvGrpSpPr>
          <p:nvPr/>
        </p:nvGrpSpPr>
        <p:grpSpPr bwMode="auto">
          <a:xfrm>
            <a:off x="5600701" y="5102225"/>
            <a:ext cx="898525" cy="655638"/>
            <a:chOff x="726" y="2634"/>
            <a:chExt cx="566" cy="413"/>
          </a:xfrm>
        </p:grpSpPr>
        <p:sp>
          <p:nvSpPr>
            <p:cNvPr id="31768"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31769"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grpSp>
        <p:nvGrpSpPr>
          <p:cNvPr id="31751" name="Group 8"/>
          <p:cNvGrpSpPr>
            <a:grpSpLocks/>
          </p:cNvGrpSpPr>
          <p:nvPr/>
        </p:nvGrpSpPr>
        <p:grpSpPr bwMode="auto">
          <a:xfrm rot="5400000">
            <a:off x="6286501" y="5157788"/>
            <a:ext cx="685800" cy="593725"/>
            <a:chOff x="2880" y="3312"/>
            <a:chExt cx="408" cy="336"/>
          </a:xfrm>
        </p:grpSpPr>
        <p:sp>
          <p:nvSpPr>
            <p:cNvPr id="31765" name="Freeform 9"/>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66" name="Freeform 10"/>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67" name="Freeform 11"/>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1752" name="Group 15"/>
          <p:cNvGrpSpPr>
            <a:grpSpLocks/>
          </p:cNvGrpSpPr>
          <p:nvPr/>
        </p:nvGrpSpPr>
        <p:grpSpPr bwMode="auto">
          <a:xfrm>
            <a:off x="5600701" y="3368675"/>
            <a:ext cx="898525" cy="655638"/>
            <a:chOff x="726" y="2634"/>
            <a:chExt cx="566" cy="413"/>
          </a:xfrm>
        </p:grpSpPr>
        <p:sp>
          <p:nvSpPr>
            <p:cNvPr id="31763" name="Oval 1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31764" name="Text Box 1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31753" name="Text Box 18"/>
          <p:cNvSpPr txBox="1">
            <a:spLocks noChangeArrowheads="1"/>
          </p:cNvSpPr>
          <p:nvPr/>
        </p:nvSpPr>
        <p:spPr bwMode="auto">
          <a:xfrm flipH="1">
            <a:off x="5791200" y="32924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1</a:t>
            </a:r>
            <a:endParaRPr lang="en-US" altLang="en-US" sz="3600" b="1">
              <a:solidFill>
                <a:srgbClr val="000000"/>
              </a:solidFill>
            </a:endParaRPr>
          </a:p>
        </p:txBody>
      </p:sp>
      <p:sp>
        <p:nvSpPr>
          <p:cNvPr id="31754" name="Text Box 20"/>
          <p:cNvSpPr txBox="1">
            <a:spLocks noChangeArrowheads="1"/>
          </p:cNvSpPr>
          <p:nvPr/>
        </p:nvSpPr>
        <p:spPr bwMode="auto">
          <a:xfrm flipH="1">
            <a:off x="5772150" y="50292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0</a:t>
            </a:r>
            <a:endParaRPr lang="en-US" altLang="en-US" sz="3600" b="1">
              <a:solidFill>
                <a:srgbClr val="000000"/>
              </a:solidFill>
            </a:endParaRPr>
          </a:p>
        </p:txBody>
      </p:sp>
      <p:sp>
        <p:nvSpPr>
          <p:cNvPr id="31755" name="Text Box 21"/>
          <p:cNvSpPr txBox="1">
            <a:spLocks noChangeArrowheads="1"/>
          </p:cNvSpPr>
          <p:nvPr/>
        </p:nvSpPr>
        <p:spPr bwMode="auto">
          <a:xfrm flipH="1">
            <a:off x="6656388" y="52451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1/0</a:t>
            </a:r>
            <a:endParaRPr lang="en-US" altLang="en-US" sz="2400"/>
          </a:p>
        </p:txBody>
      </p:sp>
      <p:sp>
        <p:nvSpPr>
          <p:cNvPr id="31756" name="Line 23"/>
          <p:cNvSpPr>
            <a:spLocks noChangeShapeType="1"/>
          </p:cNvSpPr>
          <p:nvPr/>
        </p:nvSpPr>
        <p:spPr bwMode="auto">
          <a:xfrm flipV="1">
            <a:off x="6057900" y="4025900"/>
            <a:ext cx="0" cy="10668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1757" name="Line 24"/>
          <p:cNvSpPr>
            <a:spLocks noChangeShapeType="1"/>
          </p:cNvSpPr>
          <p:nvPr/>
        </p:nvSpPr>
        <p:spPr bwMode="auto">
          <a:xfrm>
            <a:off x="5181600" y="5454650"/>
            <a:ext cx="5334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nvGrpSpPr>
          <p:cNvPr id="31758" name="Group 28"/>
          <p:cNvGrpSpPr>
            <a:grpSpLocks/>
          </p:cNvGrpSpPr>
          <p:nvPr/>
        </p:nvGrpSpPr>
        <p:grpSpPr bwMode="auto">
          <a:xfrm rot="-5400000">
            <a:off x="5116513" y="3379788"/>
            <a:ext cx="685800" cy="593725"/>
            <a:chOff x="2880" y="3312"/>
            <a:chExt cx="408" cy="336"/>
          </a:xfrm>
        </p:grpSpPr>
        <p:sp>
          <p:nvSpPr>
            <p:cNvPr id="31760" name="Freeform 29"/>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61" name="Freeform 30"/>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762" name="Freeform 31"/>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1759" name="Text Box 32"/>
          <p:cNvSpPr txBox="1">
            <a:spLocks noChangeArrowheads="1"/>
          </p:cNvSpPr>
          <p:nvPr/>
        </p:nvSpPr>
        <p:spPr bwMode="auto">
          <a:xfrm flipH="1">
            <a:off x="5048251" y="3067050"/>
            <a:ext cx="107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0/0, 1/1</a:t>
            </a:r>
            <a:endParaRPr lang="en-US" altLang="en-US" sz="2400"/>
          </a:p>
        </p:txBody>
      </p:sp>
    </p:spTree>
    <p:extLst>
      <p:ext uri="{BB962C8B-B14F-4D97-AF65-F5344CB8AC3E}">
        <p14:creationId xmlns:p14="http://schemas.microsoft.com/office/powerpoint/2010/main" val="1571075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2209800" y="2286000"/>
            <a:ext cx="7772400" cy="1143000"/>
          </a:xfrm>
        </p:spPr>
        <p:txBody>
          <a:bodyPr/>
          <a:lstStyle/>
          <a:p>
            <a:r>
              <a:rPr lang="en-US" altLang="en-US" sz="4400"/>
              <a:t>Context-Free Languages</a:t>
            </a:r>
          </a:p>
        </p:txBody>
      </p:sp>
      <p:sp>
        <p:nvSpPr>
          <p:cNvPr id="4099" name="Rectangle 3"/>
          <p:cNvSpPr>
            <a:spLocks noGrp="1" noChangeArrowheads="1"/>
          </p:cNvSpPr>
          <p:nvPr>
            <p:ph type="subTitle" idx="1"/>
          </p:nvPr>
        </p:nvSpPr>
        <p:spPr/>
        <p:txBody>
          <a:bodyPr/>
          <a:lstStyle/>
          <a:p>
            <a:r>
              <a:rPr lang="en-US" altLang="en-US" smtClean="0"/>
              <a:t> </a:t>
            </a:r>
          </a:p>
        </p:txBody>
      </p:sp>
    </p:spTree>
    <p:extLst>
      <p:ext uri="{BB962C8B-B14F-4D97-AF65-F5344CB8AC3E}">
        <p14:creationId xmlns:p14="http://schemas.microsoft.com/office/powerpoint/2010/main" val="3212320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r>
              <a:rPr lang="en-US" altLang="en-US" sz="1400">
                <a:solidFill>
                  <a:schemeClr val="tx1"/>
                </a:solidFill>
                <a:latin typeface="Times New Roman" panose="02020603050405020304" pitchFamily="18" charset="0"/>
              </a:rPr>
              <a:t>Courtesy Costas Busch - RPI</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fld id="{25802C7F-C264-44B6-B8C5-1EB5A2226D7E}" type="slidenum">
              <a:rPr lang="en-US" altLang="en-US" sz="1400">
                <a:solidFill>
                  <a:schemeClr val="tx1"/>
                </a:solidFill>
                <a:latin typeface="Times New Roman" panose="02020603050405020304" pitchFamily="18" charset="0"/>
              </a:rPr>
              <a:pPr>
                <a:spcBef>
                  <a:spcPct val="0"/>
                </a:spcBef>
                <a:buFontTx/>
                <a:buNone/>
              </a:pPr>
              <a:t>21</a:t>
            </a:fld>
            <a:endParaRPr lang="en-US" altLang="en-US" sz="1400">
              <a:solidFill>
                <a:schemeClr val="tx1"/>
              </a:solidFill>
              <a:latin typeface="Times New Roman" panose="02020603050405020304" pitchFamily="18" charset="0"/>
            </a:endParaRPr>
          </a:p>
        </p:txBody>
      </p:sp>
      <p:sp>
        <p:nvSpPr>
          <p:cNvPr id="6148" name="Rectangle 2"/>
          <p:cNvSpPr>
            <a:spLocks noGrp="1" noChangeArrowheads="1"/>
          </p:cNvSpPr>
          <p:nvPr>
            <p:ph type="title"/>
          </p:nvPr>
        </p:nvSpPr>
        <p:spPr/>
        <p:txBody>
          <a:bodyPr/>
          <a:lstStyle/>
          <a:p>
            <a:endParaRPr lang="en-US" altLang="en-US" smtClean="0"/>
          </a:p>
        </p:txBody>
      </p:sp>
      <p:sp>
        <p:nvSpPr>
          <p:cNvPr id="6149" name="Rectangle 3"/>
          <p:cNvSpPr>
            <a:spLocks noGrp="1" noChangeArrowheads="1"/>
          </p:cNvSpPr>
          <p:nvPr>
            <p:ph type="body" idx="1"/>
          </p:nvPr>
        </p:nvSpPr>
        <p:spPr/>
        <p:txBody>
          <a:bodyPr/>
          <a:lstStyle/>
          <a:p>
            <a:pPr>
              <a:buFontTx/>
              <a:buNone/>
            </a:pPr>
            <a:r>
              <a:rPr lang="en-US" altLang="en-US" smtClean="0"/>
              <a:t> </a:t>
            </a:r>
          </a:p>
        </p:txBody>
      </p:sp>
      <p:sp>
        <p:nvSpPr>
          <p:cNvPr id="6150" name="Oval 4"/>
          <p:cNvSpPr>
            <a:spLocks noChangeArrowheads="1"/>
          </p:cNvSpPr>
          <p:nvPr/>
        </p:nvSpPr>
        <p:spPr bwMode="auto">
          <a:xfrm>
            <a:off x="3657600" y="4427548"/>
            <a:ext cx="4876800" cy="822305"/>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6151" name="Text Box 5"/>
          <p:cNvSpPr txBox="1">
            <a:spLocks noChangeArrowheads="1"/>
          </p:cNvSpPr>
          <p:nvPr/>
        </p:nvSpPr>
        <p:spPr bwMode="auto">
          <a:xfrm>
            <a:off x="4419601" y="4495800"/>
            <a:ext cx="3641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Regular Languages</a:t>
            </a:r>
          </a:p>
        </p:txBody>
      </p:sp>
      <p:graphicFrame>
        <p:nvGraphicFramePr>
          <p:cNvPr id="6152" name="Object 6"/>
          <p:cNvGraphicFramePr>
            <a:graphicFrameLocks noChangeAspect="1"/>
          </p:cNvGraphicFramePr>
          <p:nvPr/>
        </p:nvGraphicFramePr>
        <p:xfrm>
          <a:off x="3448050" y="2946400"/>
          <a:ext cx="1409700" cy="711200"/>
        </p:xfrm>
        <a:graphic>
          <a:graphicData uri="http://schemas.openxmlformats.org/presentationml/2006/ole">
            <mc:AlternateContent xmlns:mc="http://schemas.openxmlformats.org/markup-compatibility/2006">
              <mc:Choice xmlns:v="urn:schemas-microsoft-com:vml" Requires="v">
                <p:oleObj spid="_x0000_s1026" name="Equation" r:id="rId4" imgW="1409088" imgH="710891" progId="Equation.3">
                  <p:embed/>
                </p:oleObj>
              </mc:Choice>
              <mc:Fallback>
                <p:oleObj name="Equation" r:id="rId4" imgW="1409088" imgH="7108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8050" y="2946400"/>
                        <a:ext cx="14097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7"/>
          <p:cNvGraphicFramePr>
            <a:graphicFrameLocks noChangeAspect="1"/>
          </p:cNvGraphicFramePr>
          <p:nvPr/>
        </p:nvGraphicFramePr>
        <p:xfrm>
          <a:off x="6718300" y="2794000"/>
          <a:ext cx="1409700" cy="711200"/>
        </p:xfrm>
        <a:graphic>
          <a:graphicData uri="http://schemas.openxmlformats.org/presentationml/2006/ole">
            <mc:AlternateContent xmlns:mc="http://schemas.openxmlformats.org/markup-compatibility/2006">
              <mc:Choice xmlns:v="urn:schemas-microsoft-com:vml" Requires="v">
                <p:oleObj spid="_x0000_s1027" name="Equation" r:id="rId6" imgW="1409088" imgH="710891" progId="Equation.3">
                  <p:embed/>
                </p:oleObj>
              </mc:Choice>
              <mc:Fallback>
                <p:oleObj name="Equation" r:id="rId6" imgW="1409088" imgH="71089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8300" y="2794000"/>
                        <a:ext cx="14097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Oval 8"/>
          <p:cNvSpPr>
            <a:spLocks noChangeArrowheads="1"/>
          </p:cNvSpPr>
          <p:nvPr/>
        </p:nvSpPr>
        <p:spPr bwMode="auto">
          <a:xfrm>
            <a:off x="2209800" y="3360748"/>
            <a:ext cx="259766" cy="822305"/>
          </a:xfrm>
          <a:prstGeom prst="ellipse">
            <a:avLst/>
          </a:prstGeom>
          <a:noFill/>
          <a:ln w="9525">
            <a:solidFill>
              <a:schemeClr val="tx1"/>
            </a:solidFill>
            <a:round/>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6155" name="Text Box 9"/>
          <p:cNvSpPr txBox="1">
            <a:spLocks noChangeArrowheads="1"/>
          </p:cNvSpPr>
          <p:nvPr/>
        </p:nvSpPr>
        <p:spPr bwMode="auto">
          <a:xfrm>
            <a:off x="3657600" y="1905000"/>
            <a:ext cx="4795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Context-Free Languages</a:t>
            </a:r>
          </a:p>
        </p:txBody>
      </p:sp>
    </p:spTree>
    <p:extLst>
      <p:ext uri="{BB962C8B-B14F-4D97-AF65-F5344CB8AC3E}">
        <p14:creationId xmlns:p14="http://schemas.microsoft.com/office/powerpoint/2010/main" val="13203016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r>
              <a:rPr lang="en-US" altLang="en-US" sz="1400">
                <a:solidFill>
                  <a:schemeClr val="tx1"/>
                </a:solidFill>
                <a:latin typeface="Times New Roman" panose="02020603050405020304" pitchFamily="18" charset="0"/>
              </a:rPr>
              <a:t>Courtesy Costas Busch - RPI</a:t>
            </a:r>
          </a:p>
        </p:txBody>
      </p:sp>
      <p:sp>
        <p:nvSpPr>
          <p:cNvPr id="8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fld id="{3AA7D5BE-8EB5-495A-9A67-4694BF1067AB}" type="slidenum">
              <a:rPr lang="en-US" altLang="en-US" sz="1400">
                <a:solidFill>
                  <a:schemeClr val="tx1"/>
                </a:solidFill>
                <a:latin typeface="Times New Roman" panose="02020603050405020304" pitchFamily="18" charset="0"/>
              </a:rPr>
              <a:pPr>
                <a:spcBef>
                  <a:spcPct val="0"/>
                </a:spcBef>
                <a:buFontTx/>
                <a:buNone/>
              </a:pPr>
              <a:t>22</a:t>
            </a:fld>
            <a:endParaRPr lang="en-US" altLang="en-US" sz="1400">
              <a:solidFill>
                <a:schemeClr val="tx1"/>
              </a:solidFill>
              <a:latin typeface="Times New Roman" panose="02020603050405020304" pitchFamily="18" charset="0"/>
            </a:endParaRPr>
          </a:p>
        </p:txBody>
      </p:sp>
      <p:sp>
        <p:nvSpPr>
          <p:cNvPr id="8196" name="Text Box 3"/>
          <p:cNvSpPr txBox="1">
            <a:spLocks noChangeArrowheads="1"/>
          </p:cNvSpPr>
          <p:nvPr/>
        </p:nvSpPr>
        <p:spPr bwMode="auto">
          <a:xfrm>
            <a:off x="3657600" y="609600"/>
            <a:ext cx="4795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solidFill>
                  <a:srgbClr val="FF0000"/>
                </a:solidFill>
              </a:rPr>
              <a:t>Context-Free Languages</a:t>
            </a:r>
          </a:p>
        </p:txBody>
      </p:sp>
      <p:sp>
        <p:nvSpPr>
          <p:cNvPr id="8197" name="Line 4"/>
          <p:cNvSpPr>
            <a:spLocks noChangeShapeType="1"/>
          </p:cNvSpPr>
          <p:nvPr/>
        </p:nvSpPr>
        <p:spPr bwMode="auto">
          <a:xfrm flipH="1">
            <a:off x="4038600" y="1371600"/>
            <a:ext cx="1219200" cy="137160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8" name="Line 5"/>
          <p:cNvSpPr>
            <a:spLocks noChangeShapeType="1"/>
          </p:cNvSpPr>
          <p:nvPr/>
        </p:nvSpPr>
        <p:spPr bwMode="auto">
          <a:xfrm>
            <a:off x="6477000" y="1371600"/>
            <a:ext cx="1447800" cy="129540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9" name="Text Box 6"/>
          <p:cNvSpPr txBox="1">
            <a:spLocks noChangeArrowheads="1"/>
          </p:cNvSpPr>
          <p:nvPr/>
        </p:nvSpPr>
        <p:spPr bwMode="auto">
          <a:xfrm>
            <a:off x="7162801" y="2743200"/>
            <a:ext cx="2040943"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Pushdown</a:t>
            </a:r>
          </a:p>
          <a:p>
            <a:pPr>
              <a:buFontTx/>
              <a:buNone/>
            </a:pPr>
            <a:r>
              <a:rPr lang="en-US" altLang="en-US"/>
              <a:t>Automata</a:t>
            </a:r>
          </a:p>
        </p:txBody>
      </p:sp>
      <p:sp>
        <p:nvSpPr>
          <p:cNvPr id="8200" name="Text Box 7"/>
          <p:cNvSpPr txBox="1">
            <a:spLocks noChangeArrowheads="1"/>
          </p:cNvSpPr>
          <p:nvPr/>
        </p:nvSpPr>
        <p:spPr bwMode="auto">
          <a:xfrm>
            <a:off x="1828800" y="2667000"/>
            <a:ext cx="2783134" cy="117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Context-Free</a:t>
            </a:r>
          </a:p>
          <a:p>
            <a:pPr>
              <a:buFontTx/>
              <a:buNone/>
            </a:pPr>
            <a:r>
              <a:rPr lang="en-US" altLang="en-US"/>
              <a:t>Grammars</a:t>
            </a:r>
          </a:p>
        </p:txBody>
      </p:sp>
      <p:sp>
        <p:nvSpPr>
          <p:cNvPr id="337928" name="Rectangle 8"/>
          <p:cNvSpPr>
            <a:spLocks noChangeArrowheads="1"/>
          </p:cNvSpPr>
          <p:nvPr/>
        </p:nvSpPr>
        <p:spPr bwMode="auto">
          <a:xfrm>
            <a:off x="6858000" y="5308313"/>
            <a:ext cx="2286000" cy="584775"/>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337929" name="Rectangle 9"/>
          <p:cNvSpPr>
            <a:spLocks noChangeArrowheads="1"/>
          </p:cNvSpPr>
          <p:nvPr/>
        </p:nvSpPr>
        <p:spPr bwMode="auto">
          <a:xfrm>
            <a:off x="9525001" y="5422613"/>
            <a:ext cx="184731" cy="584775"/>
          </a:xfrm>
          <a:prstGeom prst="rect">
            <a:avLst/>
          </a:prstGeom>
          <a:noFill/>
          <a:ln w="9525">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endParaRPr lang="en-US" altLang="en-US"/>
          </a:p>
        </p:txBody>
      </p:sp>
      <p:sp>
        <p:nvSpPr>
          <p:cNvPr id="337930" name="Line 10"/>
          <p:cNvSpPr>
            <a:spLocks noChangeShapeType="1"/>
          </p:cNvSpPr>
          <p:nvPr/>
        </p:nvSpPr>
        <p:spPr bwMode="auto">
          <a:xfrm>
            <a:off x="9525000" y="5257800"/>
            <a:ext cx="533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7931" name="Line 11"/>
          <p:cNvSpPr>
            <a:spLocks noChangeShapeType="1"/>
          </p:cNvSpPr>
          <p:nvPr/>
        </p:nvSpPr>
        <p:spPr bwMode="auto">
          <a:xfrm>
            <a:off x="9525000" y="5562600"/>
            <a:ext cx="533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7933" name="Line 13"/>
          <p:cNvSpPr>
            <a:spLocks noChangeShapeType="1"/>
          </p:cNvSpPr>
          <p:nvPr/>
        </p:nvSpPr>
        <p:spPr bwMode="auto">
          <a:xfrm>
            <a:off x="9525000" y="5867400"/>
            <a:ext cx="533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7934" name="Line 14"/>
          <p:cNvSpPr>
            <a:spLocks noChangeShapeType="1"/>
          </p:cNvSpPr>
          <p:nvPr/>
        </p:nvSpPr>
        <p:spPr bwMode="auto">
          <a:xfrm>
            <a:off x="9525000" y="6172200"/>
            <a:ext cx="533400" cy="0"/>
          </a:xfrm>
          <a:prstGeom prst="line">
            <a:avLst/>
          </a:prstGeom>
          <a:noFill/>
          <a:ln w="952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7936" name="Line 16"/>
          <p:cNvSpPr>
            <a:spLocks noChangeShapeType="1"/>
          </p:cNvSpPr>
          <p:nvPr/>
        </p:nvSpPr>
        <p:spPr bwMode="auto">
          <a:xfrm>
            <a:off x="9144000" y="5638800"/>
            <a:ext cx="381000" cy="0"/>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37937" name="Text Box 17"/>
          <p:cNvSpPr txBox="1">
            <a:spLocks noChangeArrowheads="1"/>
          </p:cNvSpPr>
          <p:nvPr/>
        </p:nvSpPr>
        <p:spPr bwMode="auto">
          <a:xfrm>
            <a:off x="9144001" y="4343400"/>
            <a:ext cx="12112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stack</a:t>
            </a:r>
          </a:p>
        </p:txBody>
      </p:sp>
      <p:sp>
        <p:nvSpPr>
          <p:cNvPr id="337938" name="Text Box 18"/>
          <p:cNvSpPr txBox="1">
            <a:spLocks noChangeArrowheads="1"/>
          </p:cNvSpPr>
          <p:nvPr/>
        </p:nvSpPr>
        <p:spPr bwMode="auto">
          <a:xfrm>
            <a:off x="6934200" y="5334000"/>
            <a:ext cx="2152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automaton</a:t>
            </a:r>
          </a:p>
        </p:txBody>
      </p:sp>
    </p:spTree>
    <p:extLst>
      <p:ext uri="{BB962C8B-B14F-4D97-AF65-F5344CB8AC3E}">
        <p14:creationId xmlns:p14="http://schemas.microsoft.com/office/powerpoint/2010/main" val="4228464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28"/>
                                        </p:tgtEl>
                                        <p:attrNameLst>
                                          <p:attrName>style.visibility</p:attrName>
                                        </p:attrNameLst>
                                      </p:cBhvr>
                                      <p:to>
                                        <p:strVal val="visible"/>
                                      </p:to>
                                    </p:set>
                                    <p:animEffect transition="in" filter="blinds(horizontal)">
                                      <p:cBhvr>
                                        <p:cTn id="7" dur="500"/>
                                        <p:tgtEl>
                                          <p:spTgt spid="3379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7929"/>
                                        </p:tgtEl>
                                        <p:attrNameLst>
                                          <p:attrName>style.visibility</p:attrName>
                                        </p:attrNameLst>
                                      </p:cBhvr>
                                      <p:to>
                                        <p:strVal val="visible"/>
                                      </p:to>
                                    </p:set>
                                    <p:animEffect transition="in" filter="blinds(horizontal)">
                                      <p:cBhvr>
                                        <p:cTn id="10" dur="500"/>
                                        <p:tgtEl>
                                          <p:spTgt spid="33792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7930"/>
                                        </p:tgtEl>
                                        <p:attrNameLst>
                                          <p:attrName>style.visibility</p:attrName>
                                        </p:attrNameLst>
                                      </p:cBhvr>
                                      <p:to>
                                        <p:strVal val="visible"/>
                                      </p:to>
                                    </p:set>
                                    <p:animEffect transition="in" filter="blinds(horizontal)">
                                      <p:cBhvr>
                                        <p:cTn id="13" dur="500"/>
                                        <p:tgtEl>
                                          <p:spTgt spid="33793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37931"/>
                                        </p:tgtEl>
                                        <p:attrNameLst>
                                          <p:attrName>style.visibility</p:attrName>
                                        </p:attrNameLst>
                                      </p:cBhvr>
                                      <p:to>
                                        <p:strVal val="visible"/>
                                      </p:to>
                                    </p:set>
                                    <p:animEffect transition="in" filter="blinds(horizontal)">
                                      <p:cBhvr>
                                        <p:cTn id="16" dur="500"/>
                                        <p:tgtEl>
                                          <p:spTgt spid="33793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37933"/>
                                        </p:tgtEl>
                                        <p:attrNameLst>
                                          <p:attrName>style.visibility</p:attrName>
                                        </p:attrNameLst>
                                      </p:cBhvr>
                                      <p:to>
                                        <p:strVal val="visible"/>
                                      </p:to>
                                    </p:set>
                                    <p:animEffect transition="in" filter="blinds(horizontal)">
                                      <p:cBhvr>
                                        <p:cTn id="19" dur="500"/>
                                        <p:tgtEl>
                                          <p:spTgt spid="33793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37934"/>
                                        </p:tgtEl>
                                        <p:attrNameLst>
                                          <p:attrName>style.visibility</p:attrName>
                                        </p:attrNameLst>
                                      </p:cBhvr>
                                      <p:to>
                                        <p:strVal val="visible"/>
                                      </p:to>
                                    </p:set>
                                    <p:animEffect transition="in" filter="blinds(horizontal)">
                                      <p:cBhvr>
                                        <p:cTn id="22" dur="500"/>
                                        <p:tgtEl>
                                          <p:spTgt spid="33793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37936"/>
                                        </p:tgtEl>
                                        <p:attrNameLst>
                                          <p:attrName>style.visibility</p:attrName>
                                        </p:attrNameLst>
                                      </p:cBhvr>
                                      <p:to>
                                        <p:strVal val="visible"/>
                                      </p:to>
                                    </p:set>
                                    <p:animEffect transition="in" filter="blinds(horizontal)">
                                      <p:cBhvr>
                                        <p:cTn id="25" dur="500"/>
                                        <p:tgtEl>
                                          <p:spTgt spid="33793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37938"/>
                                        </p:tgtEl>
                                        <p:attrNameLst>
                                          <p:attrName>style.visibility</p:attrName>
                                        </p:attrNameLst>
                                      </p:cBhvr>
                                      <p:to>
                                        <p:strVal val="visible"/>
                                      </p:to>
                                    </p:set>
                                    <p:animEffect transition="in" filter="blinds(horizontal)">
                                      <p:cBhvr>
                                        <p:cTn id="28" dur="500"/>
                                        <p:tgtEl>
                                          <p:spTgt spid="337938"/>
                                        </p:tgtEl>
                                      </p:cBhvr>
                                    </p:animEffect>
                                  </p:childTnLst>
                                </p:cTn>
                              </p:par>
                              <p:par>
                                <p:cTn id="29" presetID="3" presetClass="entr" presetSubtype="10" fill="hold" nodeType="withEffect">
                                  <p:stCondLst>
                                    <p:cond delay="0"/>
                                  </p:stCondLst>
                                  <p:childTnLst>
                                    <p:set>
                                      <p:cBhvr>
                                        <p:cTn id="30" dur="1" fill="hold">
                                          <p:stCondLst>
                                            <p:cond delay="0"/>
                                          </p:stCondLst>
                                        </p:cTn>
                                        <p:tgtEl>
                                          <p:spTgt spid="337937">
                                            <p:txEl>
                                              <p:pRg st="0" end="0"/>
                                            </p:txEl>
                                          </p:spTgt>
                                        </p:tgtEl>
                                        <p:attrNameLst>
                                          <p:attrName>style.visibility</p:attrName>
                                        </p:attrNameLst>
                                      </p:cBhvr>
                                      <p:to>
                                        <p:strVal val="visible"/>
                                      </p:to>
                                    </p:set>
                                    <p:animEffect transition="in" filter="blinds(horizontal)">
                                      <p:cBhvr>
                                        <p:cTn id="31" dur="500"/>
                                        <p:tgtEl>
                                          <p:spTgt spid="3379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8" grpId="0" animBg="1"/>
      <p:bldP spid="337929" grpId="0" animBg="1"/>
      <p:bldP spid="337930" grpId="0" animBg="1"/>
      <p:bldP spid="337931" grpId="0" animBg="1"/>
      <p:bldP spid="337933" grpId="0" animBg="1"/>
      <p:bldP spid="337934" grpId="0" animBg="1"/>
      <p:bldP spid="337936" grpId="0" animBg="1"/>
      <p:bldP spid="3379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r>
              <a:rPr lang="en-US" altLang="en-US" sz="1400">
                <a:solidFill>
                  <a:schemeClr val="tx1"/>
                </a:solidFill>
                <a:latin typeface="Times New Roman" panose="02020603050405020304" pitchFamily="18" charset="0"/>
              </a:rPr>
              <a:t>Courtesy Costas Busch - RPI</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fld id="{0C5A4D48-4E03-4B4F-8EC6-D68675149572}" type="slidenum">
              <a:rPr lang="en-US" altLang="en-US" sz="1400">
                <a:solidFill>
                  <a:schemeClr val="tx1"/>
                </a:solidFill>
                <a:latin typeface="Times New Roman" panose="02020603050405020304" pitchFamily="18" charset="0"/>
              </a:rPr>
              <a:pPr>
                <a:spcBef>
                  <a:spcPct val="0"/>
                </a:spcBef>
                <a:buFontTx/>
                <a:buNone/>
              </a:pPr>
              <a:t>23</a:t>
            </a:fld>
            <a:endParaRPr lang="en-US" altLang="en-US" sz="1400">
              <a:solidFill>
                <a:schemeClr val="tx1"/>
              </a:solidFill>
              <a:latin typeface="Times New Roman" panose="02020603050405020304" pitchFamily="18" charset="0"/>
            </a:endParaRPr>
          </a:p>
        </p:txBody>
      </p:sp>
      <p:sp>
        <p:nvSpPr>
          <p:cNvPr id="10244" name="Rectangle 2"/>
          <p:cNvSpPr>
            <a:spLocks noGrp="1" noChangeArrowheads="1"/>
          </p:cNvSpPr>
          <p:nvPr>
            <p:ph type="ctrTitle"/>
          </p:nvPr>
        </p:nvSpPr>
        <p:spPr>
          <a:xfrm>
            <a:off x="2209800" y="2286000"/>
            <a:ext cx="7772400" cy="1143000"/>
          </a:xfrm>
        </p:spPr>
        <p:txBody>
          <a:bodyPr/>
          <a:lstStyle/>
          <a:p>
            <a:r>
              <a:rPr lang="en-US" altLang="en-US" sz="4400"/>
              <a:t>Context-Free Grammars</a:t>
            </a:r>
          </a:p>
        </p:txBody>
      </p:sp>
      <p:sp>
        <p:nvSpPr>
          <p:cNvPr id="10245" name="Rectangle 3"/>
          <p:cNvSpPr>
            <a:spLocks noGrp="1" noChangeArrowheads="1"/>
          </p:cNvSpPr>
          <p:nvPr>
            <p:ph type="subTitle" idx="1"/>
          </p:nvPr>
        </p:nvSpPr>
        <p:spPr/>
        <p:txBody>
          <a:bodyPr/>
          <a:lstStyle/>
          <a:p>
            <a:r>
              <a:rPr lang="en-US" altLang="en-US" smtClean="0"/>
              <a:t> </a:t>
            </a:r>
          </a:p>
        </p:txBody>
      </p:sp>
    </p:spTree>
    <p:extLst>
      <p:ext uri="{BB962C8B-B14F-4D97-AF65-F5344CB8AC3E}">
        <p14:creationId xmlns:p14="http://schemas.microsoft.com/office/powerpoint/2010/main" val="20571835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3200">
                <a:solidFill>
                  <a:schemeClr val="accent2"/>
                </a:solidFill>
                <a:latin typeface="Comic Sans MS" panose="030F0702030302020204" pitchFamily="66" charset="0"/>
              </a:defRPr>
            </a:lvl2pPr>
            <a:lvl3pPr marL="1143000" indent="-228600">
              <a:spcBef>
                <a:spcPct val="20000"/>
              </a:spcBef>
              <a:defRPr sz="3200">
                <a:solidFill>
                  <a:schemeClr val="accent2"/>
                </a:solidFill>
                <a:latin typeface="Comic Sans MS" panose="030F0702030302020204" pitchFamily="66" charset="0"/>
              </a:defRPr>
            </a:lvl3pPr>
            <a:lvl4pPr marL="1600200" indent="-228600">
              <a:spcBef>
                <a:spcPct val="20000"/>
              </a:spcBef>
              <a:defRPr sz="3200">
                <a:solidFill>
                  <a:schemeClr val="accent2"/>
                </a:solidFill>
                <a:latin typeface="Comic Sans MS" panose="030F0702030302020204" pitchFamily="66" charset="0"/>
              </a:defRPr>
            </a:lvl4pPr>
            <a:lvl5pPr marL="2057400" indent="-228600">
              <a:spcBef>
                <a:spcPct val="20000"/>
              </a:spcBef>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Courtesy Costas Busch - RPI</a:t>
            </a:r>
          </a:p>
        </p:txBody>
      </p:sp>
      <p:sp>
        <p:nvSpPr>
          <p:cNvPr id="122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3200">
                <a:solidFill>
                  <a:schemeClr val="accent2"/>
                </a:solidFill>
                <a:latin typeface="Comic Sans MS" panose="030F0702030302020204" pitchFamily="66" charset="0"/>
              </a:defRPr>
            </a:lvl2pPr>
            <a:lvl3pPr marL="1143000" indent="-228600">
              <a:spcBef>
                <a:spcPct val="20000"/>
              </a:spcBef>
              <a:defRPr sz="3200">
                <a:solidFill>
                  <a:schemeClr val="accent2"/>
                </a:solidFill>
                <a:latin typeface="Comic Sans MS" panose="030F0702030302020204" pitchFamily="66" charset="0"/>
              </a:defRPr>
            </a:lvl3pPr>
            <a:lvl4pPr marL="1600200" indent="-228600">
              <a:spcBef>
                <a:spcPct val="20000"/>
              </a:spcBef>
              <a:defRPr sz="3200">
                <a:solidFill>
                  <a:schemeClr val="accent2"/>
                </a:solidFill>
                <a:latin typeface="Comic Sans MS" panose="030F0702030302020204" pitchFamily="66" charset="0"/>
              </a:defRPr>
            </a:lvl4pPr>
            <a:lvl5pPr marL="2057400" indent="-228600">
              <a:spcBef>
                <a:spcPct val="20000"/>
              </a:spcBef>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pPr>
              <a:spcBef>
                <a:spcPct val="0"/>
              </a:spcBef>
            </a:pPr>
            <a:fld id="{2254A192-D95C-48C9-B8F5-83BB9551596D}" type="slidenum">
              <a:rPr lang="en-US" altLang="en-US" sz="1400">
                <a:solidFill>
                  <a:schemeClr val="tx1"/>
                </a:solidFill>
                <a:latin typeface="Times New Roman" panose="02020603050405020304" pitchFamily="18" charset="0"/>
              </a:rPr>
              <a:pPr>
                <a:spcBef>
                  <a:spcPct val="0"/>
                </a:spcBef>
              </a:pPr>
              <a:t>24</a:t>
            </a:fld>
            <a:endParaRPr lang="en-US" altLang="en-US" sz="1400">
              <a:solidFill>
                <a:schemeClr val="tx1"/>
              </a:solidFill>
              <a:latin typeface="Times New Roman" panose="02020603050405020304" pitchFamily="18" charset="0"/>
            </a:endParaRPr>
          </a:p>
        </p:txBody>
      </p:sp>
      <p:pic>
        <p:nvPicPr>
          <p:cNvPr id="12292" name="Picture 2" descr="Chomsky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464" y="1219201"/>
            <a:ext cx="5805487"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9132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r>
              <a:rPr lang="en-US" altLang="en-US" sz="1400">
                <a:solidFill>
                  <a:schemeClr val="tx1"/>
                </a:solidFill>
                <a:latin typeface="Times New Roman" panose="02020603050405020304" pitchFamily="18" charset="0"/>
              </a:rPr>
              <a:t>Courtesy Costas Busch - RPI</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fld id="{D03A0B90-5E80-4DE5-932A-4844DB2D586C}" type="slidenum">
              <a:rPr lang="en-US" altLang="en-US" sz="1400">
                <a:solidFill>
                  <a:schemeClr val="tx1"/>
                </a:solidFill>
                <a:latin typeface="Times New Roman" panose="02020603050405020304" pitchFamily="18" charset="0"/>
              </a:rPr>
              <a:pPr>
                <a:spcBef>
                  <a:spcPct val="0"/>
                </a:spcBef>
                <a:buFontTx/>
                <a:buNone/>
              </a:pPr>
              <a:t>25</a:t>
            </a:fld>
            <a:endParaRPr lang="en-US" altLang="en-US" sz="1400">
              <a:solidFill>
                <a:schemeClr val="tx1"/>
              </a:solidFill>
              <a:latin typeface="Times New Roman" panose="02020603050405020304" pitchFamily="18" charset="0"/>
            </a:endParaRPr>
          </a:p>
        </p:txBody>
      </p:sp>
      <p:sp>
        <p:nvSpPr>
          <p:cNvPr id="13316" name="Rectangle 2"/>
          <p:cNvSpPr>
            <a:spLocks noGrp="1" noChangeArrowheads="1"/>
          </p:cNvSpPr>
          <p:nvPr>
            <p:ph type="title"/>
          </p:nvPr>
        </p:nvSpPr>
        <p:spPr/>
        <p:txBody>
          <a:bodyPr/>
          <a:lstStyle/>
          <a:p>
            <a:r>
              <a:rPr lang="en-US" altLang="en-US" smtClean="0"/>
              <a:t>Example</a:t>
            </a:r>
          </a:p>
        </p:txBody>
      </p:sp>
      <p:sp>
        <p:nvSpPr>
          <p:cNvPr id="13317" name="Rectangle 3"/>
          <p:cNvSpPr>
            <a:spLocks noGrp="1" noChangeArrowheads="1"/>
          </p:cNvSpPr>
          <p:nvPr>
            <p:ph type="body" idx="1"/>
          </p:nvPr>
        </p:nvSpPr>
        <p:spPr/>
        <p:txBody>
          <a:bodyPr/>
          <a:lstStyle/>
          <a:p>
            <a:pPr>
              <a:buFontTx/>
              <a:buNone/>
            </a:pPr>
            <a:r>
              <a:rPr lang="en-US" altLang="en-US" smtClean="0"/>
              <a:t> </a:t>
            </a:r>
          </a:p>
        </p:txBody>
      </p:sp>
      <p:sp>
        <p:nvSpPr>
          <p:cNvPr id="13318" name="Text Box 5"/>
          <p:cNvSpPr txBox="1">
            <a:spLocks noChangeArrowheads="1"/>
          </p:cNvSpPr>
          <p:nvPr/>
        </p:nvSpPr>
        <p:spPr bwMode="auto">
          <a:xfrm>
            <a:off x="1812926" y="1168400"/>
            <a:ext cx="5611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A context-free grammar     :</a:t>
            </a:r>
          </a:p>
        </p:txBody>
      </p:sp>
      <p:graphicFrame>
        <p:nvGraphicFramePr>
          <p:cNvPr id="13319" name="Object 6"/>
          <p:cNvGraphicFramePr>
            <a:graphicFrameLocks noChangeAspect="1"/>
          </p:cNvGraphicFramePr>
          <p:nvPr/>
        </p:nvGraphicFramePr>
        <p:xfrm>
          <a:off x="7935913" y="1333500"/>
          <a:ext cx="1803400" cy="1193800"/>
        </p:xfrm>
        <a:graphic>
          <a:graphicData uri="http://schemas.openxmlformats.org/presentationml/2006/ole">
            <mc:AlternateContent xmlns:mc="http://schemas.openxmlformats.org/markup-compatibility/2006">
              <mc:Choice xmlns:v="urn:schemas-microsoft-com:vml" Requires="v">
                <p:oleObj spid="_x0000_s2050" name="Equation" r:id="rId4" imgW="1803400" imgH="1193800" progId="Equation.3">
                  <p:embed/>
                </p:oleObj>
              </mc:Choice>
              <mc:Fallback>
                <p:oleObj name="Equation" r:id="rId4" imgW="1803400" imgH="119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5913" y="1333500"/>
                        <a:ext cx="18034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0" name="Object 8"/>
          <p:cNvGraphicFramePr>
            <a:graphicFrameLocks noChangeAspect="1"/>
          </p:cNvGraphicFramePr>
          <p:nvPr/>
        </p:nvGraphicFramePr>
        <p:xfrm>
          <a:off x="3403600" y="5410201"/>
          <a:ext cx="5524500" cy="430213"/>
        </p:xfrm>
        <a:graphic>
          <a:graphicData uri="http://schemas.openxmlformats.org/presentationml/2006/ole">
            <mc:AlternateContent xmlns:mc="http://schemas.openxmlformats.org/markup-compatibility/2006">
              <mc:Choice xmlns:v="urn:schemas-microsoft-com:vml" Requires="v">
                <p:oleObj spid="_x0000_s2051" name="Equation" r:id="rId6" imgW="5524500" imgH="431800" progId="Equation.3">
                  <p:embed/>
                </p:oleObj>
              </mc:Choice>
              <mc:Fallback>
                <p:oleObj name="Equation" r:id="rId6" imgW="55245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3600" y="5410201"/>
                        <a:ext cx="55245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1" name="Object 10"/>
          <p:cNvGraphicFramePr>
            <a:graphicFrameLocks noChangeAspect="1"/>
          </p:cNvGraphicFramePr>
          <p:nvPr/>
        </p:nvGraphicFramePr>
        <p:xfrm>
          <a:off x="6781800" y="1219200"/>
          <a:ext cx="393700" cy="419100"/>
        </p:xfrm>
        <a:graphic>
          <a:graphicData uri="http://schemas.openxmlformats.org/presentationml/2006/ole">
            <mc:AlternateContent xmlns:mc="http://schemas.openxmlformats.org/markup-compatibility/2006">
              <mc:Choice xmlns:v="urn:schemas-microsoft-com:vml" Requires="v">
                <p:oleObj spid="_x0000_s2052" name="Equation" r:id="rId8" imgW="393529" imgH="418918" progId="Equation.3">
                  <p:embed/>
                </p:oleObj>
              </mc:Choice>
              <mc:Fallback>
                <p:oleObj name="Equation" r:id="rId8" imgW="393529" imgH="41891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1800" y="1219200"/>
                        <a:ext cx="393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 name="Text Box 11"/>
          <p:cNvSpPr txBox="1">
            <a:spLocks noChangeArrowheads="1"/>
          </p:cNvSpPr>
          <p:nvPr/>
        </p:nvSpPr>
        <p:spPr bwMode="auto">
          <a:xfrm>
            <a:off x="1812925" y="4445000"/>
            <a:ext cx="2635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A derivation:</a:t>
            </a:r>
          </a:p>
        </p:txBody>
      </p:sp>
      <p:sp>
        <p:nvSpPr>
          <p:cNvPr id="13323" name="TextBox 1"/>
          <p:cNvSpPr txBox="1">
            <a:spLocks noChangeArrowheads="1"/>
          </p:cNvSpPr>
          <p:nvPr/>
        </p:nvSpPr>
        <p:spPr bwMode="auto">
          <a:xfrm>
            <a:off x="1812926" y="2962275"/>
            <a:ext cx="8474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3200">
                <a:solidFill>
                  <a:schemeClr val="accent2"/>
                </a:solidFill>
                <a:latin typeface="Comic Sans MS" panose="030F0702030302020204" pitchFamily="66" charset="0"/>
              </a:defRPr>
            </a:lvl2pPr>
            <a:lvl3pPr marL="1143000" indent="-228600">
              <a:spcBef>
                <a:spcPct val="20000"/>
              </a:spcBef>
              <a:defRPr sz="3200">
                <a:solidFill>
                  <a:schemeClr val="accent2"/>
                </a:solidFill>
                <a:latin typeface="Comic Sans MS" panose="030F0702030302020204" pitchFamily="66" charset="0"/>
              </a:defRPr>
            </a:lvl3pPr>
            <a:lvl4pPr marL="1600200" indent="-228600">
              <a:spcBef>
                <a:spcPct val="20000"/>
              </a:spcBef>
              <a:defRPr sz="3200">
                <a:solidFill>
                  <a:schemeClr val="accent2"/>
                </a:solidFill>
                <a:latin typeface="Comic Sans MS" panose="030F0702030302020204" pitchFamily="66" charset="0"/>
              </a:defRPr>
            </a:lvl4pPr>
            <a:lvl5pPr marL="2057400" indent="-228600">
              <a:spcBef>
                <a:spcPct val="20000"/>
              </a:spcBef>
              <a:defRPr sz="3200">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sz="3200">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sz="3200">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sz="3200">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sz="3200">
                <a:solidFill>
                  <a:schemeClr val="accent2"/>
                </a:solidFill>
                <a:latin typeface="Comic Sans MS" panose="030F0702030302020204" pitchFamily="66" charset="0"/>
              </a:defRPr>
            </a:lvl9pPr>
          </a:lstStyle>
          <a:p>
            <a:r>
              <a:rPr lang="en-US" altLang="en-US"/>
              <a:t>One non terminal </a:t>
            </a:r>
            <a:r>
              <a:rPr lang="en-US" altLang="en-US">
                <a:sym typeface="Wingdings" panose="05000000000000000000" pitchFamily="2" charset="2"/>
              </a:rPr>
              <a:t> terminal/non terminal </a:t>
            </a:r>
            <a:endParaRPr lang="en-US" altLang="en-US"/>
          </a:p>
        </p:txBody>
      </p:sp>
    </p:spTree>
    <p:extLst>
      <p:ext uri="{BB962C8B-B14F-4D97-AF65-F5344CB8AC3E}">
        <p14:creationId xmlns:p14="http://schemas.microsoft.com/office/powerpoint/2010/main" val="10701662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r>
              <a:rPr lang="en-US" altLang="en-US" sz="1400">
                <a:solidFill>
                  <a:schemeClr val="tx1"/>
                </a:solidFill>
                <a:latin typeface="Times New Roman" panose="02020603050405020304" pitchFamily="18" charset="0"/>
              </a:rPr>
              <a:t>Courtesy Costas Busch - RPI</a:t>
            </a:r>
          </a:p>
        </p:txBody>
      </p:sp>
      <p:sp>
        <p:nvSpPr>
          <p:cNvPr id="153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spcBef>
                <a:spcPct val="0"/>
              </a:spcBef>
              <a:buFontTx/>
              <a:buNone/>
            </a:pPr>
            <a:fld id="{9CEA9DC1-17D6-4D27-B07A-8B99AAB85EA9}" type="slidenum">
              <a:rPr lang="en-US" altLang="en-US" sz="1400">
                <a:solidFill>
                  <a:schemeClr val="tx1"/>
                </a:solidFill>
                <a:latin typeface="Times New Roman" panose="02020603050405020304" pitchFamily="18" charset="0"/>
              </a:rPr>
              <a:pPr>
                <a:spcBef>
                  <a:spcPct val="0"/>
                </a:spcBef>
                <a:buFontTx/>
                <a:buNone/>
              </a:pPr>
              <a:t>26</a:t>
            </a:fld>
            <a:endParaRPr lang="en-US" altLang="en-US" sz="1400">
              <a:solidFill>
                <a:schemeClr val="tx1"/>
              </a:solidFill>
              <a:latin typeface="Times New Roman" panose="02020603050405020304" pitchFamily="18" charset="0"/>
            </a:endParaRPr>
          </a:p>
        </p:txBody>
      </p:sp>
      <p:sp>
        <p:nvSpPr>
          <p:cNvPr id="15364" name="Rectangle 2"/>
          <p:cNvSpPr>
            <a:spLocks noChangeArrowheads="1"/>
          </p:cNvSpPr>
          <p:nvPr/>
        </p:nvSpPr>
        <p:spPr bwMode="auto">
          <a:xfrm>
            <a:off x="1676400" y="838200"/>
            <a:ext cx="8839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 </a:t>
            </a:r>
          </a:p>
        </p:txBody>
      </p:sp>
      <p:sp>
        <p:nvSpPr>
          <p:cNvPr id="15365" name="Text Box 3"/>
          <p:cNvSpPr txBox="1">
            <a:spLocks noChangeArrowheads="1"/>
          </p:cNvSpPr>
          <p:nvPr/>
        </p:nvSpPr>
        <p:spPr bwMode="auto">
          <a:xfrm>
            <a:off x="1812926" y="1168400"/>
            <a:ext cx="5611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A context-free grammar     :</a:t>
            </a:r>
          </a:p>
        </p:txBody>
      </p:sp>
      <p:graphicFrame>
        <p:nvGraphicFramePr>
          <p:cNvPr id="15366" name="Object 4"/>
          <p:cNvGraphicFramePr>
            <a:graphicFrameLocks noChangeAspect="1"/>
          </p:cNvGraphicFramePr>
          <p:nvPr/>
        </p:nvGraphicFramePr>
        <p:xfrm>
          <a:off x="7924800" y="1295400"/>
          <a:ext cx="1803400" cy="1193800"/>
        </p:xfrm>
        <a:graphic>
          <a:graphicData uri="http://schemas.openxmlformats.org/presentationml/2006/ole">
            <mc:AlternateContent xmlns:mc="http://schemas.openxmlformats.org/markup-compatibility/2006">
              <mc:Choice xmlns:v="urn:schemas-microsoft-com:vml" Requires="v">
                <p:oleObj spid="_x0000_s3074" name="Equation" r:id="rId4" imgW="1803400" imgH="1193800" progId="Equation.3">
                  <p:embed/>
                </p:oleObj>
              </mc:Choice>
              <mc:Fallback>
                <p:oleObj name="Equation" r:id="rId4" imgW="1803400" imgH="119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1295400"/>
                        <a:ext cx="18034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5"/>
          <p:cNvGraphicFramePr>
            <a:graphicFrameLocks noChangeAspect="1"/>
          </p:cNvGraphicFramePr>
          <p:nvPr/>
        </p:nvGraphicFramePr>
        <p:xfrm>
          <a:off x="1905000" y="5410201"/>
          <a:ext cx="8523288" cy="430213"/>
        </p:xfrm>
        <a:graphic>
          <a:graphicData uri="http://schemas.openxmlformats.org/presentationml/2006/ole">
            <mc:AlternateContent xmlns:mc="http://schemas.openxmlformats.org/markup-compatibility/2006">
              <mc:Choice xmlns:v="urn:schemas-microsoft-com:vml" Requires="v">
                <p:oleObj spid="_x0000_s3075" name="Equation" r:id="rId6" imgW="8521700" imgH="431800" progId="Equation.3">
                  <p:embed/>
                </p:oleObj>
              </mc:Choice>
              <mc:Fallback>
                <p:oleObj name="Equation" r:id="rId6" imgW="8521700" imgH="431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5410201"/>
                        <a:ext cx="8523288"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6"/>
          <p:cNvGraphicFramePr>
            <a:graphicFrameLocks noChangeAspect="1"/>
          </p:cNvGraphicFramePr>
          <p:nvPr/>
        </p:nvGraphicFramePr>
        <p:xfrm>
          <a:off x="6781800" y="1219200"/>
          <a:ext cx="393700" cy="419100"/>
        </p:xfrm>
        <a:graphic>
          <a:graphicData uri="http://schemas.openxmlformats.org/presentationml/2006/ole">
            <mc:AlternateContent xmlns:mc="http://schemas.openxmlformats.org/markup-compatibility/2006">
              <mc:Choice xmlns:v="urn:schemas-microsoft-com:vml" Requires="v">
                <p:oleObj spid="_x0000_s3076" name="Equation" r:id="rId8" imgW="393529" imgH="418918" progId="Equation.3">
                  <p:embed/>
                </p:oleObj>
              </mc:Choice>
              <mc:Fallback>
                <p:oleObj name="Equation" r:id="rId8" imgW="393529" imgH="418918"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81800" y="1219200"/>
                        <a:ext cx="393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9" name="Text Box 7"/>
          <p:cNvSpPr txBox="1">
            <a:spLocks noChangeArrowheads="1"/>
          </p:cNvSpPr>
          <p:nvPr/>
        </p:nvSpPr>
        <p:spPr bwMode="auto">
          <a:xfrm>
            <a:off x="1812925" y="4445000"/>
            <a:ext cx="3906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wrap="none">
            <a:spAutoFit/>
          </a:bodyPr>
          <a:lstStyle>
            <a:lvl1pPr>
              <a:spcBef>
                <a:spcPct val="20000"/>
              </a:spcBef>
              <a:buChar char="•"/>
              <a:defRPr sz="3200">
                <a:solidFill>
                  <a:schemeClr val="accent2"/>
                </a:solidFill>
                <a:latin typeface="Comic Sans MS" panose="030F0702030302020204" pitchFamily="66" charset="0"/>
              </a:defRPr>
            </a:lvl1pPr>
            <a:lvl2pPr marL="742950" indent="-285750">
              <a:spcBef>
                <a:spcPct val="20000"/>
              </a:spcBef>
              <a:buChar char="–"/>
              <a:defRPr sz="2800">
                <a:solidFill>
                  <a:schemeClr val="accent2"/>
                </a:solidFill>
                <a:latin typeface="Comic Sans MS" panose="030F0702030302020204" pitchFamily="66" charset="0"/>
              </a:defRPr>
            </a:lvl2pPr>
            <a:lvl3pPr marL="1143000" indent="-228600">
              <a:spcBef>
                <a:spcPct val="20000"/>
              </a:spcBef>
              <a:buChar char="•"/>
              <a:defRPr sz="2400">
                <a:solidFill>
                  <a:schemeClr val="accent2"/>
                </a:solidFill>
                <a:latin typeface="Comic Sans MS" panose="030F0702030302020204" pitchFamily="66" charset="0"/>
              </a:defRPr>
            </a:lvl3pPr>
            <a:lvl4pPr marL="1600200" indent="-228600">
              <a:spcBef>
                <a:spcPct val="20000"/>
              </a:spcBef>
              <a:buChar char="–"/>
              <a:defRPr sz="2000">
                <a:solidFill>
                  <a:schemeClr val="accent2"/>
                </a:solidFill>
                <a:latin typeface="Comic Sans MS" panose="030F0702030302020204" pitchFamily="66" charset="0"/>
              </a:defRPr>
            </a:lvl4pPr>
            <a:lvl5pPr marL="2057400" indent="-228600">
              <a:spcBef>
                <a:spcPct val="20000"/>
              </a:spcBef>
              <a:buChar char="»"/>
              <a:defRPr sz="2000">
                <a:solidFill>
                  <a:schemeClr val="accent2"/>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accent2"/>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accent2"/>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accent2"/>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accent2"/>
                </a:solidFill>
                <a:latin typeface="Comic Sans MS" panose="030F0702030302020204" pitchFamily="66" charset="0"/>
              </a:defRPr>
            </a:lvl9pPr>
          </a:lstStyle>
          <a:p>
            <a:pPr>
              <a:buFontTx/>
              <a:buNone/>
            </a:pPr>
            <a:r>
              <a:rPr lang="en-US" altLang="en-US"/>
              <a:t>Another derivation:</a:t>
            </a:r>
          </a:p>
        </p:txBody>
      </p:sp>
    </p:spTree>
    <p:extLst>
      <p:ext uri="{BB962C8B-B14F-4D97-AF65-F5344CB8AC3E}">
        <p14:creationId xmlns:p14="http://schemas.microsoft.com/office/powerpoint/2010/main" val="25157961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9F8C209-E1B8-4AF0-BBA4-9B3E68923A92}" type="slidenum">
              <a:rPr lang="en-US" altLang="en-US" sz="1400"/>
              <a:pPr>
                <a:spcBef>
                  <a:spcPct val="0"/>
                </a:spcBef>
                <a:buFontTx/>
                <a:buNone/>
              </a:pPr>
              <a:t>3</a:t>
            </a:fld>
            <a:endParaRPr lang="en-US" altLang="en-US" sz="1400"/>
          </a:p>
        </p:txBody>
      </p:sp>
      <p:sp>
        <p:nvSpPr>
          <p:cNvPr id="32771" name="Rectangle 2"/>
          <p:cNvSpPr>
            <a:spLocks noGrp="1" noChangeArrowheads="1"/>
          </p:cNvSpPr>
          <p:nvPr>
            <p:ph type="title"/>
          </p:nvPr>
        </p:nvSpPr>
        <p:spPr>
          <a:xfrm>
            <a:off x="2209800" y="304800"/>
            <a:ext cx="7772400" cy="1143000"/>
          </a:xfrm>
        </p:spPr>
        <p:txBody>
          <a:bodyPr>
            <a:normAutofit fontScale="90000"/>
          </a:bodyPr>
          <a:lstStyle/>
          <a:p>
            <a:pPr eaLnBrk="1" hangingPunct="1"/>
            <a:r>
              <a:rPr lang="en-US" altLang="en-US" smtClean="0"/>
              <a:t>Applications of Incrementing and Complementing machines</a:t>
            </a:r>
          </a:p>
        </p:txBody>
      </p:sp>
      <p:sp>
        <p:nvSpPr>
          <p:cNvPr id="32772" name="Rectangle 3"/>
          <p:cNvSpPr>
            <a:spLocks noGrp="1" noChangeArrowheads="1"/>
          </p:cNvSpPr>
          <p:nvPr>
            <p:ph type="body" idx="1"/>
          </p:nvPr>
        </p:nvSpPr>
        <p:spPr>
          <a:xfrm>
            <a:off x="2209800" y="1676400"/>
            <a:ext cx="7772400" cy="4114800"/>
          </a:xfrm>
        </p:spPr>
        <p:txBody>
          <a:bodyPr>
            <a:normAutofit lnSpcReduction="10000"/>
          </a:bodyPr>
          <a:lstStyle/>
          <a:p>
            <a:pPr eaLnBrk="1" hangingPunct="1">
              <a:lnSpc>
                <a:spcPct val="90000"/>
              </a:lnSpc>
              <a:buFontTx/>
              <a:buNone/>
            </a:pPr>
            <a:r>
              <a:rPr lang="en-US" altLang="en-US" sz="3000"/>
              <a:t>	1’s complementing and incrementing machines which are basically Mealy machines are very much helpful in computing.</a:t>
            </a:r>
          </a:p>
          <a:p>
            <a:pPr eaLnBrk="1" hangingPunct="1">
              <a:lnSpc>
                <a:spcPct val="90000"/>
              </a:lnSpc>
              <a:buFontTx/>
              <a:buNone/>
            </a:pPr>
            <a:r>
              <a:rPr lang="en-US" altLang="en-US" sz="3000"/>
              <a:t>	The incrementing machine helps in building a machine that can perform the addition of binary numbers.</a:t>
            </a:r>
          </a:p>
          <a:p>
            <a:pPr eaLnBrk="1" hangingPunct="1">
              <a:lnSpc>
                <a:spcPct val="90000"/>
              </a:lnSpc>
              <a:buFontTx/>
              <a:buNone/>
            </a:pPr>
            <a:r>
              <a:rPr lang="en-US" altLang="en-US" sz="3000"/>
              <a:t>	Using the complementing machine along with incrementing machine, one can build a machine that can perform the subtraction of binary numbers.</a:t>
            </a:r>
          </a:p>
        </p:txBody>
      </p:sp>
    </p:spTree>
    <p:extLst>
      <p:ext uri="{BB962C8B-B14F-4D97-AF65-F5344CB8AC3E}">
        <p14:creationId xmlns:p14="http://schemas.microsoft.com/office/powerpoint/2010/main" val="1703468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C9A19DC-3BBF-4E13-AB3F-0797895C23AF}" type="slidenum">
              <a:rPr lang="en-US" altLang="en-US" sz="1400"/>
              <a:pPr>
                <a:spcBef>
                  <a:spcPct val="0"/>
                </a:spcBef>
                <a:buFontTx/>
                <a:buNone/>
              </a:pPr>
              <a:t>4</a:t>
            </a:fld>
            <a:endParaRPr lang="en-US" altLang="en-US" sz="1400"/>
          </a:p>
        </p:txBody>
      </p:sp>
      <p:sp>
        <p:nvSpPr>
          <p:cNvPr id="33795" name="Rectangle 2"/>
          <p:cNvSpPr>
            <a:spLocks noGrp="1" noChangeArrowheads="1"/>
          </p:cNvSpPr>
          <p:nvPr>
            <p:ph type="title"/>
          </p:nvPr>
        </p:nvSpPr>
        <p:spPr>
          <a:xfrm>
            <a:off x="2209800" y="152400"/>
            <a:ext cx="7772400" cy="1143000"/>
          </a:xfrm>
        </p:spPr>
        <p:txBody>
          <a:bodyPr/>
          <a:lstStyle/>
          <a:p>
            <a:pPr eaLnBrk="1" hangingPunct="1"/>
            <a:r>
              <a:rPr lang="en-US" altLang="en-US" smtClean="0"/>
              <a:t>Theorem</a:t>
            </a:r>
          </a:p>
        </p:txBody>
      </p:sp>
      <p:sp>
        <p:nvSpPr>
          <p:cNvPr id="33796" name="Rectangle 3"/>
          <p:cNvSpPr>
            <a:spLocks noGrp="1" noChangeArrowheads="1"/>
          </p:cNvSpPr>
          <p:nvPr>
            <p:ph type="body" idx="1"/>
          </p:nvPr>
        </p:nvSpPr>
        <p:spPr>
          <a:xfrm>
            <a:off x="2209800" y="1066800"/>
            <a:ext cx="7772400" cy="5257800"/>
          </a:xfrm>
        </p:spPr>
        <p:txBody>
          <a:bodyPr/>
          <a:lstStyle/>
          <a:p>
            <a:pPr eaLnBrk="1" hangingPunct="1">
              <a:buFontTx/>
              <a:buNone/>
            </a:pPr>
            <a:r>
              <a:rPr lang="en-US" altLang="en-US" sz="3000"/>
              <a:t>	</a:t>
            </a:r>
            <a:r>
              <a:rPr lang="en-US" altLang="en-US" sz="3000" b="1" u="sng"/>
              <a:t>Statement</a:t>
            </a:r>
            <a:r>
              <a:rPr lang="en-US" altLang="en-US" sz="3000"/>
              <a:t>:</a:t>
            </a:r>
          </a:p>
          <a:p>
            <a:pPr eaLnBrk="1" hangingPunct="1">
              <a:buFontTx/>
              <a:buNone/>
            </a:pPr>
            <a:r>
              <a:rPr lang="en-US" altLang="en-US" sz="3000"/>
              <a:t>	For every Moore machine there is a Mealy machine that is equivalent to it (ignoring the extra character printed by the Moore machine).</a:t>
            </a:r>
          </a:p>
          <a:p>
            <a:pPr eaLnBrk="1" hangingPunct="1">
              <a:buFontTx/>
              <a:buNone/>
            </a:pPr>
            <a:r>
              <a:rPr lang="en-US" altLang="en-US" sz="3000"/>
              <a:t>	</a:t>
            </a:r>
            <a:r>
              <a:rPr lang="en-US" altLang="en-US" sz="3000" b="1" u="sng"/>
              <a:t>Proof</a:t>
            </a:r>
            <a:r>
              <a:rPr lang="en-US" altLang="en-US" sz="3000"/>
              <a:t>: Let M be a Moore machine, then shifting the output characters corresponding to each state to the labels of corresponding incoming transitions, machine thus obtained will be a Mealy machine equivalent to M. </a:t>
            </a:r>
          </a:p>
          <a:p>
            <a:pPr eaLnBrk="1" hangingPunct="1">
              <a:buFontTx/>
              <a:buNone/>
            </a:pPr>
            <a:r>
              <a:rPr lang="en-US" altLang="en-US" sz="3000"/>
              <a:t>	Following is a note</a:t>
            </a:r>
          </a:p>
        </p:txBody>
      </p:sp>
    </p:spTree>
    <p:extLst>
      <p:ext uri="{BB962C8B-B14F-4D97-AF65-F5344CB8AC3E}">
        <p14:creationId xmlns:p14="http://schemas.microsoft.com/office/powerpoint/2010/main" val="1235933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03E900C-A86E-4AB3-BC2E-86B3D75F3384}" type="slidenum">
              <a:rPr lang="en-US" altLang="en-US" sz="1400"/>
              <a:pPr>
                <a:spcBef>
                  <a:spcPct val="0"/>
                </a:spcBef>
                <a:buFontTx/>
                <a:buNone/>
              </a:pPr>
              <a:t>5</a:t>
            </a:fld>
            <a:endParaRPr lang="en-US" altLang="en-US" sz="1400"/>
          </a:p>
        </p:txBody>
      </p:sp>
      <p:sp>
        <p:nvSpPr>
          <p:cNvPr id="34819" name="Rectangle 2"/>
          <p:cNvSpPr>
            <a:spLocks noGrp="1" noChangeArrowheads="1"/>
          </p:cNvSpPr>
          <p:nvPr>
            <p:ph type="title"/>
          </p:nvPr>
        </p:nvSpPr>
        <p:spPr/>
        <p:txBody>
          <a:bodyPr/>
          <a:lstStyle/>
          <a:p>
            <a:pPr eaLnBrk="1" hangingPunct="1"/>
            <a:r>
              <a:rPr lang="en-US" altLang="en-US" smtClean="0"/>
              <a:t>Note</a:t>
            </a:r>
          </a:p>
        </p:txBody>
      </p:sp>
      <p:sp>
        <p:nvSpPr>
          <p:cNvPr id="34820" name="Rectangle 3"/>
          <p:cNvSpPr>
            <a:spLocks noGrp="1" noChangeArrowheads="1"/>
          </p:cNvSpPr>
          <p:nvPr>
            <p:ph type="body" idx="1"/>
          </p:nvPr>
        </p:nvSpPr>
        <p:spPr/>
        <p:txBody>
          <a:bodyPr/>
          <a:lstStyle/>
          <a:p>
            <a:pPr eaLnBrk="1" hangingPunct="1">
              <a:buFontTx/>
              <a:buNone/>
            </a:pPr>
            <a:r>
              <a:rPr lang="en-US" altLang="en-US"/>
              <a:t>	It may be noted that while converting a Moore machine into an equivalent Mealy machine, the output character of a state will be ignored if there is no incoming transition at that state. A loop at a state is also supposed to be an incoming transition.</a:t>
            </a:r>
          </a:p>
          <a:p>
            <a:pPr eaLnBrk="1" hangingPunct="1">
              <a:buFontTx/>
              <a:buNone/>
            </a:pPr>
            <a:r>
              <a:rPr lang="en-US" altLang="en-US" sz="3000"/>
              <a:t>	Following is the example of converting a Moore machine into an equivalent Mealy machine</a:t>
            </a:r>
          </a:p>
          <a:p>
            <a:pPr eaLnBrk="1" hangingPunct="1">
              <a:buFontTx/>
              <a:buNone/>
            </a:pPr>
            <a:endParaRPr lang="en-US" altLang="en-US"/>
          </a:p>
        </p:txBody>
      </p:sp>
    </p:spTree>
    <p:extLst>
      <p:ext uri="{BB962C8B-B14F-4D97-AF65-F5344CB8AC3E}">
        <p14:creationId xmlns:p14="http://schemas.microsoft.com/office/powerpoint/2010/main" val="854019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5B506F8-547B-4D19-8CF1-F9B939446A61}" type="slidenum">
              <a:rPr lang="en-US" altLang="en-US" sz="1400"/>
              <a:pPr>
                <a:spcBef>
                  <a:spcPct val="0"/>
                </a:spcBef>
                <a:buFontTx/>
                <a:buNone/>
              </a:pPr>
              <a:t>6</a:t>
            </a:fld>
            <a:endParaRPr lang="en-US" altLang="en-US" sz="1400"/>
          </a:p>
        </p:txBody>
      </p:sp>
      <p:sp>
        <p:nvSpPr>
          <p:cNvPr id="35843" name="Rectangle 2"/>
          <p:cNvSpPr>
            <a:spLocks noGrp="1" noChangeArrowheads="1"/>
          </p:cNvSpPr>
          <p:nvPr>
            <p:ph type="title"/>
          </p:nvPr>
        </p:nvSpPr>
        <p:spPr/>
        <p:txBody>
          <a:bodyPr/>
          <a:lstStyle/>
          <a:p>
            <a:pPr eaLnBrk="1" hangingPunct="1"/>
            <a:r>
              <a:rPr lang="en-US" altLang="en-US" smtClean="0"/>
              <a:t>Example</a:t>
            </a:r>
          </a:p>
        </p:txBody>
      </p:sp>
      <p:sp>
        <p:nvSpPr>
          <p:cNvPr id="35844" name="Rectangle 3"/>
          <p:cNvSpPr>
            <a:spLocks noGrp="1" noChangeArrowheads="1"/>
          </p:cNvSpPr>
          <p:nvPr>
            <p:ph type="body" idx="1"/>
          </p:nvPr>
        </p:nvSpPr>
        <p:spPr>
          <a:xfrm>
            <a:off x="2209800" y="1524000"/>
            <a:ext cx="7772400" cy="5029200"/>
          </a:xfrm>
        </p:spPr>
        <p:txBody>
          <a:bodyPr/>
          <a:lstStyle/>
          <a:p>
            <a:pPr eaLnBrk="1" hangingPunct="1">
              <a:buFontTx/>
              <a:buNone/>
            </a:pPr>
            <a:r>
              <a:rPr lang="en-US" altLang="en-US" smtClean="0"/>
              <a:t>	Consider the following Moore machine</a:t>
            </a:r>
          </a:p>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buFontTx/>
              <a:buNone/>
            </a:pPr>
            <a:r>
              <a:rPr lang="en-US" altLang="en-US" smtClean="0"/>
              <a:t>	</a:t>
            </a:r>
          </a:p>
          <a:p>
            <a:pPr eaLnBrk="1" hangingPunct="1">
              <a:buFontTx/>
              <a:buNone/>
            </a:pPr>
            <a:r>
              <a:rPr lang="en-US" altLang="en-US" smtClean="0"/>
              <a:t>	Using the method described earlier, the above machine may be equivalent to the following Mealy machine</a:t>
            </a:r>
          </a:p>
        </p:txBody>
      </p:sp>
      <p:grpSp>
        <p:nvGrpSpPr>
          <p:cNvPr id="35845" name="Group 40"/>
          <p:cNvGrpSpPr>
            <a:grpSpLocks/>
          </p:cNvGrpSpPr>
          <p:nvPr/>
        </p:nvGrpSpPr>
        <p:grpSpPr bwMode="auto">
          <a:xfrm>
            <a:off x="6819901" y="4064001"/>
            <a:ext cx="841375" cy="614363"/>
            <a:chOff x="726" y="2634"/>
            <a:chExt cx="566" cy="413"/>
          </a:xfrm>
        </p:grpSpPr>
        <p:sp>
          <p:nvSpPr>
            <p:cNvPr id="35880" name="Oval 4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35881" name="Text Box 4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sp>
        <p:nvSpPr>
          <p:cNvPr id="35846" name="Text Box 44"/>
          <p:cNvSpPr txBox="1">
            <a:spLocks noChangeArrowheads="1"/>
          </p:cNvSpPr>
          <p:nvPr/>
        </p:nvSpPr>
        <p:spPr bwMode="auto">
          <a:xfrm flipH="1">
            <a:off x="4610101" y="33083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grpSp>
        <p:nvGrpSpPr>
          <p:cNvPr id="35847" name="Group 45"/>
          <p:cNvGrpSpPr>
            <a:grpSpLocks/>
          </p:cNvGrpSpPr>
          <p:nvPr/>
        </p:nvGrpSpPr>
        <p:grpSpPr bwMode="auto">
          <a:xfrm>
            <a:off x="4191001" y="4079875"/>
            <a:ext cx="898525" cy="655638"/>
            <a:chOff x="726" y="2634"/>
            <a:chExt cx="566" cy="413"/>
          </a:xfrm>
        </p:grpSpPr>
        <p:sp>
          <p:nvSpPr>
            <p:cNvPr id="35878" name="Oval 4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35879" name="Text Box 4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grpSp>
        <p:nvGrpSpPr>
          <p:cNvPr id="35848" name="Group 49"/>
          <p:cNvGrpSpPr>
            <a:grpSpLocks/>
          </p:cNvGrpSpPr>
          <p:nvPr/>
        </p:nvGrpSpPr>
        <p:grpSpPr bwMode="auto">
          <a:xfrm rot="5400000">
            <a:off x="7478713" y="4059238"/>
            <a:ext cx="685800" cy="593725"/>
            <a:chOff x="2880" y="3312"/>
            <a:chExt cx="408" cy="336"/>
          </a:xfrm>
        </p:grpSpPr>
        <p:sp>
          <p:nvSpPr>
            <p:cNvPr id="35875" name="Freeform 50"/>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6" name="Freeform 51"/>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7" name="Freeform 52"/>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5849" name="Group 55"/>
          <p:cNvGrpSpPr>
            <a:grpSpLocks/>
          </p:cNvGrpSpPr>
          <p:nvPr/>
        </p:nvGrpSpPr>
        <p:grpSpPr bwMode="auto">
          <a:xfrm>
            <a:off x="6819901" y="2330451"/>
            <a:ext cx="841375" cy="614363"/>
            <a:chOff x="726" y="2634"/>
            <a:chExt cx="566" cy="413"/>
          </a:xfrm>
        </p:grpSpPr>
        <p:sp>
          <p:nvSpPr>
            <p:cNvPr id="35873" name="Oval 5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35874" name="Text Box 5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sp>
        <p:nvSpPr>
          <p:cNvPr id="35850" name="Text Box 58"/>
          <p:cNvSpPr txBox="1">
            <a:spLocks noChangeArrowheads="1"/>
          </p:cNvSpPr>
          <p:nvPr/>
        </p:nvSpPr>
        <p:spPr bwMode="auto">
          <a:xfrm flipH="1">
            <a:off x="5767388" y="22860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grpSp>
        <p:nvGrpSpPr>
          <p:cNvPr id="35851" name="Group 59"/>
          <p:cNvGrpSpPr>
            <a:grpSpLocks/>
          </p:cNvGrpSpPr>
          <p:nvPr/>
        </p:nvGrpSpPr>
        <p:grpSpPr bwMode="auto">
          <a:xfrm>
            <a:off x="4191001" y="2346325"/>
            <a:ext cx="898525" cy="655638"/>
            <a:chOff x="726" y="2634"/>
            <a:chExt cx="566" cy="413"/>
          </a:xfrm>
        </p:grpSpPr>
        <p:sp>
          <p:nvSpPr>
            <p:cNvPr id="35871" name="Oval 6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35872" name="Text Box 6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35852" name="Text Box 62"/>
          <p:cNvSpPr txBox="1">
            <a:spLocks noChangeArrowheads="1"/>
          </p:cNvSpPr>
          <p:nvPr/>
        </p:nvSpPr>
        <p:spPr bwMode="auto">
          <a:xfrm flipH="1">
            <a:off x="4286250" y="242252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0</a:t>
            </a:r>
            <a:r>
              <a:rPr lang="en-US" altLang="en-US" sz="2400" b="1">
                <a:solidFill>
                  <a:srgbClr val="000000"/>
                </a:solidFill>
              </a:rPr>
              <a:t>/0</a:t>
            </a:r>
          </a:p>
        </p:txBody>
      </p:sp>
      <p:grpSp>
        <p:nvGrpSpPr>
          <p:cNvPr id="35853" name="Group 63"/>
          <p:cNvGrpSpPr>
            <a:grpSpLocks/>
          </p:cNvGrpSpPr>
          <p:nvPr/>
        </p:nvGrpSpPr>
        <p:grpSpPr bwMode="auto">
          <a:xfrm rot="-5400000">
            <a:off x="3706813" y="4154488"/>
            <a:ext cx="685800" cy="593725"/>
            <a:chOff x="2880" y="3312"/>
            <a:chExt cx="408" cy="336"/>
          </a:xfrm>
        </p:grpSpPr>
        <p:sp>
          <p:nvSpPr>
            <p:cNvPr id="35868" name="Freeform 64"/>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69" name="Freeform 65"/>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870" name="Freeform 66"/>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5854" name="Text Box 67"/>
          <p:cNvSpPr txBox="1">
            <a:spLocks noChangeArrowheads="1"/>
          </p:cNvSpPr>
          <p:nvPr/>
        </p:nvSpPr>
        <p:spPr bwMode="auto">
          <a:xfrm flipH="1">
            <a:off x="7181851" y="31750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sp>
        <p:nvSpPr>
          <p:cNvPr id="35855" name="Text Box 68"/>
          <p:cNvSpPr txBox="1">
            <a:spLocks noChangeArrowheads="1"/>
          </p:cNvSpPr>
          <p:nvPr/>
        </p:nvSpPr>
        <p:spPr bwMode="auto">
          <a:xfrm flipH="1">
            <a:off x="5829301" y="41338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
        <p:nvSpPr>
          <p:cNvPr id="35856" name="Text Box 69"/>
          <p:cNvSpPr txBox="1">
            <a:spLocks noChangeArrowheads="1"/>
          </p:cNvSpPr>
          <p:nvPr/>
        </p:nvSpPr>
        <p:spPr bwMode="auto">
          <a:xfrm flipH="1">
            <a:off x="6896100" y="239395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1</a:t>
            </a:r>
            <a:r>
              <a:rPr lang="en-US" altLang="en-US" sz="2400" b="1">
                <a:solidFill>
                  <a:srgbClr val="000000"/>
                </a:solidFill>
              </a:rPr>
              <a:t>/1</a:t>
            </a:r>
          </a:p>
        </p:txBody>
      </p:sp>
      <p:sp>
        <p:nvSpPr>
          <p:cNvPr id="35857" name="Text Box 70"/>
          <p:cNvSpPr txBox="1">
            <a:spLocks noChangeArrowheads="1"/>
          </p:cNvSpPr>
          <p:nvPr/>
        </p:nvSpPr>
        <p:spPr bwMode="auto">
          <a:xfrm flipH="1">
            <a:off x="4286250" y="418782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2</a:t>
            </a:r>
            <a:r>
              <a:rPr lang="en-US" altLang="en-US" sz="2400" b="1">
                <a:solidFill>
                  <a:srgbClr val="000000"/>
                </a:solidFill>
              </a:rPr>
              <a:t>/0</a:t>
            </a:r>
          </a:p>
        </p:txBody>
      </p:sp>
      <p:sp>
        <p:nvSpPr>
          <p:cNvPr id="35858" name="Text Box 71"/>
          <p:cNvSpPr txBox="1">
            <a:spLocks noChangeArrowheads="1"/>
          </p:cNvSpPr>
          <p:nvPr/>
        </p:nvSpPr>
        <p:spPr bwMode="auto">
          <a:xfrm flipH="1">
            <a:off x="6896100" y="41275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3</a:t>
            </a:r>
            <a:r>
              <a:rPr lang="en-US" altLang="en-US" sz="2400" b="1">
                <a:solidFill>
                  <a:srgbClr val="000000"/>
                </a:solidFill>
              </a:rPr>
              <a:t>/1</a:t>
            </a:r>
          </a:p>
        </p:txBody>
      </p:sp>
      <p:sp>
        <p:nvSpPr>
          <p:cNvPr id="35859" name="Text Box 72"/>
          <p:cNvSpPr txBox="1">
            <a:spLocks noChangeArrowheads="1"/>
          </p:cNvSpPr>
          <p:nvPr/>
        </p:nvSpPr>
        <p:spPr bwMode="auto">
          <a:xfrm flipH="1">
            <a:off x="7862888" y="41148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a,b</a:t>
            </a:r>
            <a:endParaRPr lang="en-US" altLang="en-US" sz="2400"/>
          </a:p>
        </p:txBody>
      </p:sp>
      <p:sp>
        <p:nvSpPr>
          <p:cNvPr id="35860" name="Line 73"/>
          <p:cNvSpPr>
            <a:spLocks noChangeShapeType="1"/>
          </p:cNvSpPr>
          <p:nvPr/>
        </p:nvSpPr>
        <p:spPr bwMode="auto">
          <a:xfrm>
            <a:off x="4953000" y="2698750"/>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5861" name="Line 74"/>
          <p:cNvSpPr>
            <a:spLocks noChangeShapeType="1"/>
          </p:cNvSpPr>
          <p:nvPr/>
        </p:nvSpPr>
        <p:spPr bwMode="auto">
          <a:xfrm>
            <a:off x="7239000" y="2946400"/>
            <a:ext cx="0" cy="1143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5862" name="Line 75"/>
          <p:cNvSpPr>
            <a:spLocks noChangeShapeType="1"/>
          </p:cNvSpPr>
          <p:nvPr/>
        </p:nvSpPr>
        <p:spPr bwMode="auto">
          <a:xfrm flipV="1">
            <a:off x="4648200" y="3003550"/>
            <a:ext cx="0" cy="1066800"/>
          </a:xfrm>
          <a:prstGeom prst="line">
            <a:avLst/>
          </a:prstGeom>
          <a:noFill/>
          <a:ln w="9525">
            <a:solidFill>
              <a:schemeClr val="tx1"/>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5863" name="Line 78"/>
          <p:cNvSpPr>
            <a:spLocks noChangeShapeType="1"/>
          </p:cNvSpPr>
          <p:nvPr/>
        </p:nvSpPr>
        <p:spPr bwMode="auto">
          <a:xfrm>
            <a:off x="3771900" y="2679700"/>
            <a:ext cx="5334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5864" name="Line 79"/>
          <p:cNvSpPr>
            <a:spLocks noChangeShapeType="1"/>
          </p:cNvSpPr>
          <p:nvPr/>
        </p:nvSpPr>
        <p:spPr bwMode="auto">
          <a:xfrm flipH="1">
            <a:off x="4876800" y="2870200"/>
            <a:ext cx="2209800" cy="13716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65" name="Text Box 80"/>
          <p:cNvSpPr txBox="1">
            <a:spLocks noChangeArrowheads="1"/>
          </p:cNvSpPr>
          <p:nvPr/>
        </p:nvSpPr>
        <p:spPr bwMode="auto">
          <a:xfrm flipH="1">
            <a:off x="3690938" y="41656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a:t>
            </a:r>
            <a:endParaRPr lang="en-US" altLang="en-US" sz="2400"/>
          </a:p>
        </p:txBody>
      </p:sp>
      <p:sp>
        <p:nvSpPr>
          <p:cNvPr id="35866" name="Line 81"/>
          <p:cNvSpPr>
            <a:spLocks noChangeShapeType="1"/>
          </p:cNvSpPr>
          <p:nvPr/>
        </p:nvSpPr>
        <p:spPr bwMode="auto">
          <a:xfrm>
            <a:off x="4953000" y="4470400"/>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35867" name="Text Box 82"/>
          <p:cNvSpPr txBox="1">
            <a:spLocks noChangeArrowheads="1"/>
          </p:cNvSpPr>
          <p:nvPr/>
        </p:nvSpPr>
        <p:spPr bwMode="auto">
          <a:xfrm flipH="1">
            <a:off x="5710238" y="32512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a:t>
            </a:r>
            <a:endParaRPr lang="en-US" altLang="en-US" sz="2400"/>
          </a:p>
        </p:txBody>
      </p:sp>
    </p:spTree>
    <p:extLst>
      <p:ext uri="{BB962C8B-B14F-4D97-AF65-F5344CB8AC3E}">
        <p14:creationId xmlns:p14="http://schemas.microsoft.com/office/powerpoint/2010/main" val="513030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D1B909F-0A29-4D9F-A949-404C130E6810}" type="slidenum">
              <a:rPr lang="en-US" altLang="en-US" sz="1400"/>
              <a:pPr>
                <a:spcBef>
                  <a:spcPct val="0"/>
                </a:spcBef>
                <a:buFontTx/>
                <a:buNone/>
              </a:pPr>
              <a:t>7</a:t>
            </a:fld>
            <a:endParaRPr lang="en-US" altLang="en-US" sz="1400"/>
          </a:p>
        </p:txBody>
      </p:sp>
      <p:sp>
        <p:nvSpPr>
          <p:cNvPr id="36867" name="Rectangle 2"/>
          <p:cNvSpPr>
            <a:spLocks noGrp="1" noChangeArrowheads="1"/>
          </p:cNvSpPr>
          <p:nvPr>
            <p:ph type="title"/>
          </p:nvPr>
        </p:nvSpPr>
        <p:spPr/>
        <p:txBody>
          <a:bodyPr/>
          <a:lstStyle/>
          <a:p>
            <a:pPr eaLnBrk="1" hangingPunct="1"/>
            <a:r>
              <a:rPr lang="en-US" altLang="en-US" smtClean="0"/>
              <a:t>Example continued ...</a:t>
            </a:r>
          </a:p>
        </p:txBody>
      </p:sp>
      <p:grpSp>
        <p:nvGrpSpPr>
          <p:cNvPr id="36868" name="Group 5"/>
          <p:cNvGrpSpPr>
            <a:grpSpLocks/>
          </p:cNvGrpSpPr>
          <p:nvPr/>
        </p:nvGrpSpPr>
        <p:grpSpPr bwMode="auto">
          <a:xfrm>
            <a:off x="6819901" y="3409951"/>
            <a:ext cx="841375" cy="614363"/>
            <a:chOff x="726" y="2634"/>
            <a:chExt cx="566" cy="413"/>
          </a:xfrm>
        </p:grpSpPr>
        <p:sp>
          <p:nvSpPr>
            <p:cNvPr id="36904" name="Oval 6"/>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36905" name="Text Box 7"/>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sp>
        <p:nvSpPr>
          <p:cNvPr id="36869" name="Text Box 8"/>
          <p:cNvSpPr txBox="1">
            <a:spLocks noChangeArrowheads="1"/>
          </p:cNvSpPr>
          <p:nvPr/>
        </p:nvSpPr>
        <p:spPr bwMode="auto">
          <a:xfrm flipH="1">
            <a:off x="4171951" y="26543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b/0</a:t>
            </a:r>
            <a:endParaRPr lang="en-US" altLang="en-US" sz="2400"/>
          </a:p>
        </p:txBody>
      </p:sp>
      <p:grpSp>
        <p:nvGrpSpPr>
          <p:cNvPr id="36870" name="Group 9"/>
          <p:cNvGrpSpPr>
            <a:grpSpLocks/>
          </p:cNvGrpSpPr>
          <p:nvPr/>
        </p:nvGrpSpPr>
        <p:grpSpPr bwMode="auto">
          <a:xfrm>
            <a:off x="4191001" y="3425825"/>
            <a:ext cx="898525" cy="655638"/>
            <a:chOff x="726" y="2634"/>
            <a:chExt cx="566" cy="413"/>
          </a:xfrm>
        </p:grpSpPr>
        <p:sp>
          <p:nvSpPr>
            <p:cNvPr id="36902" name="Oval 10"/>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36903" name="Text Box 11"/>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grpSp>
        <p:nvGrpSpPr>
          <p:cNvPr id="36871" name="Group 12"/>
          <p:cNvGrpSpPr>
            <a:grpSpLocks/>
          </p:cNvGrpSpPr>
          <p:nvPr/>
        </p:nvGrpSpPr>
        <p:grpSpPr bwMode="auto">
          <a:xfrm rot="5400000">
            <a:off x="7478713" y="3405188"/>
            <a:ext cx="685800" cy="593725"/>
            <a:chOff x="2880" y="3312"/>
            <a:chExt cx="408" cy="336"/>
          </a:xfrm>
        </p:grpSpPr>
        <p:sp>
          <p:nvSpPr>
            <p:cNvPr id="36899" name="Freeform 13"/>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0" name="Freeform 14"/>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901" name="Freeform 15"/>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36872" name="Group 16"/>
          <p:cNvGrpSpPr>
            <a:grpSpLocks/>
          </p:cNvGrpSpPr>
          <p:nvPr/>
        </p:nvGrpSpPr>
        <p:grpSpPr bwMode="auto">
          <a:xfrm>
            <a:off x="6819901" y="1676401"/>
            <a:ext cx="841375" cy="614363"/>
            <a:chOff x="726" y="2634"/>
            <a:chExt cx="566" cy="413"/>
          </a:xfrm>
        </p:grpSpPr>
        <p:sp>
          <p:nvSpPr>
            <p:cNvPr id="36897" name="Oval 17"/>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36898" name="Text Box 18"/>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300" baseline="-30000">
                <a:solidFill>
                  <a:srgbClr val="000000"/>
                </a:solidFill>
              </a:endParaRPr>
            </a:p>
          </p:txBody>
        </p:sp>
      </p:grpSp>
      <p:sp>
        <p:nvSpPr>
          <p:cNvPr id="36873" name="Text Box 19"/>
          <p:cNvSpPr txBox="1">
            <a:spLocks noChangeArrowheads="1"/>
          </p:cNvSpPr>
          <p:nvPr/>
        </p:nvSpPr>
        <p:spPr bwMode="auto">
          <a:xfrm flipH="1">
            <a:off x="5767388" y="168910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a/1</a:t>
            </a:r>
            <a:endParaRPr lang="en-US" altLang="en-US" sz="2400"/>
          </a:p>
        </p:txBody>
      </p:sp>
      <p:grpSp>
        <p:nvGrpSpPr>
          <p:cNvPr id="36874" name="Group 20"/>
          <p:cNvGrpSpPr>
            <a:grpSpLocks/>
          </p:cNvGrpSpPr>
          <p:nvPr/>
        </p:nvGrpSpPr>
        <p:grpSpPr bwMode="auto">
          <a:xfrm>
            <a:off x="4191001" y="1692275"/>
            <a:ext cx="898525" cy="655638"/>
            <a:chOff x="726" y="2634"/>
            <a:chExt cx="566" cy="413"/>
          </a:xfrm>
        </p:grpSpPr>
        <p:sp>
          <p:nvSpPr>
            <p:cNvPr id="36895" name="Oval 21"/>
            <p:cNvSpPr>
              <a:spLocks noChangeArrowheads="1"/>
            </p:cNvSpPr>
            <p:nvPr/>
          </p:nvSpPr>
          <p:spPr bwMode="auto">
            <a:xfrm>
              <a:off x="804" y="2644"/>
              <a:ext cx="403" cy="40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100">
                <a:solidFill>
                  <a:srgbClr val="000000"/>
                </a:solidFill>
              </a:endParaRPr>
            </a:p>
          </p:txBody>
        </p:sp>
        <p:sp>
          <p:nvSpPr>
            <p:cNvPr id="36896" name="Text Box 22"/>
            <p:cNvSpPr txBox="1">
              <a:spLocks noChangeArrowheads="1"/>
            </p:cNvSpPr>
            <p:nvPr/>
          </p:nvSpPr>
          <p:spPr bwMode="auto">
            <a:xfrm>
              <a:off x="726" y="2634"/>
              <a:ext cx="5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a:solidFill>
                    <a:srgbClr val="000000"/>
                  </a:solidFill>
                </a:rPr>
                <a:t>    </a:t>
              </a:r>
            </a:p>
            <a:p>
              <a:pPr algn="ctr">
                <a:spcBef>
                  <a:spcPct val="0"/>
                </a:spcBef>
                <a:buFontTx/>
                <a:buNone/>
              </a:pPr>
              <a:endParaRPr lang="en-US" altLang="en-US" sz="1100">
                <a:solidFill>
                  <a:srgbClr val="000000"/>
                </a:solidFill>
              </a:endParaRPr>
            </a:p>
          </p:txBody>
        </p:sp>
      </p:grpSp>
      <p:sp>
        <p:nvSpPr>
          <p:cNvPr id="36875" name="Text Box 23"/>
          <p:cNvSpPr txBox="1">
            <a:spLocks noChangeArrowheads="1"/>
          </p:cNvSpPr>
          <p:nvPr/>
        </p:nvSpPr>
        <p:spPr bwMode="auto">
          <a:xfrm flipH="1">
            <a:off x="4381500" y="17303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0</a:t>
            </a:r>
          </a:p>
        </p:txBody>
      </p:sp>
      <p:grpSp>
        <p:nvGrpSpPr>
          <p:cNvPr id="36876" name="Group 24"/>
          <p:cNvGrpSpPr>
            <a:grpSpLocks/>
          </p:cNvGrpSpPr>
          <p:nvPr/>
        </p:nvGrpSpPr>
        <p:grpSpPr bwMode="auto">
          <a:xfrm rot="-5400000">
            <a:off x="3706813" y="3500438"/>
            <a:ext cx="685800" cy="593725"/>
            <a:chOff x="2880" y="3312"/>
            <a:chExt cx="408" cy="336"/>
          </a:xfrm>
        </p:grpSpPr>
        <p:sp>
          <p:nvSpPr>
            <p:cNvPr id="36892" name="Freeform 25"/>
            <p:cNvSpPr>
              <a:spLocks/>
            </p:cNvSpPr>
            <p:nvPr/>
          </p:nvSpPr>
          <p:spPr bwMode="auto">
            <a:xfrm rot="600000">
              <a:off x="2880" y="3312"/>
              <a:ext cx="408" cy="328"/>
            </a:xfrm>
            <a:custGeom>
              <a:avLst/>
              <a:gdLst>
                <a:gd name="T0" fmla="*/ 196 w 408"/>
                <a:gd name="T1" fmla="*/ 285 h 378"/>
                <a:gd name="T2" fmla="*/ 300 w 408"/>
                <a:gd name="T3" fmla="*/ 279 h 378"/>
                <a:gd name="T4" fmla="*/ 0 60000 65536"/>
                <a:gd name="T5" fmla="*/ 0 60000 65536"/>
                <a:gd name="T6" fmla="*/ 0 w 408"/>
                <a:gd name="T7" fmla="*/ 0 h 378"/>
                <a:gd name="T8" fmla="*/ 408 w 408"/>
                <a:gd name="T9" fmla="*/ 378 h 378"/>
              </a:gdLst>
              <a:ahLst/>
              <a:cxnLst>
                <a:cxn ang="T4">
                  <a:pos x="T0" y="T1"/>
                </a:cxn>
                <a:cxn ang="T5">
                  <a:pos x="T2" y="T3"/>
                </a:cxn>
              </a:cxnLst>
              <a:rect l="T6" t="T7" r="T8" b="T9"/>
              <a:pathLst>
                <a:path w="408" h="378">
                  <a:moveTo>
                    <a:pt x="196" y="378"/>
                  </a:moveTo>
                  <a:cubicBezTo>
                    <a:pt x="0" y="79"/>
                    <a:pt x="408" y="0"/>
                    <a:pt x="300" y="370"/>
                  </a:cubicBezTo>
                </a:path>
              </a:pathLst>
            </a:custGeom>
            <a:noFill/>
            <a:ln w="762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3" name="Freeform 26"/>
            <p:cNvSpPr>
              <a:spLocks/>
            </p:cNvSpPr>
            <p:nvPr/>
          </p:nvSpPr>
          <p:spPr bwMode="auto">
            <a:xfrm>
              <a:off x="3156" y="3603"/>
              <a:ext cx="36" cy="42"/>
            </a:xfrm>
            <a:custGeom>
              <a:avLst/>
              <a:gdLst>
                <a:gd name="T0" fmla="*/ 0 w 36"/>
                <a:gd name="T1" fmla="*/ 42 h 42"/>
                <a:gd name="T2" fmla="*/ 36 w 36"/>
                <a:gd name="T3" fmla="*/ 0 h 42"/>
                <a:gd name="T4" fmla="*/ 0 60000 65536"/>
                <a:gd name="T5" fmla="*/ 0 60000 65536"/>
                <a:gd name="T6" fmla="*/ 0 w 36"/>
                <a:gd name="T7" fmla="*/ 0 h 42"/>
                <a:gd name="T8" fmla="*/ 36 w 36"/>
                <a:gd name="T9" fmla="*/ 42 h 42"/>
              </a:gdLst>
              <a:ahLst/>
              <a:cxnLst>
                <a:cxn ang="T4">
                  <a:pos x="T0" y="T1"/>
                </a:cxn>
                <a:cxn ang="T5">
                  <a:pos x="T2" y="T3"/>
                </a:cxn>
              </a:cxnLst>
              <a:rect l="T6" t="T7" r="T8" b="T9"/>
              <a:pathLst>
                <a:path w="36" h="42">
                  <a:moveTo>
                    <a:pt x="0" y="42"/>
                  </a:moveTo>
                  <a:lnTo>
                    <a:pt x="36"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894" name="Freeform 27"/>
            <p:cNvSpPr>
              <a:spLocks/>
            </p:cNvSpPr>
            <p:nvPr/>
          </p:nvSpPr>
          <p:spPr bwMode="auto">
            <a:xfrm>
              <a:off x="3150" y="3600"/>
              <a:ext cx="3" cy="48"/>
            </a:xfrm>
            <a:custGeom>
              <a:avLst/>
              <a:gdLst>
                <a:gd name="T0" fmla="*/ 0 w 3"/>
                <a:gd name="T1" fmla="*/ 0 h 48"/>
                <a:gd name="T2" fmla="*/ 3 w 3"/>
                <a:gd name="T3" fmla="*/ 48 h 48"/>
                <a:gd name="T4" fmla="*/ 0 60000 65536"/>
                <a:gd name="T5" fmla="*/ 0 60000 65536"/>
                <a:gd name="T6" fmla="*/ 0 w 3"/>
                <a:gd name="T7" fmla="*/ 0 h 48"/>
                <a:gd name="T8" fmla="*/ 3 w 3"/>
                <a:gd name="T9" fmla="*/ 48 h 48"/>
              </a:gdLst>
              <a:ahLst/>
              <a:cxnLst>
                <a:cxn ang="T4">
                  <a:pos x="T0" y="T1"/>
                </a:cxn>
                <a:cxn ang="T5">
                  <a:pos x="T2" y="T3"/>
                </a:cxn>
              </a:cxnLst>
              <a:rect l="T6" t="T7" r="T8" b="T9"/>
              <a:pathLst>
                <a:path w="3" h="48">
                  <a:moveTo>
                    <a:pt x="0" y="0"/>
                  </a:moveTo>
                  <a:lnTo>
                    <a:pt x="3" y="4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6877" name="Text Box 28"/>
          <p:cNvSpPr txBox="1">
            <a:spLocks noChangeArrowheads="1"/>
          </p:cNvSpPr>
          <p:nvPr/>
        </p:nvSpPr>
        <p:spPr bwMode="auto">
          <a:xfrm flipH="1">
            <a:off x="7181851" y="25209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 </a:t>
            </a:r>
            <a:r>
              <a:rPr lang="en-US" altLang="en-US" sz="2400" b="1">
                <a:solidFill>
                  <a:srgbClr val="000000"/>
                </a:solidFill>
              </a:rPr>
              <a:t>/1</a:t>
            </a:r>
          </a:p>
        </p:txBody>
      </p:sp>
      <p:sp>
        <p:nvSpPr>
          <p:cNvPr id="36878" name="Text Box 29"/>
          <p:cNvSpPr txBox="1">
            <a:spLocks noChangeArrowheads="1"/>
          </p:cNvSpPr>
          <p:nvPr/>
        </p:nvSpPr>
        <p:spPr bwMode="auto">
          <a:xfrm flipH="1">
            <a:off x="5791201" y="344170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 </a:t>
            </a:r>
            <a:r>
              <a:rPr lang="en-US" altLang="en-US" sz="2400" b="1">
                <a:solidFill>
                  <a:srgbClr val="000000"/>
                </a:solidFill>
              </a:rPr>
              <a:t>/1</a:t>
            </a:r>
          </a:p>
        </p:txBody>
      </p:sp>
      <p:sp>
        <p:nvSpPr>
          <p:cNvPr id="36879" name="Text Box 30"/>
          <p:cNvSpPr txBox="1">
            <a:spLocks noChangeArrowheads="1"/>
          </p:cNvSpPr>
          <p:nvPr/>
        </p:nvSpPr>
        <p:spPr bwMode="auto">
          <a:xfrm flipH="1">
            <a:off x="6991350" y="17018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1</a:t>
            </a:r>
          </a:p>
        </p:txBody>
      </p:sp>
      <p:sp>
        <p:nvSpPr>
          <p:cNvPr id="36880" name="Text Box 31"/>
          <p:cNvSpPr txBox="1">
            <a:spLocks noChangeArrowheads="1"/>
          </p:cNvSpPr>
          <p:nvPr/>
        </p:nvSpPr>
        <p:spPr bwMode="auto">
          <a:xfrm flipH="1">
            <a:off x="4419600" y="3457576"/>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2</a:t>
            </a:r>
          </a:p>
        </p:txBody>
      </p:sp>
      <p:sp>
        <p:nvSpPr>
          <p:cNvPr id="36881" name="Text Box 32"/>
          <p:cNvSpPr txBox="1">
            <a:spLocks noChangeArrowheads="1"/>
          </p:cNvSpPr>
          <p:nvPr/>
        </p:nvSpPr>
        <p:spPr bwMode="auto">
          <a:xfrm flipH="1">
            <a:off x="7010400" y="3416301"/>
            <a:ext cx="876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b="1">
                <a:solidFill>
                  <a:srgbClr val="000000"/>
                </a:solidFill>
              </a:rPr>
              <a:t>q</a:t>
            </a:r>
            <a:r>
              <a:rPr lang="en-US" altLang="en-US" sz="3600" b="1" baseline="-30000">
                <a:solidFill>
                  <a:srgbClr val="000000"/>
                </a:solidFill>
              </a:rPr>
              <a:t>3</a:t>
            </a:r>
            <a:endParaRPr lang="en-US" altLang="en-US" sz="2400" b="1" baseline="-30000">
              <a:solidFill>
                <a:srgbClr val="000000"/>
              </a:solidFill>
            </a:endParaRPr>
          </a:p>
        </p:txBody>
      </p:sp>
      <p:sp>
        <p:nvSpPr>
          <p:cNvPr id="36882" name="Text Box 33"/>
          <p:cNvSpPr txBox="1">
            <a:spLocks noChangeArrowheads="1"/>
          </p:cNvSpPr>
          <p:nvPr/>
        </p:nvSpPr>
        <p:spPr bwMode="auto">
          <a:xfrm flipH="1">
            <a:off x="7843838" y="3403600"/>
            <a:ext cx="1281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 </a:t>
            </a:r>
            <a:r>
              <a:rPr lang="en-US" altLang="en-US" sz="2400" b="1">
                <a:solidFill>
                  <a:srgbClr val="000000"/>
                </a:solidFill>
              </a:rPr>
              <a:t>/1</a:t>
            </a:r>
            <a:r>
              <a:rPr lang="en-US" altLang="en-US" sz="2200"/>
              <a:t>,b </a:t>
            </a:r>
            <a:r>
              <a:rPr lang="en-US" altLang="en-US" sz="2400" b="1">
                <a:solidFill>
                  <a:srgbClr val="000000"/>
                </a:solidFill>
              </a:rPr>
              <a:t>/1</a:t>
            </a:r>
          </a:p>
        </p:txBody>
      </p:sp>
      <p:sp>
        <p:nvSpPr>
          <p:cNvPr id="36883" name="Line 34"/>
          <p:cNvSpPr>
            <a:spLocks noChangeShapeType="1"/>
          </p:cNvSpPr>
          <p:nvPr/>
        </p:nvSpPr>
        <p:spPr bwMode="auto">
          <a:xfrm>
            <a:off x="4953000" y="2044700"/>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6884" name="Line 35"/>
          <p:cNvSpPr>
            <a:spLocks noChangeShapeType="1"/>
          </p:cNvSpPr>
          <p:nvPr/>
        </p:nvSpPr>
        <p:spPr bwMode="auto">
          <a:xfrm>
            <a:off x="7239000" y="2292350"/>
            <a:ext cx="0" cy="11430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6885" name="Line 36"/>
          <p:cNvSpPr>
            <a:spLocks noChangeShapeType="1"/>
          </p:cNvSpPr>
          <p:nvPr/>
        </p:nvSpPr>
        <p:spPr bwMode="auto">
          <a:xfrm flipV="1">
            <a:off x="4648200" y="2349500"/>
            <a:ext cx="0" cy="1066800"/>
          </a:xfrm>
          <a:prstGeom prst="line">
            <a:avLst/>
          </a:prstGeom>
          <a:noFill/>
          <a:ln w="9525">
            <a:solidFill>
              <a:schemeClr val="tx1"/>
            </a:solidFill>
            <a:round/>
            <a:headEnd type="arrow"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36886" name="Line 37"/>
          <p:cNvSpPr>
            <a:spLocks noChangeShapeType="1"/>
          </p:cNvSpPr>
          <p:nvPr/>
        </p:nvSpPr>
        <p:spPr bwMode="auto">
          <a:xfrm>
            <a:off x="3771900" y="2025650"/>
            <a:ext cx="5334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6887" name="Line 38"/>
          <p:cNvSpPr>
            <a:spLocks noChangeShapeType="1"/>
          </p:cNvSpPr>
          <p:nvPr/>
        </p:nvSpPr>
        <p:spPr bwMode="auto">
          <a:xfrm flipH="1">
            <a:off x="4876800" y="2216150"/>
            <a:ext cx="2209800" cy="137160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36888" name="Text Box 39"/>
          <p:cNvSpPr txBox="1">
            <a:spLocks noChangeArrowheads="1"/>
          </p:cNvSpPr>
          <p:nvPr/>
        </p:nvSpPr>
        <p:spPr bwMode="auto">
          <a:xfrm flipH="1">
            <a:off x="3390901" y="3511550"/>
            <a:ext cx="919163"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a </a:t>
            </a:r>
            <a:r>
              <a:rPr lang="en-US" altLang="en-US" sz="2400" b="1">
                <a:solidFill>
                  <a:srgbClr val="000000"/>
                </a:solidFill>
              </a:rPr>
              <a:t>/0</a:t>
            </a:r>
          </a:p>
        </p:txBody>
      </p:sp>
      <p:sp>
        <p:nvSpPr>
          <p:cNvPr id="36889" name="Line 40"/>
          <p:cNvSpPr>
            <a:spLocks noChangeShapeType="1"/>
          </p:cNvSpPr>
          <p:nvPr/>
        </p:nvSpPr>
        <p:spPr bwMode="auto">
          <a:xfrm>
            <a:off x="4953000" y="3816350"/>
            <a:ext cx="1981200"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en-US"/>
          </a:p>
        </p:txBody>
      </p:sp>
      <p:sp>
        <p:nvSpPr>
          <p:cNvPr id="36890" name="Text Box 41"/>
          <p:cNvSpPr txBox="1">
            <a:spLocks noChangeArrowheads="1"/>
          </p:cNvSpPr>
          <p:nvPr/>
        </p:nvSpPr>
        <p:spPr bwMode="auto">
          <a:xfrm flipH="1">
            <a:off x="5519738" y="2520950"/>
            <a:ext cx="9191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a:t>b </a:t>
            </a:r>
            <a:r>
              <a:rPr lang="en-US" altLang="en-US" sz="2400" b="1">
                <a:solidFill>
                  <a:srgbClr val="000000"/>
                </a:solidFill>
              </a:rPr>
              <a:t>/0</a:t>
            </a:r>
          </a:p>
        </p:txBody>
      </p:sp>
      <p:sp>
        <p:nvSpPr>
          <p:cNvPr id="36891" name="Rectangle 42"/>
          <p:cNvSpPr>
            <a:spLocks noGrp="1" noChangeArrowheads="1"/>
          </p:cNvSpPr>
          <p:nvPr>
            <p:ph type="body" idx="1"/>
          </p:nvPr>
        </p:nvSpPr>
        <p:spPr>
          <a:xfrm>
            <a:off x="2209800" y="1524000"/>
            <a:ext cx="7772400" cy="5029200"/>
          </a:xfrm>
          <a:noFill/>
        </p:spPr>
        <p:txBody>
          <a:bodyPr/>
          <a:lstStyle/>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buFontTx/>
              <a:buNone/>
            </a:pPr>
            <a:endParaRPr lang="en-US" altLang="en-US" smtClean="0"/>
          </a:p>
          <a:p>
            <a:pPr eaLnBrk="1" hangingPunct="1">
              <a:buFontTx/>
              <a:buNone/>
            </a:pPr>
            <a:r>
              <a:rPr lang="en-US" altLang="en-US" smtClean="0"/>
              <a:t>	Running the string abbabbba on both the machines, the output string can be determined by the following table</a:t>
            </a:r>
          </a:p>
        </p:txBody>
      </p:sp>
    </p:spTree>
    <p:extLst>
      <p:ext uri="{BB962C8B-B14F-4D97-AF65-F5344CB8AC3E}">
        <p14:creationId xmlns:p14="http://schemas.microsoft.com/office/powerpoint/2010/main" val="2345432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40C397C-1CB4-441C-98F8-7E3CFEDCE267}" type="slidenum">
              <a:rPr lang="en-US" altLang="en-US" sz="1400"/>
              <a:pPr>
                <a:spcBef>
                  <a:spcPct val="0"/>
                </a:spcBef>
                <a:buFontTx/>
                <a:buNone/>
              </a:pPr>
              <a:t>8</a:t>
            </a:fld>
            <a:endParaRPr lang="en-US" altLang="en-US" sz="1400"/>
          </a:p>
        </p:txBody>
      </p:sp>
      <p:sp>
        <p:nvSpPr>
          <p:cNvPr id="37891" name="Rectangle 2"/>
          <p:cNvSpPr>
            <a:spLocks noGrp="1" noChangeArrowheads="1"/>
          </p:cNvSpPr>
          <p:nvPr>
            <p:ph type="title"/>
          </p:nvPr>
        </p:nvSpPr>
        <p:spPr/>
        <p:txBody>
          <a:bodyPr/>
          <a:lstStyle/>
          <a:p>
            <a:pPr eaLnBrk="1" hangingPunct="1"/>
            <a:r>
              <a:rPr lang="en-US" altLang="en-US" smtClean="0"/>
              <a:t>Example continued ...</a:t>
            </a:r>
          </a:p>
        </p:txBody>
      </p:sp>
      <p:grpSp>
        <p:nvGrpSpPr>
          <p:cNvPr id="37892" name="Group 105"/>
          <p:cNvGrpSpPr>
            <a:grpSpLocks/>
          </p:cNvGrpSpPr>
          <p:nvPr/>
        </p:nvGrpSpPr>
        <p:grpSpPr bwMode="auto">
          <a:xfrm>
            <a:off x="2819400" y="2438400"/>
            <a:ext cx="6324600" cy="3665538"/>
            <a:chOff x="807" y="1524"/>
            <a:chExt cx="3984" cy="2309"/>
          </a:xfrm>
        </p:grpSpPr>
        <p:grpSp>
          <p:nvGrpSpPr>
            <p:cNvPr id="37893" name="Group 5"/>
            <p:cNvGrpSpPr>
              <a:grpSpLocks/>
            </p:cNvGrpSpPr>
            <p:nvPr/>
          </p:nvGrpSpPr>
          <p:grpSpPr bwMode="auto">
            <a:xfrm>
              <a:off x="816" y="1524"/>
              <a:ext cx="3960" cy="1740"/>
              <a:chOff x="480" y="1200"/>
              <a:chExt cx="3960" cy="1740"/>
            </a:xfrm>
          </p:grpSpPr>
          <p:grpSp>
            <p:nvGrpSpPr>
              <p:cNvPr id="37919" name="Group 6"/>
              <p:cNvGrpSpPr>
                <a:grpSpLocks/>
              </p:cNvGrpSpPr>
              <p:nvPr/>
            </p:nvGrpSpPr>
            <p:grpSpPr bwMode="auto">
              <a:xfrm>
                <a:off x="1488" y="1536"/>
                <a:ext cx="240" cy="336"/>
                <a:chOff x="1824" y="2976"/>
                <a:chExt cx="240" cy="336"/>
              </a:xfrm>
            </p:grpSpPr>
            <p:sp>
              <p:nvSpPr>
                <p:cNvPr id="37987" name="Line 7"/>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7988" name="Line 8"/>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37920" name="Group 9"/>
              <p:cNvGrpSpPr>
                <a:grpSpLocks/>
              </p:cNvGrpSpPr>
              <p:nvPr/>
            </p:nvGrpSpPr>
            <p:grpSpPr bwMode="auto">
              <a:xfrm>
                <a:off x="480" y="1200"/>
                <a:ext cx="3960" cy="1740"/>
                <a:chOff x="480" y="1200"/>
                <a:chExt cx="3960" cy="1740"/>
              </a:xfrm>
            </p:grpSpPr>
            <p:sp>
              <p:nvSpPr>
                <p:cNvPr id="37942" name="Rectangle 10"/>
                <p:cNvSpPr>
                  <a:spLocks noChangeArrowheads="1"/>
                </p:cNvSpPr>
                <p:nvPr/>
              </p:nvSpPr>
              <p:spPr bwMode="auto">
                <a:xfrm>
                  <a:off x="408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37943" name="Rectangle 11"/>
                <p:cNvSpPr>
                  <a:spLocks noChangeArrowheads="1"/>
                </p:cNvSpPr>
                <p:nvPr/>
              </p:nvSpPr>
              <p:spPr bwMode="auto">
                <a:xfrm>
                  <a:off x="372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37944" name="Rectangle 12"/>
                <p:cNvSpPr>
                  <a:spLocks noChangeArrowheads="1"/>
                </p:cNvSpPr>
                <p:nvPr/>
              </p:nvSpPr>
              <p:spPr bwMode="auto">
                <a:xfrm>
                  <a:off x="336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37945" name="Rectangle 13"/>
                <p:cNvSpPr>
                  <a:spLocks noChangeArrowheads="1"/>
                </p:cNvSpPr>
                <p:nvPr/>
              </p:nvSpPr>
              <p:spPr bwMode="auto">
                <a:xfrm>
                  <a:off x="300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37946" name="Rectangle 14"/>
                <p:cNvSpPr>
                  <a:spLocks noChangeArrowheads="1"/>
                </p:cNvSpPr>
                <p:nvPr/>
              </p:nvSpPr>
              <p:spPr bwMode="auto">
                <a:xfrm>
                  <a:off x="264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37947" name="Rectangle 15"/>
                <p:cNvSpPr>
                  <a:spLocks noChangeArrowheads="1"/>
                </p:cNvSpPr>
                <p:nvPr/>
              </p:nvSpPr>
              <p:spPr bwMode="auto">
                <a:xfrm>
                  <a:off x="228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37948" name="Rectangle 16"/>
                <p:cNvSpPr>
                  <a:spLocks noChangeArrowheads="1"/>
                </p:cNvSpPr>
                <p:nvPr/>
              </p:nvSpPr>
              <p:spPr bwMode="auto">
                <a:xfrm>
                  <a:off x="192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37949" name="Rectangle 17"/>
                <p:cNvSpPr>
                  <a:spLocks noChangeArrowheads="1"/>
                </p:cNvSpPr>
                <p:nvPr/>
              </p:nvSpPr>
              <p:spPr bwMode="auto">
                <a:xfrm>
                  <a:off x="156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1</a:t>
                  </a:r>
                </a:p>
              </p:txBody>
            </p:sp>
            <p:sp>
              <p:nvSpPr>
                <p:cNvPr id="37950" name="Rectangle 18"/>
                <p:cNvSpPr>
                  <a:spLocks noChangeArrowheads="1"/>
                </p:cNvSpPr>
                <p:nvPr/>
              </p:nvSpPr>
              <p:spPr bwMode="auto">
                <a:xfrm>
                  <a:off x="1200" y="2375"/>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0</a:t>
                  </a:r>
                </a:p>
              </p:txBody>
            </p:sp>
            <p:sp>
              <p:nvSpPr>
                <p:cNvPr id="37951" name="Rectangle 19"/>
                <p:cNvSpPr>
                  <a:spLocks noChangeArrowheads="1"/>
                </p:cNvSpPr>
                <p:nvPr/>
              </p:nvSpPr>
              <p:spPr bwMode="auto">
                <a:xfrm>
                  <a:off x="480" y="2375"/>
                  <a:ext cx="72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Moore</a:t>
                  </a:r>
                </a:p>
              </p:txBody>
            </p:sp>
            <p:sp>
              <p:nvSpPr>
                <p:cNvPr id="37952" name="Rectangle 20"/>
                <p:cNvSpPr>
                  <a:spLocks noChangeArrowheads="1"/>
                </p:cNvSpPr>
                <p:nvPr/>
              </p:nvSpPr>
              <p:spPr bwMode="auto">
                <a:xfrm>
                  <a:off x="408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3</a:t>
                  </a:r>
                </a:p>
              </p:txBody>
            </p:sp>
            <p:sp>
              <p:nvSpPr>
                <p:cNvPr id="37953" name="Rectangle 21"/>
                <p:cNvSpPr>
                  <a:spLocks noChangeArrowheads="1"/>
                </p:cNvSpPr>
                <p:nvPr/>
              </p:nvSpPr>
              <p:spPr bwMode="auto">
                <a:xfrm>
                  <a:off x="372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3</a:t>
                  </a:r>
                </a:p>
              </p:txBody>
            </p:sp>
            <p:sp>
              <p:nvSpPr>
                <p:cNvPr id="37954" name="Rectangle 22"/>
                <p:cNvSpPr>
                  <a:spLocks noChangeArrowheads="1"/>
                </p:cNvSpPr>
                <p:nvPr/>
              </p:nvSpPr>
              <p:spPr bwMode="auto">
                <a:xfrm>
                  <a:off x="336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3</a:t>
                  </a:r>
                </a:p>
              </p:txBody>
            </p:sp>
            <p:sp>
              <p:nvSpPr>
                <p:cNvPr id="37955" name="Rectangle 23"/>
                <p:cNvSpPr>
                  <a:spLocks noChangeArrowheads="1"/>
                </p:cNvSpPr>
                <p:nvPr/>
              </p:nvSpPr>
              <p:spPr bwMode="auto">
                <a:xfrm>
                  <a:off x="300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3</a:t>
                  </a:r>
                </a:p>
              </p:txBody>
            </p:sp>
            <p:sp>
              <p:nvSpPr>
                <p:cNvPr id="37956" name="Rectangle 24"/>
                <p:cNvSpPr>
                  <a:spLocks noChangeArrowheads="1"/>
                </p:cNvSpPr>
                <p:nvPr/>
              </p:nvSpPr>
              <p:spPr bwMode="auto">
                <a:xfrm>
                  <a:off x="264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3</a:t>
                  </a:r>
                </a:p>
              </p:txBody>
            </p:sp>
            <p:sp>
              <p:nvSpPr>
                <p:cNvPr id="37957" name="Rectangle 25"/>
                <p:cNvSpPr>
                  <a:spLocks noChangeArrowheads="1"/>
                </p:cNvSpPr>
                <p:nvPr/>
              </p:nvSpPr>
              <p:spPr bwMode="auto">
                <a:xfrm>
                  <a:off x="228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3</a:t>
                  </a:r>
                </a:p>
              </p:txBody>
            </p:sp>
            <p:sp>
              <p:nvSpPr>
                <p:cNvPr id="37958" name="Rectangle 26"/>
                <p:cNvSpPr>
                  <a:spLocks noChangeArrowheads="1"/>
                </p:cNvSpPr>
                <p:nvPr/>
              </p:nvSpPr>
              <p:spPr bwMode="auto">
                <a:xfrm>
                  <a:off x="192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2</a:t>
                  </a:r>
                </a:p>
              </p:txBody>
            </p:sp>
            <p:sp>
              <p:nvSpPr>
                <p:cNvPr id="37959" name="Rectangle 27"/>
                <p:cNvSpPr>
                  <a:spLocks noChangeArrowheads="1"/>
                </p:cNvSpPr>
                <p:nvPr/>
              </p:nvSpPr>
              <p:spPr bwMode="auto">
                <a:xfrm>
                  <a:off x="156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1</a:t>
                  </a:r>
                </a:p>
              </p:txBody>
            </p:sp>
            <p:sp>
              <p:nvSpPr>
                <p:cNvPr id="37960" name="Rectangle 28"/>
                <p:cNvSpPr>
                  <a:spLocks noChangeArrowheads="1"/>
                </p:cNvSpPr>
                <p:nvPr/>
              </p:nvSpPr>
              <p:spPr bwMode="auto">
                <a:xfrm>
                  <a:off x="1200" y="1765"/>
                  <a:ext cx="36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400" b="1">
                      <a:solidFill>
                        <a:srgbClr val="000000"/>
                      </a:solidFill>
                    </a:rPr>
                    <a:t>q</a:t>
                  </a:r>
                  <a:r>
                    <a:rPr lang="en-US" altLang="en-US" sz="2400" b="1" baseline="-30000">
                      <a:solidFill>
                        <a:srgbClr val="000000"/>
                      </a:solidFill>
                    </a:rPr>
                    <a:t>0</a:t>
                  </a:r>
                </a:p>
              </p:txBody>
            </p:sp>
            <p:sp>
              <p:nvSpPr>
                <p:cNvPr id="37961" name="Rectangle 29"/>
                <p:cNvSpPr>
                  <a:spLocks noChangeArrowheads="1"/>
                </p:cNvSpPr>
                <p:nvPr/>
              </p:nvSpPr>
              <p:spPr bwMode="auto">
                <a:xfrm>
                  <a:off x="480" y="1765"/>
                  <a:ext cx="720"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States</a:t>
                  </a:r>
                </a:p>
              </p:txBody>
            </p:sp>
            <p:sp>
              <p:nvSpPr>
                <p:cNvPr id="37962" name="Rectangle 30"/>
                <p:cNvSpPr>
                  <a:spLocks noChangeArrowheads="1"/>
                </p:cNvSpPr>
                <p:nvPr/>
              </p:nvSpPr>
              <p:spPr bwMode="auto">
                <a:xfrm>
                  <a:off x="408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a</a:t>
                  </a:r>
                </a:p>
              </p:txBody>
            </p:sp>
            <p:sp>
              <p:nvSpPr>
                <p:cNvPr id="37963" name="Rectangle 31"/>
                <p:cNvSpPr>
                  <a:spLocks noChangeArrowheads="1"/>
                </p:cNvSpPr>
                <p:nvPr/>
              </p:nvSpPr>
              <p:spPr bwMode="auto">
                <a:xfrm>
                  <a:off x="372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37964" name="Rectangle 32"/>
                <p:cNvSpPr>
                  <a:spLocks noChangeArrowheads="1"/>
                </p:cNvSpPr>
                <p:nvPr/>
              </p:nvSpPr>
              <p:spPr bwMode="auto">
                <a:xfrm>
                  <a:off x="336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37965" name="Rectangle 33"/>
                <p:cNvSpPr>
                  <a:spLocks noChangeArrowheads="1"/>
                </p:cNvSpPr>
                <p:nvPr/>
              </p:nvSpPr>
              <p:spPr bwMode="auto">
                <a:xfrm>
                  <a:off x="300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37966" name="Rectangle 34"/>
                <p:cNvSpPr>
                  <a:spLocks noChangeArrowheads="1"/>
                </p:cNvSpPr>
                <p:nvPr/>
              </p:nvSpPr>
              <p:spPr bwMode="auto">
                <a:xfrm>
                  <a:off x="264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a</a:t>
                  </a:r>
                </a:p>
              </p:txBody>
            </p:sp>
            <p:sp>
              <p:nvSpPr>
                <p:cNvPr id="37967" name="Rectangle 35"/>
                <p:cNvSpPr>
                  <a:spLocks noChangeArrowheads="1"/>
                </p:cNvSpPr>
                <p:nvPr/>
              </p:nvSpPr>
              <p:spPr bwMode="auto">
                <a:xfrm>
                  <a:off x="228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37968" name="Rectangle 36"/>
                <p:cNvSpPr>
                  <a:spLocks noChangeArrowheads="1"/>
                </p:cNvSpPr>
                <p:nvPr/>
              </p:nvSpPr>
              <p:spPr bwMode="auto">
                <a:xfrm>
                  <a:off x="192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b</a:t>
                  </a:r>
                </a:p>
              </p:txBody>
            </p:sp>
            <p:sp>
              <p:nvSpPr>
                <p:cNvPr id="37969" name="Rectangle 37"/>
                <p:cNvSpPr>
                  <a:spLocks noChangeArrowheads="1"/>
                </p:cNvSpPr>
                <p:nvPr/>
              </p:nvSpPr>
              <p:spPr bwMode="auto">
                <a:xfrm>
                  <a:off x="156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a</a:t>
                  </a:r>
                </a:p>
              </p:txBody>
            </p:sp>
            <p:sp>
              <p:nvSpPr>
                <p:cNvPr id="37970" name="Rectangle 38"/>
                <p:cNvSpPr>
                  <a:spLocks noChangeArrowheads="1"/>
                </p:cNvSpPr>
                <p:nvPr/>
              </p:nvSpPr>
              <p:spPr bwMode="auto">
                <a:xfrm>
                  <a:off x="1200" y="1200"/>
                  <a:ext cx="36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endParaRPr lang="en-US" altLang="en-US" sz="2800"/>
                </a:p>
              </p:txBody>
            </p:sp>
            <p:sp>
              <p:nvSpPr>
                <p:cNvPr id="37971" name="Rectangle 39"/>
                <p:cNvSpPr>
                  <a:spLocks noChangeArrowheads="1"/>
                </p:cNvSpPr>
                <p:nvPr/>
              </p:nvSpPr>
              <p:spPr bwMode="auto">
                <a:xfrm>
                  <a:off x="480" y="1200"/>
                  <a:ext cx="720"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buFontTx/>
                    <a:buNone/>
                  </a:pPr>
                  <a:r>
                    <a:rPr lang="en-US" altLang="en-US" sz="2800"/>
                    <a:t>Input</a:t>
                  </a:r>
                </a:p>
              </p:txBody>
            </p:sp>
            <p:sp>
              <p:nvSpPr>
                <p:cNvPr id="37972" name="Line 40"/>
                <p:cNvSpPr>
                  <a:spLocks noChangeShapeType="1"/>
                </p:cNvSpPr>
                <p:nvPr/>
              </p:nvSpPr>
              <p:spPr bwMode="auto">
                <a:xfrm>
                  <a:off x="480" y="1200"/>
                  <a:ext cx="3960" cy="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73" name="Line 41"/>
                <p:cNvSpPr>
                  <a:spLocks noChangeShapeType="1"/>
                </p:cNvSpPr>
                <p:nvPr/>
              </p:nvSpPr>
              <p:spPr bwMode="auto">
                <a:xfrm>
                  <a:off x="480" y="1765"/>
                  <a:ext cx="396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74" name="Line 42"/>
                <p:cNvSpPr>
                  <a:spLocks noChangeShapeType="1"/>
                </p:cNvSpPr>
                <p:nvPr/>
              </p:nvSpPr>
              <p:spPr bwMode="auto">
                <a:xfrm>
                  <a:off x="480" y="2375"/>
                  <a:ext cx="3960" cy="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75" name="Line 43"/>
                <p:cNvSpPr>
                  <a:spLocks noChangeShapeType="1"/>
                </p:cNvSpPr>
                <p:nvPr/>
              </p:nvSpPr>
              <p:spPr bwMode="auto">
                <a:xfrm>
                  <a:off x="480" y="2940"/>
                  <a:ext cx="3960" cy="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76" name="Line 44"/>
                <p:cNvSpPr>
                  <a:spLocks noChangeShapeType="1"/>
                </p:cNvSpPr>
                <p:nvPr/>
              </p:nvSpPr>
              <p:spPr bwMode="auto">
                <a:xfrm>
                  <a:off x="480" y="1200"/>
                  <a:ext cx="0" cy="174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77" name="Line 45"/>
                <p:cNvSpPr>
                  <a:spLocks noChangeShapeType="1"/>
                </p:cNvSpPr>
                <p:nvPr/>
              </p:nvSpPr>
              <p:spPr bwMode="auto">
                <a:xfrm>
                  <a:off x="120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78" name="Line 46"/>
                <p:cNvSpPr>
                  <a:spLocks noChangeShapeType="1"/>
                </p:cNvSpPr>
                <p:nvPr/>
              </p:nvSpPr>
              <p:spPr bwMode="auto">
                <a:xfrm>
                  <a:off x="156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79" name="Line 47"/>
                <p:cNvSpPr>
                  <a:spLocks noChangeShapeType="1"/>
                </p:cNvSpPr>
                <p:nvPr/>
              </p:nvSpPr>
              <p:spPr bwMode="auto">
                <a:xfrm>
                  <a:off x="192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80" name="Line 48"/>
                <p:cNvSpPr>
                  <a:spLocks noChangeShapeType="1"/>
                </p:cNvSpPr>
                <p:nvPr/>
              </p:nvSpPr>
              <p:spPr bwMode="auto">
                <a:xfrm>
                  <a:off x="228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81" name="Line 49"/>
                <p:cNvSpPr>
                  <a:spLocks noChangeShapeType="1"/>
                </p:cNvSpPr>
                <p:nvPr/>
              </p:nvSpPr>
              <p:spPr bwMode="auto">
                <a:xfrm>
                  <a:off x="264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82" name="Line 50"/>
                <p:cNvSpPr>
                  <a:spLocks noChangeShapeType="1"/>
                </p:cNvSpPr>
                <p:nvPr/>
              </p:nvSpPr>
              <p:spPr bwMode="auto">
                <a:xfrm>
                  <a:off x="300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83" name="Line 51"/>
                <p:cNvSpPr>
                  <a:spLocks noChangeShapeType="1"/>
                </p:cNvSpPr>
                <p:nvPr/>
              </p:nvSpPr>
              <p:spPr bwMode="auto">
                <a:xfrm>
                  <a:off x="336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84" name="Line 52"/>
                <p:cNvSpPr>
                  <a:spLocks noChangeShapeType="1"/>
                </p:cNvSpPr>
                <p:nvPr/>
              </p:nvSpPr>
              <p:spPr bwMode="auto">
                <a:xfrm>
                  <a:off x="372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85" name="Line 53"/>
                <p:cNvSpPr>
                  <a:spLocks noChangeShapeType="1"/>
                </p:cNvSpPr>
                <p:nvPr/>
              </p:nvSpPr>
              <p:spPr bwMode="auto">
                <a:xfrm>
                  <a:off x="4080" y="1200"/>
                  <a:ext cx="0" cy="1740"/>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86" name="Line 54"/>
                <p:cNvSpPr>
                  <a:spLocks noChangeShapeType="1"/>
                </p:cNvSpPr>
                <p:nvPr/>
              </p:nvSpPr>
              <p:spPr bwMode="auto">
                <a:xfrm>
                  <a:off x="4440" y="1200"/>
                  <a:ext cx="0" cy="174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37921" name="Group 55"/>
              <p:cNvGrpSpPr>
                <a:grpSpLocks/>
              </p:cNvGrpSpPr>
              <p:nvPr/>
            </p:nvGrpSpPr>
            <p:grpSpPr bwMode="auto">
              <a:xfrm>
                <a:off x="1824" y="1536"/>
                <a:ext cx="240" cy="336"/>
                <a:chOff x="1824" y="2976"/>
                <a:chExt cx="240" cy="336"/>
              </a:xfrm>
            </p:grpSpPr>
            <p:sp>
              <p:nvSpPr>
                <p:cNvPr id="37940" name="Line 56"/>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7941" name="Line 57"/>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37922" name="Group 58"/>
              <p:cNvGrpSpPr>
                <a:grpSpLocks/>
              </p:cNvGrpSpPr>
              <p:nvPr/>
            </p:nvGrpSpPr>
            <p:grpSpPr bwMode="auto">
              <a:xfrm>
                <a:off x="2208" y="1536"/>
                <a:ext cx="240" cy="336"/>
                <a:chOff x="1824" y="2976"/>
                <a:chExt cx="240" cy="336"/>
              </a:xfrm>
            </p:grpSpPr>
            <p:sp>
              <p:nvSpPr>
                <p:cNvPr id="37938" name="Line 59"/>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7939" name="Line 60"/>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37923" name="Group 61"/>
              <p:cNvGrpSpPr>
                <a:grpSpLocks/>
              </p:cNvGrpSpPr>
              <p:nvPr/>
            </p:nvGrpSpPr>
            <p:grpSpPr bwMode="auto">
              <a:xfrm>
                <a:off x="2592" y="1536"/>
                <a:ext cx="240" cy="336"/>
                <a:chOff x="1824" y="2976"/>
                <a:chExt cx="240" cy="336"/>
              </a:xfrm>
            </p:grpSpPr>
            <p:sp>
              <p:nvSpPr>
                <p:cNvPr id="37936" name="Line 62"/>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7937" name="Line 63"/>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37924" name="Group 64"/>
              <p:cNvGrpSpPr>
                <a:grpSpLocks/>
              </p:cNvGrpSpPr>
              <p:nvPr/>
            </p:nvGrpSpPr>
            <p:grpSpPr bwMode="auto">
              <a:xfrm>
                <a:off x="2928" y="1536"/>
                <a:ext cx="240" cy="336"/>
                <a:chOff x="1824" y="2976"/>
                <a:chExt cx="240" cy="336"/>
              </a:xfrm>
            </p:grpSpPr>
            <p:sp>
              <p:nvSpPr>
                <p:cNvPr id="37934" name="Line 65"/>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7935" name="Line 66"/>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37925" name="Group 67"/>
              <p:cNvGrpSpPr>
                <a:grpSpLocks/>
              </p:cNvGrpSpPr>
              <p:nvPr/>
            </p:nvGrpSpPr>
            <p:grpSpPr bwMode="auto">
              <a:xfrm>
                <a:off x="3264" y="1536"/>
                <a:ext cx="240" cy="336"/>
                <a:chOff x="1824" y="2976"/>
                <a:chExt cx="240" cy="336"/>
              </a:xfrm>
            </p:grpSpPr>
            <p:sp>
              <p:nvSpPr>
                <p:cNvPr id="37932" name="Line 68"/>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7933" name="Line 69"/>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37926" name="Group 70"/>
              <p:cNvGrpSpPr>
                <a:grpSpLocks/>
              </p:cNvGrpSpPr>
              <p:nvPr/>
            </p:nvGrpSpPr>
            <p:grpSpPr bwMode="auto">
              <a:xfrm>
                <a:off x="3648" y="1536"/>
                <a:ext cx="240" cy="336"/>
                <a:chOff x="1824" y="2976"/>
                <a:chExt cx="240" cy="336"/>
              </a:xfrm>
            </p:grpSpPr>
            <p:sp>
              <p:nvSpPr>
                <p:cNvPr id="37930" name="Line 71"/>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7931" name="Line 72"/>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nvGrpSpPr>
              <p:cNvPr id="37927" name="Group 73"/>
              <p:cNvGrpSpPr>
                <a:grpSpLocks/>
              </p:cNvGrpSpPr>
              <p:nvPr/>
            </p:nvGrpSpPr>
            <p:grpSpPr bwMode="auto">
              <a:xfrm>
                <a:off x="3984" y="1536"/>
                <a:ext cx="240" cy="336"/>
                <a:chOff x="1824" y="2976"/>
                <a:chExt cx="240" cy="336"/>
              </a:xfrm>
            </p:grpSpPr>
            <p:sp>
              <p:nvSpPr>
                <p:cNvPr id="37928" name="Line 74"/>
                <p:cNvSpPr>
                  <a:spLocks noChangeShapeType="1"/>
                </p:cNvSpPr>
                <p:nvPr/>
              </p:nvSpPr>
              <p:spPr bwMode="auto">
                <a:xfrm flipV="1">
                  <a:off x="1824" y="2976"/>
                  <a:ext cx="24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37929" name="Line 75"/>
                <p:cNvSpPr>
                  <a:spLocks noChangeShapeType="1"/>
                </p:cNvSpPr>
                <p:nvPr/>
              </p:nvSpPr>
              <p:spPr bwMode="auto">
                <a:xfrm flipH="1">
                  <a:off x="2064" y="2976"/>
                  <a:ext cx="0" cy="336"/>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grpSp>
        <p:grpSp>
          <p:nvGrpSpPr>
            <p:cNvPr id="37894" name="Group 104"/>
            <p:cNvGrpSpPr>
              <a:grpSpLocks/>
            </p:cNvGrpSpPr>
            <p:nvPr/>
          </p:nvGrpSpPr>
          <p:grpSpPr bwMode="auto">
            <a:xfrm>
              <a:off x="807" y="3264"/>
              <a:ext cx="3984" cy="569"/>
              <a:chOff x="816" y="3264"/>
              <a:chExt cx="3936" cy="569"/>
            </a:xfrm>
          </p:grpSpPr>
          <p:sp>
            <p:nvSpPr>
              <p:cNvPr id="37895" name="Rectangle 87"/>
              <p:cNvSpPr>
                <a:spLocks noChangeArrowheads="1"/>
              </p:cNvSpPr>
              <p:nvPr/>
            </p:nvSpPr>
            <p:spPr bwMode="auto">
              <a:xfrm>
                <a:off x="4394" y="3264"/>
                <a:ext cx="358"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t>1</a:t>
                </a:r>
              </a:p>
            </p:txBody>
          </p:sp>
          <p:sp>
            <p:nvSpPr>
              <p:cNvPr id="37896" name="Rectangle 86"/>
              <p:cNvSpPr>
                <a:spLocks noChangeArrowheads="1"/>
              </p:cNvSpPr>
              <p:nvPr/>
            </p:nvSpPr>
            <p:spPr bwMode="auto">
              <a:xfrm>
                <a:off x="4037" y="3264"/>
                <a:ext cx="357"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t>1</a:t>
                </a:r>
              </a:p>
            </p:txBody>
          </p:sp>
          <p:sp>
            <p:nvSpPr>
              <p:cNvPr id="37897" name="Rectangle 85"/>
              <p:cNvSpPr>
                <a:spLocks noChangeArrowheads="1"/>
              </p:cNvSpPr>
              <p:nvPr/>
            </p:nvSpPr>
            <p:spPr bwMode="auto">
              <a:xfrm>
                <a:off x="3679" y="3264"/>
                <a:ext cx="358"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t>1</a:t>
                </a:r>
              </a:p>
            </p:txBody>
          </p:sp>
          <p:sp>
            <p:nvSpPr>
              <p:cNvPr id="37898" name="Rectangle 84"/>
              <p:cNvSpPr>
                <a:spLocks noChangeArrowheads="1"/>
              </p:cNvSpPr>
              <p:nvPr/>
            </p:nvSpPr>
            <p:spPr bwMode="auto">
              <a:xfrm>
                <a:off x="3321" y="3264"/>
                <a:ext cx="358"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t>1</a:t>
                </a:r>
              </a:p>
            </p:txBody>
          </p:sp>
          <p:sp>
            <p:nvSpPr>
              <p:cNvPr id="37899" name="Rectangle 83"/>
              <p:cNvSpPr>
                <a:spLocks noChangeArrowheads="1"/>
              </p:cNvSpPr>
              <p:nvPr/>
            </p:nvSpPr>
            <p:spPr bwMode="auto">
              <a:xfrm>
                <a:off x="2963" y="3264"/>
                <a:ext cx="358"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t>1</a:t>
                </a:r>
              </a:p>
            </p:txBody>
          </p:sp>
          <p:sp>
            <p:nvSpPr>
              <p:cNvPr id="37900" name="Rectangle 82"/>
              <p:cNvSpPr>
                <a:spLocks noChangeArrowheads="1"/>
              </p:cNvSpPr>
              <p:nvPr/>
            </p:nvSpPr>
            <p:spPr bwMode="auto">
              <a:xfrm>
                <a:off x="2605" y="3264"/>
                <a:ext cx="358"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t>1</a:t>
                </a:r>
              </a:p>
            </p:txBody>
          </p:sp>
          <p:sp>
            <p:nvSpPr>
              <p:cNvPr id="37901" name="Rectangle 81"/>
              <p:cNvSpPr>
                <a:spLocks noChangeArrowheads="1"/>
              </p:cNvSpPr>
              <p:nvPr/>
            </p:nvSpPr>
            <p:spPr bwMode="auto">
              <a:xfrm>
                <a:off x="2247" y="3264"/>
                <a:ext cx="358"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t>0</a:t>
                </a:r>
              </a:p>
            </p:txBody>
          </p:sp>
          <p:sp>
            <p:nvSpPr>
              <p:cNvPr id="37902" name="Rectangle 80"/>
              <p:cNvSpPr>
                <a:spLocks noChangeArrowheads="1"/>
              </p:cNvSpPr>
              <p:nvPr/>
            </p:nvSpPr>
            <p:spPr bwMode="auto">
              <a:xfrm>
                <a:off x="1889" y="3264"/>
                <a:ext cx="358"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t>1</a:t>
                </a:r>
              </a:p>
            </p:txBody>
          </p:sp>
          <p:sp>
            <p:nvSpPr>
              <p:cNvPr id="37903" name="Rectangle 79"/>
              <p:cNvSpPr>
                <a:spLocks noChangeArrowheads="1"/>
              </p:cNvSpPr>
              <p:nvPr/>
            </p:nvSpPr>
            <p:spPr bwMode="auto">
              <a:xfrm>
                <a:off x="1531" y="3264"/>
                <a:ext cx="358"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800"/>
              </a:p>
            </p:txBody>
          </p:sp>
          <p:sp>
            <p:nvSpPr>
              <p:cNvPr id="37904" name="Rectangle 78"/>
              <p:cNvSpPr>
                <a:spLocks noChangeArrowheads="1"/>
              </p:cNvSpPr>
              <p:nvPr/>
            </p:nvSpPr>
            <p:spPr bwMode="auto">
              <a:xfrm>
                <a:off x="1174" y="3264"/>
                <a:ext cx="357"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2800"/>
              </a:p>
            </p:txBody>
          </p:sp>
          <p:sp>
            <p:nvSpPr>
              <p:cNvPr id="37905" name="Rectangle 77"/>
              <p:cNvSpPr>
                <a:spLocks noChangeArrowheads="1"/>
              </p:cNvSpPr>
              <p:nvPr/>
            </p:nvSpPr>
            <p:spPr bwMode="auto">
              <a:xfrm>
                <a:off x="816" y="3264"/>
                <a:ext cx="72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800"/>
                  <a:t>Mealy</a:t>
                </a:r>
              </a:p>
            </p:txBody>
          </p:sp>
          <p:sp>
            <p:nvSpPr>
              <p:cNvPr id="37906" name="Line 88"/>
              <p:cNvSpPr>
                <a:spLocks noChangeShapeType="1"/>
              </p:cNvSpPr>
              <p:nvPr/>
            </p:nvSpPr>
            <p:spPr bwMode="auto">
              <a:xfrm>
                <a:off x="816" y="3264"/>
                <a:ext cx="3936" cy="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07" name="Line 89"/>
              <p:cNvSpPr>
                <a:spLocks noChangeShapeType="1"/>
              </p:cNvSpPr>
              <p:nvPr/>
            </p:nvSpPr>
            <p:spPr bwMode="auto">
              <a:xfrm>
                <a:off x="816" y="3833"/>
                <a:ext cx="3936" cy="0"/>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08" name="Line 90"/>
              <p:cNvSpPr>
                <a:spLocks noChangeShapeType="1"/>
              </p:cNvSpPr>
              <p:nvPr/>
            </p:nvSpPr>
            <p:spPr bwMode="auto">
              <a:xfrm>
                <a:off x="816" y="3264"/>
                <a:ext cx="0" cy="569"/>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09" name="Line 92"/>
              <p:cNvSpPr>
                <a:spLocks noChangeShapeType="1"/>
              </p:cNvSpPr>
              <p:nvPr/>
            </p:nvSpPr>
            <p:spPr bwMode="auto">
              <a:xfrm>
                <a:off x="1531" y="3264"/>
                <a:ext cx="0" cy="569"/>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10" name="Line 93"/>
              <p:cNvSpPr>
                <a:spLocks noChangeShapeType="1"/>
              </p:cNvSpPr>
              <p:nvPr/>
            </p:nvSpPr>
            <p:spPr bwMode="auto">
              <a:xfrm>
                <a:off x="1889" y="3264"/>
                <a:ext cx="0" cy="569"/>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11" name="Line 94"/>
              <p:cNvSpPr>
                <a:spLocks noChangeShapeType="1"/>
              </p:cNvSpPr>
              <p:nvPr/>
            </p:nvSpPr>
            <p:spPr bwMode="auto">
              <a:xfrm>
                <a:off x="2247" y="3264"/>
                <a:ext cx="0" cy="569"/>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12" name="Line 95"/>
              <p:cNvSpPr>
                <a:spLocks noChangeShapeType="1"/>
              </p:cNvSpPr>
              <p:nvPr/>
            </p:nvSpPr>
            <p:spPr bwMode="auto">
              <a:xfrm>
                <a:off x="2605" y="3264"/>
                <a:ext cx="0" cy="569"/>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13" name="Line 96"/>
              <p:cNvSpPr>
                <a:spLocks noChangeShapeType="1"/>
              </p:cNvSpPr>
              <p:nvPr/>
            </p:nvSpPr>
            <p:spPr bwMode="auto">
              <a:xfrm>
                <a:off x="2963" y="3264"/>
                <a:ext cx="0" cy="569"/>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14" name="Line 97"/>
              <p:cNvSpPr>
                <a:spLocks noChangeShapeType="1"/>
              </p:cNvSpPr>
              <p:nvPr/>
            </p:nvSpPr>
            <p:spPr bwMode="auto">
              <a:xfrm>
                <a:off x="3321" y="3264"/>
                <a:ext cx="0" cy="569"/>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15" name="Line 98"/>
              <p:cNvSpPr>
                <a:spLocks noChangeShapeType="1"/>
              </p:cNvSpPr>
              <p:nvPr/>
            </p:nvSpPr>
            <p:spPr bwMode="auto">
              <a:xfrm>
                <a:off x="3679" y="3264"/>
                <a:ext cx="0" cy="569"/>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16" name="Line 99"/>
              <p:cNvSpPr>
                <a:spLocks noChangeShapeType="1"/>
              </p:cNvSpPr>
              <p:nvPr/>
            </p:nvSpPr>
            <p:spPr bwMode="auto">
              <a:xfrm>
                <a:off x="4037" y="3264"/>
                <a:ext cx="0" cy="569"/>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17" name="Line 100"/>
              <p:cNvSpPr>
                <a:spLocks noChangeShapeType="1"/>
              </p:cNvSpPr>
              <p:nvPr/>
            </p:nvSpPr>
            <p:spPr bwMode="auto">
              <a:xfrm>
                <a:off x="4394" y="3264"/>
                <a:ext cx="0" cy="569"/>
              </a:xfrm>
              <a:prstGeom prst="line">
                <a:avLst/>
              </a:prstGeom>
              <a:noFill/>
              <a:ln w="127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
            <p:nvSpPr>
              <p:cNvPr id="37918" name="Line 101"/>
              <p:cNvSpPr>
                <a:spLocks noChangeShapeType="1"/>
              </p:cNvSpPr>
              <p:nvPr/>
            </p:nvSpPr>
            <p:spPr bwMode="auto">
              <a:xfrm>
                <a:off x="4752" y="3264"/>
                <a:ext cx="0" cy="569"/>
              </a:xfrm>
              <a:prstGeom prst="line">
                <a:avLst/>
              </a:prstGeom>
              <a:noFill/>
              <a:ln w="28575" cap="sq">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grpSp>
      </p:grpSp>
    </p:spTree>
    <p:extLst>
      <p:ext uri="{BB962C8B-B14F-4D97-AF65-F5344CB8AC3E}">
        <p14:creationId xmlns:p14="http://schemas.microsoft.com/office/powerpoint/2010/main" val="3545209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D4CEA28-BC3E-4159-A212-5447DC86677C}" type="slidenum">
              <a:rPr lang="en-US" altLang="en-US" sz="1400"/>
              <a:pPr>
                <a:spcBef>
                  <a:spcPct val="0"/>
                </a:spcBef>
                <a:buFontTx/>
                <a:buNone/>
              </a:pPr>
              <a:t>9</a:t>
            </a:fld>
            <a:endParaRPr lang="en-US" altLang="en-US" sz="1400"/>
          </a:p>
        </p:txBody>
      </p:sp>
      <p:sp>
        <p:nvSpPr>
          <p:cNvPr id="38915" name="Rectangle 2"/>
          <p:cNvSpPr>
            <a:spLocks noGrp="1" noChangeArrowheads="1"/>
          </p:cNvSpPr>
          <p:nvPr>
            <p:ph type="title"/>
          </p:nvPr>
        </p:nvSpPr>
        <p:spPr>
          <a:xfrm>
            <a:off x="2209800" y="152400"/>
            <a:ext cx="7772400" cy="1143000"/>
          </a:xfrm>
        </p:spPr>
        <p:txBody>
          <a:bodyPr/>
          <a:lstStyle/>
          <a:p>
            <a:pPr eaLnBrk="1" hangingPunct="1"/>
            <a:r>
              <a:rPr lang="en-US" altLang="en-US" smtClean="0"/>
              <a:t>Theorem</a:t>
            </a:r>
          </a:p>
        </p:txBody>
      </p:sp>
      <p:sp>
        <p:nvSpPr>
          <p:cNvPr id="38916" name="Rectangle 3"/>
          <p:cNvSpPr>
            <a:spLocks noGrp="1" noChangeArrowheads="1"/>
          </p:cNvSpPr>
          <p:nvPr>
            <p:ph type="body" idx="1"/>
          </p:nvPr>
        </p:nvSpPr>
        <p:spPr>
          <a:xfrm>
            <a:off x="2209800" y="1066800"/>
            <a:ext cx="7772400" cy="5486400"/>
          </a:xfrm>
        </p:spPr>
        <p:txBody>
          <a:bodyPr/>
          <a:lstStyle/>
          <a:p>
            <a:pPr marL="533400" indent="-533400">
              <a:buNone/>
            </a:pPr>
            <a:r>
              <a:rPr lang="en-US" altLang="en-US" sz="3000"/>
              <a:t>	</a:t>
            </a:r>
            <a:r>
              <a:rPr lang="en-US" altLang="en-US" sz="3000" b="1" u="sng"/>
              <a:t>Statement</a:t>
            </a:r>
            <a:r>
              <a:rPr lang="en-US" altLang="en-US" sz="3000"/>
              <a:t>:</a:t>
            </a:r>
          </a:p>
          <a:p>
            <a:pPr marL="533400" indent="-533400">
              <a:buNone/>
            </a:pPr>
            <a:r>
              <a:rPr lang="en-US" altLang="en-US" sz="3000"/>
              <a:t>	For every Mealy machine there is a Moore machine that is equivalent to it (ignoring the extra character printed the Moore machine). </a:t>
            </a:r>
          </a:p>
          <a:p>
            <a:pPr marL="533400" indent="-533400">
              <a:buNone/>
            </a:pPr>
            <a:r>
              <a:rPr lang="en-US" altLang="en-US" sz="3000"/>
              <a:t>	</a:t>
            </a:r>
            <a:r>
              <a:rPr lang="en-US" altLang="en-US" sz="3000" b="1" u="sng"/>
              <a:t>Proof</a:t>
            </a:r>
            <a:r>
              <a:rPr lang="en-US" altLang="en-US" sz="3000"/>
              <a:t>: Let M be a Mealy machine. At each state there are two possibilities for incoming transitions </a:t>
            </a:r>
          </a:p>
          <a:p>
            <a:pPr marL="914400" lvl="1" indent="-457200">
              <a:buFontTx/>
              <a:buAutoNum type="arabicPeriod"/>
            </a:pPr>
            <a:r>
              <a:rPr lang="en-US" altLang="en-US" sz="3000"/>
              <a:t>The incoming transitions have the same output character. </a:t>
            </a:r>
          </a:p>
          <a:p>
            <a:pPr marL="914400" lvl="1" indent="-457200">
              <a:buFontTx/>
              <a:buAutoNum type="arabicPeriod"/>
            </a:pPr>
            <a:r>
              <a:rPr lang="en-US" altLang="en-US" sz="3000"/>
              <a:t>The incoming transitions have different output characters.</a:t>
            </a:r>
          </a:p>
        </p:txBody>
      </p:sp>
    </p:spTree>
    <p:extLst>
      <p:ext uri="{BB962C8B-B14F-4D97-AF65-F5344CB8AC3E}">
        <p14:creationId xmlns:p14="http://schemas.microsoft.com/office/powerpoint/2010/main" val="1066617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Words>
  <Application>Microsoft Office PowerPoint</Application>
  <PresentationFormat>Widescreen</PresentationFormat>
  <Paragraphs>285</Paragraphs>
  <Slides>26</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Calibri</vt:lpstr>
      <vt:lpstr>Calibri Light</vt:lpstr>
      <vt:lpstr>Comic Sans MS</vt:lpstr>
      <vt:lpstr>Times New Roman</vt:lpstr>
      <vt:lpstr>Wingdings</vt:lpstr>
      <vt:lpstr>Office Theme</vt:lpstr>
      <vt:lpstr>Microsoft Equation 3.0</vt:lpstr>
      <vt:lpstr>PowerPoint Presentation</vt:lpstr>
      <vt:lpstr>Solution of the Task</vt:lpstr>
      <vt:lpstr>Applications of Incrementing and Complementing machines</vt:lpstr>
      <vt:lpstr>Theorem</vt:lpstr>
      <vt:lpstr>Note</vt:lpstr>
      <vt:lpstr>Example</vt:lpstr>
      <vt:lpstr>Example continued ...</vt:lpstr>
      <vt:lpstr>Example continued ...</vt:lpstr>
      <vt:lpstr>Theorem</vt:lpstr>
      <vt:lpstr>Proof continued …</vt:lpstr>
      <vt:lpstr>Proof continued …</vt:lpstr>
      <vt:lpstr>Note</vt:lpstr>
      <vt:lpstr>Example</vt:lpstr>
      <vt:lpstr>Example continued ...</vt:lpstr>
      <vt:lpstr>Example continued ...</vt:lpstr>
      <vt:lpstr>Example continued ...</vt:lpstr>
      <vt:lpstr>Example continued ...</vt:lpstr>
      <vt:lpstr>Theorem</vt:lpstr>
      <vt:lpstr>Steps</vt:lpstr>
      <vt:lpstr>Context-Free Languages</vt:lpstr>
      <vt:lpstr>PowerPoint Presentation</vt:lpstr>
      <vt:lpstr>PowerPoint Presentation</vt:lpstr>
      <vt:lpstr>Context-Free Grammars</vt:lpstr>
      <vt:lpstr>PowerPoint Presentation</vt:lpstr>
      <vt:lpstr>Example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Mussavir .</dc:creator>
  <cp:lastModifiedBy>Mussavir .</cp:lastModifiedBy>
  <cp:revision>1</cp:revision>
  <dcterms:created xsi:type="dcterms:W3CDTF">2021-04-08T10:08:06Z</dcterms:created>
  <dcterms:modified xsi:type="dcterms:W3CDTF">2021-04-08T10:09:05Z</dcterms:modified>
</cp:coreProperties>
</file>