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11.wmf"/><Relationship Id="rId6" Type="http://schemas.openxmlformats.org/officeDocument/2006/relationships/image" Target="../media/image27.wmf"/><Relationship Id="rId5" Type="http://schemas.openxmlformats.org/officeDocument/2006/relationships/image" Target="../media/image40.wmf"/><Relationship Id="rId4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5.wmf"/><Relationship Id="rId1" Type="http://schemas.openxmlformats.org/officeDocument/2006/relationships/image" Target="../media/image41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A0F98-463C-4626-9E54-BD90DFD59A6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C27CC-FD05-473E-895E-E109EFD3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309B0E-29A5-4D9D-958D-7E3C9C6AEBE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0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727C6A8-CCAD-4726-B876-D133C4EE4B8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B366295-D340-4FF6-83C7-9CFA746378C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0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4283C41-8B91-4B16-A4CC-14B11677A9C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1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7E90346-8D3A-46A2-ADC7-CFDC67D5E90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1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A36C473-4638-46B9-B112-AED2D50AE23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56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6DCC03E-FB29-434F-8A07-95E4E6D6479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8544A67-8477-4B7B-9EBD-2E9C5B9F183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4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A8E5FD7-0DC0-49C0-9D88-CB06985FD5A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5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3FEC12F-7860-4531-82F2-057F6B49AA2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0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A78BB5B-25D4-43F3-B6DE-E5E4630E56F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F04CEDD-19C9-4FBC-99E3-BAC1C2994B1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8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03679B-55AF-4FEB-8F56-9527893E5BF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9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D28026B-1DA1-427D-92C4-B32F0E9C305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2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F093B70-AC90-4B01-A7AA-1DEE52585B0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0CD57C6-5192-45CE-B712-7F71F83897F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26164E3-C615-4CD4-B41E-35F56AE0552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7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9851137-3850-48FE-B8E7-A807EDF55B5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0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94CEADC-4BC9-423B-BD5C-6A5D9902F51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7B9752B-6DD2-4180-AABF-F1422485DFD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1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8172BF2-CFE2-4968-92F7-49B622C0871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9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5E19D42-E0C3-48AC-B49F-E48537EB5CF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0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ED72-A973-4FBA-9618-98889DE19D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B47A-0705-43DE-9D5C-099383E6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6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35.wmf"/><Relationship Id="rId5" Type="http://schemas.openxmlformats.org/officeDocument/2006/relationships/image" Target="../media/image11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27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5EDA1-EDC1-413B-B3F4-553CCA5ABD7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912100" y="120015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816100" imgH="1943100" progId="Equation.3">
                  <p:embed/>
                </p:oleObj>
              </mc:Choice>
              <mc:Fallback>
                <p:oleObj name="Equation" r:id="rId6" imgW="18161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120015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511550" y="5467351"/>
          <a:ext cx="5551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5549900" imgH="431800" progId="Equation.3">
                  <p:embed/>
                </p:oleObj>
              </mc:Choice>
              <mc:Fallback>
                <p:oleObj name="Equation" r:id="rId8" imgW="554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467351"/>
                        <a:ext cx="55514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19464" name="Object 9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393529" imgH="418918" progId="Equation.3">
                  <p:embed/>
                </p:oleObj>
              </mc:Choice>
              <mc:Fallback>
                <p:oleObj name="Equation" r:id="rId10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812925" y="4445000"/>
            <a:ext cx="263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derivation: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820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241D-71E5-4406-AE85-33273AD9D76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7912100" y="120015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816100" imgH="1943100" progId="Equation.3">
                  <p:embed/>
                </p:oleObj>
              </mc:Choice>
              <mc:Fallback>
                <p:oleObj name="Equation" r:id="rId6" imgW="18161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120015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012950" y="5467351"/>
          <a:ext cx="8548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8547100" imgH="431800" progId="Equation.3">
                  <p:embed/>
                </p:oleObj>
              </mc:Choice>
              <mc:Fallback>
                <p:oleObj name="Equation" r:id="rId8" imgW="854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467351"/>
                        <a:ext cx="8548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393529" imgH="418918" progId="Equation.3">
                  <p:embed/>
                </p:oleObj>
              </mc:Choice>
              <mc:Fallback>
                <p:oleObj name="Equation" r:id="rId10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812925" y="4445000"/>
            <a:ext cx="3906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Another derivation:</a:t>
            </a:r>
          </a:p>
        </p:txBody>
      </p:sp>
    </p:spTree>
    <p:extLst>
      <p:ext uri="{BB962C8B-B14F-4D97-AF65-F5344CB8AC3E}">
        <p14:creationId xmlns:p14="http://schemas.microsoft.com/office/powerpoint/2010/main" val="2412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10428-AD79-4F89-84A7-91C11A32B1E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5168900" y="120015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816100" imgH="1943100" progId="Equation.3">
                  <p:embed/>
                </p:oleObj>
              </mc:Choice>
              <mc:Fallback>
                <p:oleObj name="Equation" r:id="rId6" imgW="18161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20015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810000" y="48006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459866" imgH="533169" progId="Equation.3">
                  <p:embed/>
                </p:oleObj>
              </mc:Choice>
              <mc:Fallback>
                <p:oleObj name="Equation" r:id="rId8" imgW="145986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006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B9C3A8-6FCE-43DF-B101-66C0A223FBF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5168900" y="1200150"/>
          <a:ext cx="1816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816100" imgH="1943100" progId="Equation.3">
                  <p:embed/>
                </p:oleObj>
              </mc:Choice>
              <mc:Fallback>
                <p:oleObj name="Equation" r:id="rId6" imgW="18161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200150"/>
                        <a:ext cx="1816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3810000" y="48006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459866" imgH="533169" progId="Equation.3">
                  <p:embed/>
                </p:oleObj>
              </mc:Choice>
              <mc:Fallback>
                <p:oleObj name="Equation" r:id="rId8" imgW="145986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006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410200" y="46482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4140200" imgH="723900" progId="Equation.3">
                  <p:embed/>
                </p:oleObj>
              </mc:Choice>
              <mc:Fallback>
                <p:oleObj name="Equation" r:id="rId10" imgW="4140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5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682AB-95CC-4A47-A241-88689456E79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842250" y="120015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803400" imgH="1955800" progId="Equation.3">
                  <p:embed/>
                </p:oleObj>
              </mc:Choice>
              <mc:Fallback>
                <p:oleObj name="Equation" r:id="rId4" imgW="1803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120015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3149600" y="5410200"/>
          <a:ext cx="6110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6108700" imgH="431800" progId="Equation.3">
                  <p:embed/>
                </p:oleObj>
              </mc:Choice>
              <mc:Fallback>
                <p:oleObj name="Equation" r:id="rId6" imgW="610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410200"/>
                        <a:ext cx="6110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828800" y="4495800"/>
            <a:ext cx="263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derivation:</a:t>
            </a:r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628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45D72-EF39-44CA-A731-3F86C05DB7B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842250" y="120015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803400" imgH="1955800" progId="Equation.3">
                  <p:embed/>
                </p:oleObj>
              </mc:Choice>
              <mc:Fallback>
                <p:oleObj name="Equation" r:id="rId4" imgW="1803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120015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1905001" y="5410200"/>
          <a:ext cx="8601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8597900" imgH="431800" progId="Equation.3">
                  <p:embed/>
                </p:oleObj>
              </mc:Choice>
              <mc:Fallback>
                <p:oleObj name="Equation" r:id="rId6" imgW="859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410200"/>
                        <a:ext cx="8601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828800" y="4495800"/>
            <a:ext cx="263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derivation:</a:t>
            </a:r>
          </a:p>
        </p:txBody>
      </p:sp>
    </p:spTree>
    <p:extLst>
      <p:ext uri="{BB962C8B-B14F-4D97-AF65-F5344CB8AC3E}">
        <p14:creationId xmlns:p14="http://schemas.microsoft.com/office/powerpoint/2010/main" val="37817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77DBCA-543B-448F-952E-0316A1AC869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105400" y="15240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803400" imgH="1955800" progId="Equation.3">
                  <p:embed/>
                </p:oleObj>
              </mc:Choice>
              <mc:Fallback>
                <p:oleObj name="Equation" r:id="rId4" imgW="1803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ChangeAspect="1"/>
          </p:cNvGraphicFramePr>
          <p:nvPr/>
        </p:nvGraphicFramePr>
        <p:xfrm>
          <a:off x="2971800" y="28194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459866" imgH="533169" progId="Equation.3">
                  <p:embed/>
                </p:oleObj>
              </mc:Choice>
              <mc:Fallback>
                <p:oleObj name="Equation" r:id="rId6" imgW="145986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2E374-00B9-46FC-A9AA-353C97F96FB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105400" y="152400"/>
          <a:ext cx="180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803400" imgH="1955800" progId="Equation.3">
                  <p:embed/>
                </p:oleObj>
              </mc:Choice>
              <mc:Fallback>
                <p:oleObj name="Equation" r:id="rId4" imgW="1803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1803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4572000" y="2819400"/>
          <a:ext cx="47625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4762500" imgH="2120900" progId="Equation.3">
                  <p:embed/>
                </p:oleObj>
              </mc:Choice>
              <mc:Fallback>
                <p:oleObj name="Equation" r:id="rId6" imgW="4762500" imgH="212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47625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2971800" y="28194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459866" imgH="533169" progId="Equation.3">
                  <p:embed/>
                </p:oleObj>
              </mc:Choice>
              <mc:Fallback>
                <p:oleObj name="Equation" r:id="rId8" imgW="145986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4A237-6CB5-401E-8BA9-E1772444021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</a:t>
            </a:r>
            <a:r>
              <a:rPr lang="en-US" altLang="en-US" smtClean="0">
                <a:solidFill>
                  <a:srgbClr val="FF0000"/>
                </a:solidFill>
              </a:rPr>
              <a:t>Context-Free Grammars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590800" y="13716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352801" y="4419600"/>
            <a:ext cx="488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Productions of the form: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181600" y="5105400"/>
          <a:ext cx="167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469696" imgH="177723" progId="Equation.3">
                  <p:embed/>
                </p:oleObj>
              </mc:Choice>
              <mc:Fallback>
                <p:oleObj name="Equation" r:id="rId4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05400"/>
                        <a:ext cx="1676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209800" y="6083301"/>
          <a:ext cx="533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52334" imgH="139639" progId="Equation.3">
                  <p:embed/>
                </p:oleObj>
              </mc:Choice>
              <mc:Fallback>
                <p:oleObj name="Equation" r:id="rId6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83301"/>
                        <a:ext cx="533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819400" y="6019800"/>
            <a:ext cx="6783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string of variables and terminals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724400" y="14478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3060700" imgH="533400" progId="Equation.3">
                  <p:embed/>
                </p:oleObj>
              </mc:Choice>
              <mc:Fallback>
                <p:oleObj name="Equation" r:id="rId8" imgW="3060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752601" y="2743200"/>
            <a:ext cx="1946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Variables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343400" y="2743200"/>
            <a:ext cx="185659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Terminal</a:t>
            </a:r>
          </a:p>
          <a:p>
            <a:pPr>
              <a:buFontTx/>
              <a:buNone/>
            </a:pPr>
            <a:r>
              <a:rPr lang="en-US" altLang="en-US"/>
              <a:t>symbols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77001" y="2743200"/>
            <a:ext cx="189827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Start</a:t>
            </a:r>
          </a:p>
          <a:p>
            <a:pPr>
              <a:buFontTx/>
              <a:buNone/>
            </a:pPr>
            <a:r>
              <a:rPr lang="en-US" altLang="en-US"/>
              <a:t>variables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3581400" y="1905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H="1">
            <a:off x="5334000" y="1905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69342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7" name="Freeform 18"/>
          <p:cNvSpPr>
            <a:spLocks/>
          </p:cNvSpPr>
          <p:nvPr/>
        </p:nvSpPr>
        <p:spPr bwMode="auto">
          <a:xfrm>
            <a:off x="7391401" y="1905000"/>
            <a:ext cx="184731" cy="369332"/>
          </a:xfrm>
          <a:custGeom>
            <a:avLst/>
            <a:gdLst>
              <a:gd name="T0" fmla="*/ 0 w 1256"/>
              <a:gd name="T1" fmla="*/ 0 h 1728"/>
              <a:gd name="T2" fmla="*/ 2147483646 w 1256"/>
              <a:gd name="T3" fmla="*/ 2147483646 h 1728"/>
              <a:gd name="T4" fmla="*/ 2147483646 w 1256"/>
              <a:gd name="T5" fmla="*/ 2147483646 h 1728"/>
              <a:gd name="T6" fmla="*/ 0 60000 65536"/>
              <a:gd name="T7" fmla="*/ 0 60000 65536"/>
              <a:gd name="T8" fmla="*/ 0 60000 65536"/>
              <a:gd name="T9" fmla="*/ 0 w 1256"/>
              <a:gd name="T10" fmla="*/ 0 h 1728"/>
              <a:gd name="T11" fmla="*/ 1256 w 1256"/>
              <a:gd name="T12" fmla="*/ 1728 h 1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6" h="1728">
                <a:moveTo>
                  <a:pt x="0" y="0"/>
                </a:moveTo>
                <a:cubicBezTo>
                  <a:pt x="524" y="264"/>
                  <a:pt x="1048" y="528"/>
                  <a:pt x="1152" y="816"/>
                </a:cubicBezTo>
                <a:cubicBezTo>
                  <a:pt x="1256" y="1104"/>
                  <a:pt x="940" y="1416"/>
                  <a:pt x="624" y="1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C31DA-C8FA-4140-841E-2F5096CD3FE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1024"/>
          <p:cNvGraphicFramePr>
            <a:graphicFrameLocks noChangeAspect="1"/>
          </p:cNvGraphicFramePr>
          <p:nvPr/>
        </p:nvGraphicFramePr>
        <p:xfrm>
          <a:off x="2590801" y="914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889000" imgH="228600" progId="Equation.3">
                  <p:embed/>
                </p:oleObj>
              </mc:Choice>
              <mc:Fallback>
                <p:oleObj name="Equation" r:id="rId4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914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025"/>
          <p:cNvGraphicFramePr>
            <a:graphicFrameLocks noChangeAspect="1"/>
          </p:cNvGraphicFramePr>
          <p:nvPr/>
        </p:nvGraphicFramePr>
        <p:xfrm>
          <a:off x="3657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3035300" imgH="558800" progId="Equation.3">
                  <p:embed/>
                </p:oleObj>
              </mc:Choice>
              <mc:Fallback>
                <p:oleObj name="Equation" r:id="rId6" imgW="3035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26"/>
          <p:cNvGraphicFramePr>
            <a:graphicFrameLocks noChangeAspect="1"/>
          </p:cNvGraphicFramePr>
          <p:nvPr/>
        </p:nvGraphicFramePr>
        <p:xfrm>
          <a:off x="2057400" y="5029201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1536033" imgH="533169" progId="Equation.3">
                  <p:embed/>
                </p:oleObj>
              </mc:Choice>
              <mc:Fallback>
                <p:oleObj name="Equation" r:id="rId8" imgW="153603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1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27"/>
          <p:cNvGraphicFramePr>
            <a:graphicFrameLocks noChangeAspect="1"/>
          </p:cNvGraphicFramePr>
          <p:nvPr/>
        </p:nvGraphicFramePr>
        <p:xfrm>
          <a:off x="4419600" y="5410201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0" imgW="1892300" imgH="533400" progId="Equation.3">
                  <p:embed/>
                </p:oleObj>
              </mc:Choice>
              <mc:Fallback>
                <p:oleObj name="Equation" r:id="rId10" imgW="1892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0201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028"/>
          <p:cNvGraphicFramePr>
            <a:graphicFrameLocks noChangeAspect="1"/>
          </p:cNvGraphicFramePr>
          <p:nvPr/>
        </p:nvGraphicFramePr>
        <p:xfrm>
          <a:off x="5715000" y="2209801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2" imgW="4699000" imgH="546100" progId="Equation.3">
                  <p:embed/>
                </p:oleObj>
              </mc:Choice>
              <mc:Fallback>
                <p:oleObj name="Equation" r:id="rId12" imgW="4699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1"/>
                        <a:ext cx="4699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Line 1034"/>
          <p:cNvSpPr>
            <a:spLocks noChangeShapeType="1"/>
          </p:cNvSpPr>
          <p:nvPr/>
        </p:nvSpPr>
        <p:spPr bwMode="auto">
          <a:xfrm flipV="1">
            <a:off x="3429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035"/>
          <p:cNvSpPr>
            <a:spLocks noChangeShapeType="1"/>
          </p:cNvSpPr>
          <p:nvPr/>
        </p:nvSpPr>
        <p:spPr bwMode="auto">
          <a:xfrm flipH="1" flipV="1">
            <a:off x="5334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036"/>
          <p:cNvSpPr>
            <a:spLocks noChangeShapeType="1"/>
          </p:cNvSpPr>
          <p:nvPr/>
        </p:nvSpPr>
        <p:spPr bwMode="auto">
          <a:xfrm flipH="1" flipV="1">
            <a:off x="5867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037"/>
          <p:cNvSpPr txBox="1">
            <a:spLocks noChangeArrowheads="1"/>
          </p:cNvSpPr>
          <p:nvPr/>
        </p:nvSpPr>
        <p:spPr bwMode="auto">
          <a:xfrm>
            <a:off x="1676400" y="5486400"/>
            <a:ext cx="1881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variables</a:t>
            </a:r>
          </a:p>
        </p:txBody>
      </p:sp>
      <p:sp>
        <p:nvSpPr>
          <p:cNvPr id="37900" name="Text Box 1038"/>
          <p:cNvSpPr txBox="1">
            <a:spLocks noChangeArrowheads="1"/>
          </p:cNvSpPr>
          <p:nvPr/>
        </p:nvSpPr>
        <p:spPr bwMode="auto">
          <a:xfrm>
            <a:off x="4114801" y="5791200"/>
            <a:ext cx="195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terminals</a:t>
            </a:r>
          </a:p>
        </p:txBody>
      </p:sp>
      <p:sp>
        <p:nvSpPr>
          <p:cNvPr id="37901" name="Text Box 1039"/>
          <p:cNvSpPr txBox="1">
            <a:spLocks noChangeArrowheads="1"/>
          </p:cNvSpPr>
          <p:nvPr/>
        </p:nvSpPr>
        <p:spPr bwMode="auto">
          <a:xfrm>
            <a:off x="7010400" y="1524000"/>
            <a:ext cx="240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productions</a:t>
            </a:r>
          </a:p>
        </p:txBody>
      </p:sp>
      <p:sp>
        <p:nvSpPr>
          <p:cNvPr id="37902" name="Line 1040"/>
          <p:cNvSpPr>
            <a:spLocks noChangeShapeType="1"/>
          </p:cNvSpPr>
          <p:nvPr/>
        </p:nvSpPr>
        <p:spPr bwMode="auto">
          <a:xfrm flipH="1">
            <a:off x="6400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1041"/>
          <p:cNvSpPr txBox="1">
            <a:spLocks noChangeArrowheads="1"/>
          </p:cNvSpPr>
          <p:nvPr/>
        </p:nvSpPr>
        <p:spPr bwMode="auto">
          <a:xfrm>
            <a:off x="7086601" y="5257800"/>
            <a:ext cx="2790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start variable</a:t>
            </a:r>
          </a:p>
        </p:txBody>
      </p:sp>
      <p:sp>
        <p:nvSpPr>
          <p:cNvPr id="37904" name="Text Box 1043"/>
          <p:cNvSpPr txBox="1">
            <a:spLocks noChangeArrowheads="1"/>
          </p:cNvSpPr>
          <p:nvPr/>
        </p:nvSpPr>
        <p:spPr bwMode="auto">
          <a:xfrm>
            <a:off x="1524000" y="228600"/>
            <a:ext cx="682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Example of Context-Free Grammar</a:t>
            </a:r>
          </a:p>
        </p:txBody>
      </p:sp>
      <p:sp>
        <p:nvSpPr>
          <p:cNvPr id="379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4001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Context-Free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02285-B947-4A5D-82D8-2416200EE05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Notation: </a:t>
            </a:r>
            <a:r>
              <a:rPr lang="en-US" altLang="en-US" smtClean="0">
                <a:solidFill>
                  <a:srgbClr val="FF0000"/>
                </a:solidFill>
              </a:rPr>
              <a:t>Context-Free Grammars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676400" y="1192214"/>
            <a:ext cx="87630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/>
              <a:t>Lower case letters near beginning of alphabet</a:t>
            </a:r>
            <a:br>
              <a:rPr lang="en-US" altLang="en-US" sz="2800"/>
            </a:br>
            <a:r>
              <a:rPr lang="en-US" altLang="en-US" sz="2800"/>
              <a:t>(e.g. </a:t>
            </a:r>
            <a:r>
              <a:rPr lang="en-US" altLang="en-US" sz="2800">
                <a:solidFill>
                  <a:srgbClr val="FF0000"/>
                </a:solidFill>
              </a:rPr>
              <a:t>a, b, c, …</a:t>
            </a:r>
            <a:r>
              <a:rPr lang="en-US" altLang="en-US" sz="2800"/>
              <a:t>) are terminal symbols</a:t>
            </a:r>
          </a:p>
          <a:p>
            <a:r>
              <a:rPr lang="en-US" altLang="en-US" sz="2800"/>
              <a:t>Upper case letters near beginning of alphabet</a:t>
            </a:r>
            <a:br>
              <a:rPr lang="en-US" altLang="en-US" sz="2800"/>
            </a:br>
            <a:r>
              <a:rPr lang="en-US" altLang="en-US" sz="2800"/>
              <a:t>(e.g. </a:t>
            </a:r>
            <a:r>
              <a:rPr lang="en-US" altLang="en-US" sz="2800">
                <a:solidFill>
                  <a:srgbClr val="FF0000"/>
                </a:solidFill>
              </a:rPr>
              <a:t>A, B, C, …</a:t>
            </a:r>
            <a:r>
              <a:rPr lang="en-US" altLang="en-US" sz="2800"/>
              <a:t>) are variables</a:t>
            </a:r>
          </a:p>
          <a:p>
            <a:r>
              <a:rPr lang="en-US" altLang="en-US" sz="2800"/>
              <a:t>Lower case letters near end of alphabet</a:t>
            </a:r>
            <a:br>
              <a:rPr lang="en-US" altLang="en-US" sz="2800"/>
            </a:br>
            <a:r>
              <a:rPr lang="en-US" altLang="en-US" sz="2800"/>
              <a:t>(e.g. </a:t>
            </a:r>
            <a:r>
              <a:rPr lang="en-US" altLang="en-US" sz="2800">
                <a:solidFill>
                  <a:srgbClr val="FF0000"/>
                </a:solidFill>
              </a:rPr>
              <a:t>w, x, …</a:t>
            </a:r>
            <a:r>
              <a:rPr lang="en-US" altLang="en-US" sz="2800"/>
              <a:t>) are strings of terminals</a:t>
            </a:r>
          </a:p>
          <a:p>
            <a:r>
              <a:rPr lang="en-US" altLang="en-US" sz="2800"/>
              <a:t>Upper case letters near end of alphabet</a:t>
            </a:r>
            <a:br>
              <a:rPr lang="en-US" altLang="en-US" sz="2800"/>
            </a:br>
            <a:r>
              <a:rPr lang="en-US" altLang="en-US" sz="2800"/>
              <a:t>(e.g. </a:t>
            </a:r>
            <a:r>
              <a:rPr lang="en-US" altLang="en-US" sz="2800">
                <a:solidFill>
                  <a:srgbClr val="FF0000"/>
                </a:solidFill>
              </a:rPr>
              <a:t>X, Y, …</a:t>
            </a:r>
            <a:r>
              <a:rPr lang="en-US" altLang="en-US" sz="2800"/>
              <a:t>) are either terminals or strings</a:t>
            </a:r>
          </a:p>
          <a:p>
            <a:r>
              <a:rPr lang="en-US" altLang="en-US" sz="2800"/>
              <a:t>Lower case Greek letters</a:t>
            </a:r>
            <a:br>
              <a:rPr lang="en-US" altLang="en-US" sz="2800"/>
            </a:br>
            <a:r>
              <a:rPr lang="en-US" altLang="en-US" sz="2800"/>
              <a:t>(e.g. </a:t>
            </a:r>
            <a:r>
              <a:rPr lang="el-GR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l-GR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β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l-GR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γ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, …</a:t>
            </a:r>
            <a:r>
              <a:rPr lang="en-US" altLang="en-US" sz="2800">
                <a:cs typeface="Times New Roman" panose="02020603050405020304" pitchFamily="18" charset="0"/>
              </a:rPr>
              <a:t>) are strings of terminals and/or variables</a:t>
            </a:r>
            <a:endParaRPr lang="el-GR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36B19-208A-4286-99AE-0AAD3C70376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</a:t>
            </a:r>
            <a:r>
              <a:rPr lang="en-US" altLang="en-US" smtClean="0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A language       is context-free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if and only if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there is a grammar       with 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4038600" y="15240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/>
        </p:nvGraphicFramePr>
        <p:xfrm>
          <a:off x="5638800" y="3810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10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6"/>
          <p:cNvGraphicFramePr>
            <a:graphicFrameLocks noChangeAspect="1"/>
          </p:cNvGraphicFramePr>
          <p:nvPr/>
        </p:nvGraphicFramePr>
        <p:xfrm>
          <a:off x="7391400" y="38100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1879600" imgH="533400" progId="Equation.3">
                  <p:embed/>
                </p:oleObj>
              </mc:Choice>
              <mc:Fallback>
                <p:oleObj name="Equation" r:id="rId8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47D02-79B7-481C-808A-911FADBE5C9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altLang="en-US" i="1" smtClean="0">
                <a:solidFill>
                  <a:srgbClr val="FF0000"/>
                </a:solidFill>
              </a:rPr>
              <a:t>Recall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Language of a Grammar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For a grammar </a:t>
            </a:r>
          </a:p>
          <a:p>
            <a:pPr>
              <a:buFontTx/>
              <a:buNone/>
            </a:pPr>
            <a:r>
              <a:rPr lang="en-US" altLang="en-US" smtClean="0"/>
              <a:t>with start variable      : 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47244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5562601" y="2057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330200" imgH="419100" progId="Equation.3">
                  <p:embed/>
                </p:oleObj>
              </mc:Choice>
              <mc:Fallback>
                <p:oleObj name="Equation" r:id="rId6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2057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4343401" y="5715000"/>
            <a:ext cx="3832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String of terminals</a:t>
            </a:r>
          </a:p>
        </p:txBody>
      </p:sp>
      <p:sp>
        <p:nvSpPr>
          <p:cNvPr id="391176" name="Line 8"/>
          <p:cNvSpPr>
            <a:spLocks noChangeShapeType="1"/>
          </p:cNvSpPr>
          <p:nvPr/>
        </p:nvSpPr>
        <p:spPr bwMode="auto">
          <a:xfrm flipV="1">
            <a:off x="5791200" y="4495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1177" name="Object 8"/>
          <p:cNvGraphicFramePr>
            <a:graphicFrameLocks noChangeAspect="1"/>
          </p:cNvGraphicFramePr>
          <p:nvPr/>
        </p:nvGraphicFramePr>
        <p:xfrm>
          <a:off x="3886200" y="3530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4775200" imgH="825500" progId="Equation.3">
                  <p:embed/>
                </p:oleObj>
              </mc:Choice>
              <mc:Fallback>
                <p:oleObj name="Equation" r:id="rId8" imgW="4775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30600"/>
                        <a:ext cx="6019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4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CCB74-0195-4A5E-8C67-F3A2B724563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346325" y="1092200"/>
            <a:ext cx="5437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context-free grammar      : 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5981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228600" imgH="520700" progId="Equation.3">
                  <p:embed/>
                </p:oleObj>
              </mc:Choice>
              <mc:Fallback>
                <p:oleObj name="Equation" r:id="rId4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2590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548728" imgH="241195" progId="Equation.3">
                  <p:embed/>
                </p:oleObj>
              </mc:Choice>
              <mc:Fallback>
                <p:oleObj name="Equation" r:id="rId6" imgW="154872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4419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672808" imgH="266584" progId="Equation.3">
                  <p:embed/>
                </p:oleObj>
              </mc:Choice>
              <mc:Fallback>
                <p:oleObj name="Equation" r:id="rId8" imgW="67280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/>
          <p:cNvGraphicFramePr>
            <a:graphicFrameLocks noChangeAspect="1"/>
          </p:cNvGraphicFramePr>
          <p:nvPr/>
        </p:nvGraphicFramePr>
        <p:xfrm>
          <a:off x="6858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393529" imgH="418918" progId="Equation.3">
                  <p:embed/>
                </p:oleObj>
              </mc:Choice>
              <mc:Fallback>
                <p:oleObj name="Equation" r:id="rId10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1905000" y="1524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46089" name="Text Box 12"/>
          <p:cNvSpPr txBox="1">
            <a:spLocks noChangeArrowheads="1"/>
          </p:cNvSpPr>
          <p:nvPr/>
        </p:nvSpPr>
        <p:spPr bwMode="auto">
          <a:xfrm>
            <a:off x="2971801" y="4495800"/>
            <a:ext cx="499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Since, there is derivation</a:t>
            </a:r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7162801" y="5410200"/>
            <a:ext cx="1554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for any</a:t>
            </a:r>
          </a:p>
        </p:txBody>
      </p:sp>
      <p:graphicFrame>
        <p:nvGraphicFramePr>
          <p:cNvPr id="46091" name="Object 14"/>
          <p:cNvGraphicFramePr>
            <a:graphicFrameLocks noChangeAspect="1"/>
          </p:cNvGraphicFramePr>
          <p:nvPr/>
        </p:nvGraphicFramePr>
        <p:xfrm>
          <a:off x="9144000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2" imgW="393359" imgH="177646" progId="Equation.3">
                  <p:embed/>
                </p:oleObj>
              </mc:Choice>
              <mc:Fallback>
                <p:oleObj name="Equation" r:id="rId12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5"/>
          <p:cNvGraphicFramePr>
            <a:graphicFrameLocks noChangeAspect="1"/>
          </p:cNvGraphicFramePr>
          <p:nvPr/>
        </p:nvGraphicFramePr>
        <p:xfrm>
          <a:off x="7696201" y="10668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4" imgW="889000" imgH="228600" progId="Equation.3">
                  <p:embed/>
                </p:oleObj>
              </mc:Choice>
              <mc:Fallback>
                <p:oleObj name="Equation" r:id="rId14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10668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928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E1D08-80AC-4439-87E0-F37E19A08DE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2"/>
          <p:cNvSpPr txBox="1">
            <a:spLocks noChangeArrowheads="1"/>
          </p:cNvSpPr>
          <p:nvPr/>
        </p:nvSpPr>
        <p:spPr bwMode="auto">
          <a:xfrm>
            <a:off x="2590800" y="2514600"/>
            <a:ext cx="639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since context-free grammar     : </a:t>
            </a:r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2667000" y="1066801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320227" imgH="241195" progId="Equation.3">
                  <p:embed/>
                </p:oleObj>
              </mc:Choice>
              <mc:Fallback>
                <p:oleObj name="Equation" r:id="rId4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1"/>
                        <a:ext cx="41910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8"/>
          <p:cNvGraphicFramePr>
            <a:graphicFrameLocks noChangeAspect="1"/>
          </p:cNvGraphicFramePr>
          <p:nvPr/>
        </p:nvGraphicFramePr>
        <p:xfrm>
          <a:off x="8140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1905000" y="1524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48135" name="Text Box 11"/>
          <p:cNvSpPr txBox="1">
            <a:spLocks noChangeArrowheads="1"/>
          </p:cNvSpPr>
          <p:nvPr/>
        </p:nvSpPr>
        <p:spPr bwMode="auto">
          <a:xfrm>
            <a:off x="2590800" y="19050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a context-free language</a:t>
            </a:r>
          </a:p>
        </p:txBody>
      </p:sp>
      <p:sp>
        <p:nvSpPr>
          <p:cNvPr id="48136" name="Text Box 14"/>
          <p:cNvSpPr txBox="1">
            <a:spLocks noChangeArrowheads="1"/>
          </p:cNvSpPr>
          <p:nvPr/>
        </p:nvSpPr>
        <p:spPr bwMode="auto">
          <a:xfrm>
            <a:off x="2727326" y="4292600"/>
            <a:ext cx="2073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generates</a:t>
            </a:r>
          </a:p>
        </p:txBody>
      </p:sp>
      <p:graphicFrame>
        <p:nvGraphicFramePr>
          <p:cNvPr id="48137" name="Object 15"/>
          <p:cNvGraphicFramePr>
            <a:graphicFrameLocks noChangeAspect="1"/>
          </p:cNvGraphicFramePr>
          <p:nvPr/>
        </p:nvGraphicFramePr>
        <p:xfrm>
          <a:off x="5029200" y="4191001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622030" imgH="215806" progId="Equation.3">
                  <p:embed/>
                </p:oleObj>
              </mc:Choice>
              <mc:Fallback>
                <p:oleObj name="Equation" r:id="rId8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1"/>
                        <a:ext cx="2209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7"/>
          <p:cNvGraphicFramePr>
            <a:graphicFrameLocks noChangeAspect="1"/>
          </p:cNvGraphicFramePr>
          <p:nvPr/>
        </p:nvGraphicFramePr>
        <p:xfrm>
          <a:off x="7467601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889000" imgH="228600" progId="Equation.3">
                  <p:embed/>
                </p:oleObj>
              </mc:Choice>
              <mc:Fallback>
                <p:oleObj name="Equation" r:id="rId10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18158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79384-C6CC-4A42-8F09-F4569E2963F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3657600" y="4427548"/>
            <a:ext cx="487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4419601" y="4495800"/>
            <a:ext cx="3641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Regular Languages</a:t>
            </a:r>
          </a:p>
        </p:txBody>
      </p:sp>
      <p:graphicFrame>
        <p:nvGraphicFramePr>
          <p:cNvPr id="6152" name="Object 6"/>
          <p:cNvGraphicFramePr>
            <a:graphicFrameLocks noChangeAspect="1"/>
          </p:cNvGraphicFramePr>
          <p:nvPr/>
        </p:nvGraphicFramePr>
        <p:xfrm>
          <a:off x="3448050" y="2946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409088" imgH="710891" progId="Equation.3">
                  <p:embed/>
                </p:oleObj>
              </mc:Choice>
              <mc:Fallback>
                <p:oleObj name="Equation" r:id="rId4" imgW="1409088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946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7"/>
          <p:cNvGraphicFramePr>
            <a:graphicFrameLocks noChangeAspect="1"/>
          </p:cNvGraphicFramePr>
          <p:nvPr/>
        </p:nvGraphicFramePr>
        <p:xfrm>
          <a:off x="6718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409088" imgH="710891" progId="Equation.3">
                  <p:embed/>
                </p:oleObj>
              </mc:Choice>
              <mc:Fallback>
                <p:oleObj name="Equation" r:id="rId6" imgW="1409088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2209800" y="3360748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3657600" y="1905000"/>
            <a:ext cx="479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234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E34642-B95F-4F37-B758-869A7D10AF0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657600" y="609600"/>
            <a:ext cx="479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H="1">
            <a:off x="4038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6477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7162801" y="2743200"/>
            <a:ext cx="204094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Pushdown</a:t>
            </a:r>
          </a:p>
          <a:p>
            <a:pPr>
              <a:buFontTx/>
              <a:buNone/>
            </a:pPr>
            <a:r>
              <a:rPr lang="en-US" altLang="en-US"/>
              <a:t>Automata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828800" y="2667000"/>
            <a:ext cx="2783134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Context-Free</a:t>
            </a:r>
          </a:p>
          <a:p>
            <a:pPr>
              <a:buFontTx/>
              <a:buNone/>
            </a:pPr>
            <a:r>
              <a:rPr lang="en-US" altLang="en-US"/>
              <a:t>Grammars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6858000" y="5308313"/>
            <a:ext cx="2286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9525001" y="5422613"/>
            <a:ext cx="184731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9525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9525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9525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9525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9144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9144001" y="4343400"/>
            <a:ext cx="1211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stack</a:t>
            </a: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6934200" y="5334000"/>
            <a:ext cx="215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automaton</a:t>
            </a:r>
          </a:p>
        </p:txBody>
      </p:sp>
    </p:spTree>
    <p:extLst>
      <p:ext uri="{BB962C8B-B14F-4D97-AF65-F5344CB8AC3E}">
        <p14:creationId xmlns:p14="http://schemas.microsoft.com/office/powerpoint/2010/main" val="36465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8" grpId="0" animBg="1"/>
      <p:bldP spid="337929" grpId="0" animBg="1"/>
      <p:bldP spid="337930" grpId="0" animBg="1"/>
      <p:bldP spid="337931" grpId="0" animBg="1"/>
      <p:bldP spid="337933" grpId="0" animBg="1"/>
      <p:bldP spid="337934" grpId="0" animBg="1"/>
      <p:bldP spid="337936" grpId="0" animBg="1"/>
      <p:bldP spid="3379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935DB-7AB3-41D3-AF16-491C8292DC2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Context-Free Grammars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0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149D3DD-E7FB-48A2-8747-255BC3855CA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2" name="Picture 2" descr="Chomsk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4" y="1219201"/>
            <a:ext cx="580548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4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BC8E3-5D76-4E84-BECA-683537BF501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7935913" y="13335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03400" imgH="1193800" progId="Equation.3">
                  <p:embed/>
                </p:oleObj>
              </mc:Choice>
              <mc:Fallback>
                <p:oleObj name="Equation" r:id="rId4" imgW="1803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13335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403600" y="5410201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524500" imgH="431800" progId="Equation.3">
                  <p:embed/>
                </p:oleObj>
              </mc:Choice>
              <mc:Fallback>
                <p:oleObj name="Equation" r:id="rId6" imgW="552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5410201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812925" y="4445000"/>
            <a:ext cx="263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derivation:</a:t>
            </a:r>
          </a:p>
        </p:txBody>
      </p:sp>
      <p:sp>
        <p:nvSpPr>
          <p:cNvPr id="13323" name="TextBox 1"/>
          <p:cNvSpPr txBox="1">
            <a:spLocks noChangeArrowheads="1"/>
          </p:cNvSpPr>
          <p:nvPr/>
        </p:nvSpPr>
        <p:spPr bwMode="auto">
          <a:xfrm>
            <a:off x="1812926" y="2962275"/>
            <a:ext cx="8474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One non terminal </a:t>
            </a:r>
            <a:r>
              <a:rPr lang="en-US" altLang="en-US">
                <a:sym typeface="Wingdings" panose="05000000000000000000" pitchFamily="2" charset="2"/>
              </a:rPr>
              <a:t> terminal/non terminal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32749-A6D2-4F52-BC42-8BBB7F3D1F0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676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1812926" y="1168400"/>
            <a:ext cx="561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: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7924800" y="1295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03400" imgH="1193800" progId="Equation.3">
                  <p:embed/>
                </p:oleObj>
              </mc:Choice>
              <mc:Fallback>
                <p:oleObj name="Equation" r:id="rId4" imgW="1803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2954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1905000" y="5410201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8521700" imgH="431800" progId="Equation.3">
                  <p:embed/>
                </p:oleObj>
              </mc:Choice>
              <mc:Fallback>
                <p:oleObj name="Equation" r:id="rId6" imgW="852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1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67818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1812925" y="4445000"/>
            <a:ext cx="3906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Another derivation:</a:t>
            </a:r>
          </a:p>
        </p:txBody>
      </p:sp>
    </p:spTree>
    <p:extLst>
      <p:ext uri="{BB962C8B-B14F-4D97-AF65-F5344CB8AC3E}">
        <p14:creationId xmlns:p14="http://schemas.microsoft.com/office/powerpoint/2010/main" val="17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C8E10E-F6E0-4D85-9BE2-5D4EA608DDF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5175250" y="10795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803400" imgH="1193800" progId="Equation.3">
                  <p:embed/>
                </p:oleObj>
              </mc:Choice>
              <mc:Fallback>
                <p:oleObj name="Equation" r:id="rId4" imgW="1803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10795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4114800" y="37338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459866" imgH="533169" progId="Equation.3">
                  <p:embed/>
                </p:oleObj>
              </mc:Choice>
              <mc:Fallback>
                <p:oleObj name="Equation" r:id="rId6" imgW="145986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5715000" y="3581400"/>
          <a:ext cx="269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692400" imgH="711200" progId="Equation.3">
                  <p:embed/>
                </p:oleObj>
              </mc:Choice>
              <mc:Fallback>
                <p:oleObj name="Equation" r:id="rId8" imgW="2692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81400"/>
                        <a:ext cx="2692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9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138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Microsoft Equation 3.0</vt:lpstr>
      <vt:lpstr>PowerPoint Presentation</vt:lpstr>
      <vt:lpstr>Context-Free Languages</vt:lpstr>
      <vt:lpstr>PowerPoint Presentation</vt:lpstr>
      <vt:lpstr>PowerPoint Presentation</vt:lpstr>
      <vt:lpstr>Context-Free Grammars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Definition: Context-Free Grammars</vt:lpstr>
      <vt:lpstr>PowerPoint Presentation</vt:lpstr>
      <vt:lpstr>Notation: Context-Free Grammars</vt:lpstr>
      <vt:lpstr>Definition: Context-Free Languages</vt:lpstr>
      <vt:lpstr>Recall Language of a Grammar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2021-04-09T08:27:39Z</dcterms:created>
  <dcterms:modified xsi:type="dcterms:W3CDTF">2021-04-09T08:28:03Z</dcterms:modified>
</cp:coreProperties>
</file>