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3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4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3.wmf"/><Relationship Id="rId1" Type="http://schemas.openxmlformats.org/officeDocument/2006/relationships/image" Target="../media/image15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90177-9221-4B43-AB2F-61540C900B4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B82EF-05B4-4D3B-AAF9-C75D435FE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19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53266514-CE5C-446C-98C3-37986E1EE5AF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21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899BEBFC-8F7C-4215-ADFA-0650CE487870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33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382985FB-3E5A-434B-85A1-087E72399EF5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729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2B69DC74-2EA9-474F-97DB-05645634CCCF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416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09AC796B-6973-4AA1-ACA4-95D0D332D1B6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817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2293BC25-ABFD-4622-808C-EF4C63EA8100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181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BDFEB208-F640-4E1F-A764-85930D3B49FC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126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05C8C531-9B78-4CAA-B44A-AB76C265C6DA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950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F64BFE6A-514B-447C-B33A-B1FF5F93C725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559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4F61646A-BB37-45B3-A785-90C106E3063B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911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BA520DCE-3C9E-4F57-9372-47CD85275D5F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564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58488DE6-38B2-48CB-A930-0E3734472F03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392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49F3F3DC-97A8-4DBA-8946-16BC025F88C4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579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AF6499BE-412A-4983-8397-44244226A392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5521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235BF88E-6BD9-4636-976C-C5CA5328203D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23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1020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F7269DE8-8ED4-4E33-ABFC-B685838127A1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24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6921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E03E4C62-B81D-41FB-A71E-E1B01AD06174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25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327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3AE82EF3-3BF8-4BAC-8A16-E0A4429AAC0C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696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77370545-34D6-48F9-9A53-D98C18E6683D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298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613FDC41-5CED-4ADE-97A4-7A73A27CC69A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733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D3E1EB74-2DF9-40D2-A201-10B856E660E2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867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1F15FA3F-BBE0-476B-A73B-0AE456CDDFAB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369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BBC7D061-84B3-4D0A-A25B-BC3FCB771E6E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413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6BA4C223-0423-4C21-B37C-CD81F053B4D4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95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FD79-9EF4-46FB-B454-F9EFD7C4535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ED7E-BD74-46E7-A125-1F0543FA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FD79-9EF4-46FB-B454-F9EFD7C4535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ED7E-BD74-46E7-A125-1F0543FA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9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FD79-9EF4-46FB-B454-F9EFD7C4535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ED7E-BD74-46E7-A125-1F0543FA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5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FD79-9EF4-46FB-B454-F9EFD7C4535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ED7E-BD74-46E7-A125-1F0543FA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8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FD79-9EF4-46FB-B454-F9EFD7C4535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ED7E-BD74-46E7-A125-1F0543FA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FD79-9EF4-46FB-B454-F9EFD7C4535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ED7E-BD74-46E7-A125-1F0543FA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2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FD79-9EF4-46FB-B454-F9EFD7C4535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ED7E-BD74-46E7-A125-1F0543FA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FD79-9EF4-46FB-B454-F9EFD7C4535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ED7E-BD74-46E7-A125-1F0543FA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3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FD79-9EF4-46FB-B454-F9EFD7C4535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ED7E-BD74-46E7-A125-1F0543FA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1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FD79-9EF4-46FB-B454-F9EFD7C4535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ED7E-BD74-46E7-A125-1F0543FA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8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FD79-9EF4-46FB-B454-F9EFD7C4535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ED7E-BD74-46E7-A125-1F0543FA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6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BFD79-9EF4-46FB-B454-F9EFD7C4535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DED7E-BD74-46E7-A125-1F0543FA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3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34.wmf"/><Relationship Id="rId10" Type="http://schemas.openxmlformats.org/officeDocument/2006/relationships/image" Target="../media/image36.wmf"/><Relationship Id="rId4" Type="http://schemas.openxmlformats.org/officeDocument/2006/relationships/oleObject" Target="../embeddings/oleObject37.bin"/><Relationship Id="rId9" Type="http://schemas.openxmlformats.org/officeDocument/2006/relationships/oleObject" Target="../embeddings/oleObject4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4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4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50.w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4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5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7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42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Buch - RPI</a:t>
            </a:r>
          </a:p>
        </p:txBody>
      </p:sp>
      <p:sp>
        <p:nvSpPr>
          <p:cNvPr id="152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A62426-D705-4A08-A76C-AC395A8108F2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Removing Unit Productions</a:t>
            </a:r>
          </a:p>
        </p:txBody>
      </p:sp>
      <p:sp>
        <p:nvSpPr>
          <p:cNvPr id="152581" name="Text Box 3"/>
          <p:cNvSpPr txBox="1">
            <a:spLocks noChangeArrowheads="1"/>
          </p:cNvSpPr>
          <p:nvPr/>
        </p:nvSpPr>
        <p:spPr bwMode="auto">
          <a:xfrm>
            <a:off x="1660526" y="1549400"/>
            <a:ext cx="26273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FF3300"/>
                </a:solidFill>
              </a:rPr>
              <a:t>Observation:</a:t>
            </a:r>
          </a:p>
        </p:txBody>
      </p:sp>
      <p:sp>
        <p:nvSpPr>
          <p:cNvPr id="152582" name="Text Box 4"/>
          <p:cNvSpPr txBox="1">
            <a:spLocks noChangeArrowheads="1"/>
          </p:cNvSpPr>
          <p:nvPr/>
        </p:nvSpPr>
        <p:spPr bwMode="auto">
          <a:xfrm>
            <a:off x="4022725" y="2921000"/>
            <a:ext cx="18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52583" name="Object 5"/>
          <p:cNvGraphicFramePr>
            <a:graphicFrameLocks noChangeAspect="1"/>
          </p:cNvGraphicFramePr>
          <p:nvPr/>
        </p:nvGraphicFramePr>
        <p:xfrm>
          <a:off x="5492750" y="2495550"/>
          <a:ext cx="1409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4" imgW="1409700" imgH="419100" progId="Equation.3">
                  <p:embed/>
                </p:oleObj>
              </mc:Choice>
              <mc:Fallback>
                <p:oleObj name="Equation" r:id="rId4" imgW="1409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0" y="2495550"/>
                        <a:ext cx="1409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4" name="Text Box 6"/>
          <p:cNvSpPr txBox="1">
            <a:spLocks noChangeArrowheads="1"/>
          </p:cNvSpPr>
          <p:nvPr/>
        </p:nvSpPr>
        <p:spPr bwMode="auto">
          <a:xfrm>
            <a:off x="3962401" y="3657600"/>
            <a:ext cx="4721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Is removed immediately</a:t>
            </a:r>
          </a:p>
        </p:txBody>
      </p:sp>
    </p:spTree>
    <p:extLst>
      <p:ext uri="{BB962C8B-B14F-4D97-AF65-F5344CB8AC3E}">
        <p14:creationId xmlns:p14="http://schemas.microsoft.com/office/powerpoint/2010/main" val="234074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Buch - RPI</a:t>
            </a:r>
          </a:p>
        </p:txBody>
      </p:sp>
      <p:sp>
        <p:nvSpPr>
          <p:cNvPr id="1546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71801B-EF1E-426B-849A-071270C7F729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628" name="Text Box 2"/>
          <p:cNvSpPr txBox="1">
            <a:spLocks noChangeArrowheads="1"/>
          </p:cNvSpPr>
          <p:nvPr/>
        </p:nvSpPr>
        <p:spPr bwMode="auto">
          <a:xfrm>
            <a:off x="1889126" y="558800"/>
            <a:ext cx="3711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Example Grammar:</a:t>
            </a:r>
          </a:p>
        </p:txBody>
      </p:sp>
      <p:graphicFrame>
        <p:nvGraphicFramePr>
          <p:cNvPr id="154629" name="Object 3"/>
          <p:cNvGraphicFramePr>
            <a:graphicFrameLocks noChangeAspect="1"/>
          </p:cNvGraphicFramePr>
          <p:nvPr/>
        </p:nvGraphicFramePr>
        <p:xfrm>
          <a:off x="5480050" y="2076450"/>
          <a:ext cx="1600200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4" imgW="1600200" imgH="3467100" progId="Equation.3">
                  <p:embed/>
                </p:oleObj>
              </mc:Choice>
              <mc:Fallback>
                <p:oleObj name="Equation" r:id="rId4" imgW="1600200" imgH="346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0" y="2076450"/>
                        <a:ext cx="1600200" cy="346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951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Buch - RPI</a:t>
            </a:r>
          </a:p>
        </p:txBody>
      </p:sp>
      <p:sp>
        <p:nvSpPr>
          <p:cNvPr id="156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C9B223-980E-4544-96C1-8F63C636F40F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56676" name="Object 2"/>
          <p:cNvGraphicFramePr>
            <a:graphicFrameLocks noChangeAspect="1"/>
          </p:cNvGraphicFramePr>
          <p:nvPr/>
        </p:nvGraphicFramePr>
        <p:xfrm>
          <a:off x="1822450" y="2076450"/>
          <a:ext cx="1600200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4" imgW="1600200" imgH="3467100" progId="Equation.3">
                  <p:embed/>
                </p:oleObj>
              </mc:Choice>
              <mc:Fallback>
                <p:oleObj name="Equation" r:id="rId4" imgW="1600200" imgH="346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2076450"/>
                        <a:ext cx="1600200" cy="346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7" name="AutoShape 3"/>
          <p:cNvSpPr>
            <a:spLocks noChangeArrowheads="1"/>
          </p:cNvSpPr>
          <p:nvPr/>
        </p:nvSpPr>
        <p:spPr bwMode="auto">
          <a:xfrm>
            <a:off x="4267200" y="2546210"/>
            <a:ext cx="2971800" cy="2335494"/>
          </a:xfrm>
          <a:prstGeom prst="rightArrow">
            <a:avLst>
              <a:gd name="adj1" fmla="val 50000"/>
              <a:gd name="adj2" fmla="val 33074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>
                <a:solidFill>
                  <a:srgbClr val="FF3300"/>
                </a:solidFill>
              </a:rPr>
              <a:t>Substitute</a:t>
            </a:r>
          </a:p>
          <a:p>
            <a:pPr algn="ctr">
              <a:buFontTx/>
              <a:buNone/>
            </a:pPr>
            <a:endParaRPr lang="en-US" altLang="en-US"/>
          </a:p>
        </p:txBody>
      </p:sp>
      <p:graphicFrame>
        <p:nvGraphicFramePr>
          <p:cNvPr id="156678" name="Object 4"/>
          <p:cNvGraphicFramePr>
            <a:graphicFrameLocks noChangeAspect="1"/>
          </p:cNvGraphicFramePr>
          <p:nvPr/>
        </p:nvGraphicFramePr>
        <p:xfrm>
          <a:off x="4876800" y="3775075"/>
          <a:ext cx="1270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6" imgW="1269449" imgH="380835" progId="Equation.3">
                  <p:embed/>
                </p:oleObj>
              </mc:Choice>
              <mc:Fallback>
                <p:oleObj name="Equation" r:id="rId6" imgW="126944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775075"/>
                        <a:ext cx="1270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9" name="Object 5"/>
          <p:cNvGraphicFramePr>
            <a:graphicFrameLocks noChangeAspect="1"/>
          </p:cNvGraphicFramePr>
          <p:nvPr/>
        </p:nvGraphicFramePr>
        <p:xfrm>
          <a:off x="7727950" y="2419350"/>
          <a:ext cx="24384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8" imgW="2438400" imgH="2717800" progId="Equation.3">
                  <p:embed/>
                </p:oleObj>
              </mc:Choice>
              <mc:Fallback>
                <p:oleObj name="Equation" r:id="rId8" imgW="2438400" imgH="271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7950" y="2419350"/>
                        <a:ext cx="24384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0" name="Line 6"/>
          <p:cNvSpPr>
            <a:spLocks noChangeShapeType="1"/>
          </p:cNvSpPr>
          <p:nvPr/>
        </p:nvSpPr>
        <p:spPr bwMode="auto">
          <a:xfrm>
            <a:off x="1676400" y="3505200"/>
            <a:ext cx="18288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6681" name="Line 7"/>
          <p:cNvSpPr>
            <a:spLocks noChangeShapeType="1"/>
          </p:cNvSpPr>
          <p:nvPr/>
        </p:nvSpPr>
        <p:spPr bwMode="auto">
          <a:xfrm flipV="1">
            <a:off x="1752600" y="3505200"/>
            <a:ext cx="18288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0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Buch - RPI</a:t>
            </a:r>
          </a:p>
        </p:txBody>
      </p:sp>
      <p:sp>
        <p:nvSpPr>
          <p:cNvPr id="1587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4608BB-F2AC-4FE7-93FA-F91FA7FEB6CE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8724" name="AutoShape 2"/>
          <p:cNvSpPr>
            <a:spLocks noChangeArrowheads="1"/>
          </p:cNvSpPr>
          <p:nvPr/>
        </p:nvSpPr>
        <p:spPr bwMode="auto">
          <a:xfrm>
            <a:off x="4495800" y="2622410"/>
            <a:ext cx="2971800" cy="2335494"/>
          </a:xfrm>
          <a:prstGeom prst="rightArrow">
            <a:avLst>
              <a:gd name="adj1" fmla="val 50000"/>
              <a:gd name="adj2" fmla="val 33074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>
                <a:solidFill>
                  <a:srgbClr val="FF3300"/>
                </a:solidFill>
              </a:rPr>
              <a:t>Remove</a:t>
            </a:r>
          </a:p>
          <a:p>
            <a:pPr algn="ctr">
              <a:buFontTx/>
              <a:buNone/>
            </a:pPr>
            <a:endParaRPr lang="en-US" altLang="en-US"/>
          </a:p>
        </p:txBody>
      </p:sp>
      <p:graphicFrame>
        <p:nvGraphicFramePr>
          <p:cNvPr id="158725" name="Object 3"/>
          <p:cNvGraphicFramePr>
            <a:graphicFrameLocks noChangeAspect="1"/>
          </p:cNvGraphicFramePr>
          <p:nvPr/>
        </p:nvGraphicFramePr>
        <p:xfrm>
          <a:off x="1752600" y="2438400"/>
          <a:ext cx="24384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4" imgW="2438400" imgH="2717800" progId="Equation.3">
                  <p:embed/>
                </p:oleObj>
              </mc:Choice>
              <mc:Fallback>
                <p:oleObj name="Equation" r:id="rId4" imgW="2438400" imgH="271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438400"/>
                        <a:ext cx="24384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6" name="Object 4"/>
          <p:cNvGraphicFramePr>
            <a:graphicFrameLocks noChangeAspect="1"/>
          </p:cNvGraphicFramePr>
          <p:nvPr/>
        </p:nvGraphicFramePr>
        <p:xfrm>
          <a:off x="7956550" y="2419350"/>
          <a:ext cx="24384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6" imgW="2438400" imgH="2717800" progId="Equation.3">
                  <p:embed/>
                </p:oleObj>
              </mc:Choice>
              <mc:Fallback>
                <p:oleObj name="Equation" r:id="rId6" imgW="2438400" imgH="271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2419350"/>
                        <a:ext cx="24384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7" name="Line 5"/>
          <p:cNvSpPr>
            <a:spLocks noChangeShapeType="1"/>
          </p:cNvSpPr>
          <p:nvPr/>
        </p:nvSpPr>
        <p:spPr bwMode="auto">
          <a:xfrm>
            <a:off x="3352800" y="3886200"/>
            <a:ext cx="4572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728" name="Line 6"/>
          <p:cNvSpPr>
            <a:spLocks noChangeShapeType="1"/>
          </p:cNvSpPr>
          <p:nvPr/>
        </p:nvSpPr>
        <p:spPr bwMode="auto">
          <a:xfrm flipV="1">
            <a:off x="3352800" y="3886200"/>
            <a:ext cx="5334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8729" name="Object 7"/>
          <p:cNvGraphicFramePr>
            <a:graphicFrameLocks noChangeAspect="1"/>
          </p:cNvGraphicFramePr>
          <p:nvPr/>
        </p:nvGraphicFramePr>
        <p:xfrm>
          <a:off x="5105400" y="3810000"/>
          <a:ext cx="1409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8" imgW="1409088" imgH="406224" progId="Equation.3">
                  <p:embed/>
                </p:oleObj>
              </mc:Choice>
              <mc:Fallback>
                <p:oleObj name="Equation" r:id="rId8" imgW="1409088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810000"/>
                        <a:ext cx="1409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573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Buch - RPI</a:t>
            </a:r>
          </a:p>
        </p:txBody>
      </p:sp>
      <p:sp>
        <p:nvSpPr>
          <p:cNvPr id="1607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F4168C-56D6-4D93-A8EB-954358F82ED8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772" name="AutoShape 2"/>
          <p:cNvSpPr>
            <a:spLocks noChangeArrowheads="1"/>
          </p:cNvSpPr>
          <p:nvPr/>
        </p:nvSpPr>
        <p:spPr bwMode="auto">
          <a:xfrm>
            <a:off x="4191000" y="2774810"/>
            <a:ext cx="2971800" cy="2335494"/>
          </a:xfrm>
          <a:prstGeom prst="rightArrow">
            <a:avLst>
              <a:gd name="adj1" fmla="val 50000"/>
              <a:gd name="adj2" fmla="val 33074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>
                <a:solidFill>
                  <a:srgbClr val="FF3300"/>
                </a:solidFill>
              </a:rPr>
              <a:t>Substitute</a:t>
            </a:r>
          </a:p>
          <a:p>
            <a:pPr algn="ctr">
              <a:buFontTx/>
              <a:buNone/>
            </a:pPr>
            <a:endParaRPr lang="en-US" altLang="en-US"/>
          </a:p>
        </p:txBody>
      </p:sp>
      <p:graphicFrame>
        <p:nvGraphicFramePr>
          <p:cNvPr id="160773" name="Object 3"/>
          <p:cNvGraphicFramePr>
            <a:graphicFrameLocks noChangeAspect="1"/>
          </p:cNvGraphicFramePr>
          <p:nvPr/>
        </p:nvGraphicFramePr>
        <p:xfrm>
          <a:off x="4876800" y="3927475"/>
          <a:ext cx="1270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4" imgW="1269449" imgH="380835" progId="Equation.3">
                  <p:embed/>
                </p:oleObj>
              </mc:Choice>
              <mc:Fallback>
                <p:oleObj name="Equation" r:id="rId4" imgW="126944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927475"/>
                        <a:ext cx="1270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4" name="Object 4"/>
          <p:cNvGraphicFramePr>
            <a:graphicFrameLocks noChangeAspect="1"/>
          </p:cNvGraphicFramePr>
          <p:nvPr/>
        </p:nvGraphicFramePr>
        <p:xfrm>
          <a:off x="7239000" y="2895600"/>
          <a:ext cx="32639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6" imgW="3263900" imgH="1955800" progId="Equation.3">
                  <p:embed/>
                </p:oleObj>
              </mc:Choice>
              <mc:Fallback>
                <p:oleObj name="Equation" r:id="rId6" imgW="3263900" imgH="195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895600"/>
                        <a:ext cx="32639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5" name="Object 5"/>
          <p:cNvGraphicFramePr>
            <a:graphicFrameLocks noChangeAspect="1"/>
          </p:cNvGraphicFramePr>
          <p:nvPr/>
        </p:nvGraphicFramePr>
        <p:xfrm>
          <a:off x="1752600" y="2438400"/>
          <a:ext cx="24384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8" imgW="2438400" imgH="2717800" progId="Equation.3">
                  <p:embed/>
                </p:oleObj>
              </mc:Choice>
              <mc:Fallback>
                <p:oleObj name="Equation" r:id="rId8" imgW="2438400" imgH="271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438400"/>
                        <a:ext cx="24384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6" name="Line 6"/>
          <p:cNvSpPr>
            <a:spLocks noChangeShapeType="1"/>
          </p:cNvSpPr>
          <p:nvPr/>
        </p:nvSpPr>
        <p:spPr bwMode="auto">
          <a:xfrm>
            <a:off x="1676400" y="3810000"/>
            <a:ext cx="18288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0777" name="Line 7"/>
          <p:cNvSpPr>
            <a:spLocks noChangeShapeType="1"/>
          </p:cNvSpPr>
          <p:nvPr/>
        </p:nvSpPr>
        <p:spPr bwMode="auto">
          <a:xfrm flipV="1">
            <a:off x="1676400" y="3810000"/>
            <a:ext cx="17526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1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Buch - RPI</a:t>
            </a:r>
          </a:p>
        </p:txBody>
      </p:sp>
      <p:sp>
        <p:nvSpPr>
          <p:cNvPr id="1628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2B04AF-F401-468A-8AC7-9DE1634B9C4A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20" name="Text Box 2"/>
          <p:cNvSpPr txBox="1">
            <a:spLocks noChangeArrowheads="1"/>
          </p:cNvSpPr>
          <p:nvPr/>
        </p:nvSpPr>
        <p:spPr bwMode="auto">
          <a:xfrm>
            <a:off x="1812925" y="254000"/>
            <a:ext cx="57927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Remove repeated productions</a:t>
            </a:r>
          </a:p>
        </p:txBody>
      </p:sp>
      <p:sp>
        <p:nvSpPr>
          <p:cNvPr id="162821" name="AutoShape 3"/>
          <p:cNvSpPr>
            <a:spLocks noChangeArrowheads="1"/>
          </p:cNvSpPr>
          <p:nvPr/>
        </p:nvSpPr>
        <p:spPr bwMode="auto">
          <a:xfrm>
            <a:off x="5334000" y="3395872"/>
            <a:ext cx="1981200" cy="1161633"/>
          </a:xfrm>
          <a:prstGeom prst="rightArrow">
            <a:avLst>
              <a:gd name="adj1" fmla="val 50000"/>
              <a:gd name="adj2" fmla="val 101961"/>
            </a:avLst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62822" name="Object 4"/>
          <p:cNvGraphicFramePr>
            <a:graphicFrameLocks noChangeAspect="1"/>
          </p:cNvGraphicFramePr>
          <p:nvPr/>
        </p:nvGraphicFramePr>
        <p:xfrm>
          <a:off x="7956550" y="2952750"/>
          <a:ext cx="24384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4" imgW="2438400" imgH="1955800" progId="Equation.3">
                  <p:embed/>
                </p:oleObj>
              </mc:Choice>
              <mc:Fallback>
                <p:oleObj name="Equation" r:id="rId4" imgW="2438400" imgH="195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2952750"/>
                        <a:ext cx="24384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3" name="Object 5"/>
          <p:cNvGraphicFramePr>
            <a:graphicFrameLocks noChangeAspect="1"/>
          </p:cNvGraphicFramePr>
          <p:nvPr/>
        </p:nvGraphicFramePr>
        <p:xfrm>
          <a:off x="1752600" y="2895600"/>
          <a:ext cx="32639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6" imgW="3263900" imgH="1955800" progId="Equation.3">
                  <p:embed/>
                </p:oleObj>
              </mc:Choice>
              <mc:Fallback>
                <p:oleObj name="Equation" r:id="rId6" imgW="3263900" imgH="195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95600"/>
                        <a:ext cx="32639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4" name="Text Box 6"/>
          <p:cNvSpPr txBox="1">
            <a:spLocks noChangeArrowheads="1"/>
          </p:cNvSpPr>
          <p:nvPr/>
        </p:nvSpPr>
        <p:spPr bwMode="auto">
          <a:xfrm>
            <a:off x="7815264" y="2057400"/>
            <a:ext cx="28527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Final grammar</a:t>
            </a:r>
          </a:p>
        </p:txBody>
      </p:sp>
      <p:sp>
        <p:nvSpPr>
          <p:cNvPr id="162825" name="Line 7"/>
          <p:cNvSpPr>
            <a:spLocks noChangeShapeType="1"/>
          </p:cNvSpPr>
          <p:nvPr/>
        </p:nvSpPr>
        <p:spPr bwMode="auto">
          <a:xfrm>
            <a:off x="4419600" y="2819400"/>
            <a:ext cx="6858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2826" name="Line 8"/>
          <p:cNvSpPr>
            <a:spLocks noChangeShapeType="1"/>
          </p:cNvSpPr>
          <p:nvPr/>
        </p:nvSpPr>
        <p:spPr bwMode="auto">
          <a:xfrm flipV="1">
            <a:off x="4419600" y="2819400"/>
            <a:ext cx="7620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6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Buch - RPI</a:t>
            </a:r>
          </a:p>
        </p:txBody>
      </p:sp>
      <p:sp>
        <p:nvSpPr>
          <p:cNvPr id="164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3DB3DD-3521-4622-BE60-DB770FE38139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Useless Productions</a:t>
            </a:r>
          </a:p>
        </p:txBody>
      </p:sp>
      <p:graphicFrame>
        <p:nvGraphicFramePr>
          <p:cNvPr id="164869" name="Object 3"/>
          <p:cNvGraphicFramePr>
            <a:graphicFrameLocks noChangeAspect="1"/>
          </p:cNvGraphicFramePr>
          <p:nvPr/>
        </p:nvGraphicFramePr>
        <p:xfrm>
          <a:off x="4953000" y="1219200"/>
          <a:ext cx="18034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4" imgW="1803400" imgH="2717800" progId="Equation.3">
                  <p:embed/>
                </p:oleObj>
              </mc:Choice>
              <mc:Fallback>
                <p:oleObj name="Equation" r:id="rId4" imgW="1803400" imgH="271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219200"/>
                        <a:ext cx="18034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870" name="Group 4"/>
          <p:cNvGrpSpPr>
            <a:grpSpLocks/>
          </p:cNvGrpSpPr>
          <p:nvPr/>
        </p:nvGrpSpPr>
        <p:grpSpPr bwMode="auto">
          <a:xfrm>
            <a:off x="1524000" y="4876800"/>
            <a:ext cx="8891588" cy="1409700"/>
            <a:chOff x="0" y="3072"/>
            <a:chExt cx="5601" cy="888"/>
          </a:xfrm>
        </p:grpSpPr>
        <p:graphicFrame>
          <p:nvGraphicFramePr>
            <p:cNvPr id="164874" name="Object 5"/>
            <p:cNvGraphicFramePr>
              <a:graphicFrameLocks noChangeAspect="1"/>
            </p:cNvGraphicFramePr>
            <p:nvPr/>
          </p:nvGraphicFramePr>
          <p:xfrm>
            <a:off x="96" y="3696"/>
            <a:ext cx="550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3" name="Equation" r:id="rId6" imgW="8737600" imgH="419100" progId="Equation.3">
                    <p:embed/>
                  </p:oleObj>
                </mc:Choice>
                <mc:Fallback>
                  <p:oleObj name="Equation" r:id="rId6" imgW="87376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3696"/>
                          <a:ext cx="5505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875" name="Text Box 6"/>
            <p:cNvSpPr txBox="1">
              <a:spLocks noChangeArrowheads="1"/>
            </p:cNvSpPr>
            <p:nvPr/>
          </p:nvSpPr>
          <p:spPr bwMode="auto">
            <a:xfrm>
              <a:off x="0" y="3072"/>
              <a:ext cx="436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Some derivations never terminate...</a:t>
              </a:r>
            </a:p>
          </p:txBody>
        </p:sp>
      </p:grpSp>
      <p:grpSp>
        <p:nvGrpSpPr>
          <p:cNvPr id="164871" name="Group 7"/>
          <p:cNvGrpSpPr>
            <a:grpSpLocks/>
          </p:cNvGrpSpPr>
          <p:nvPr/>
        </p:nvGrpSpPr>
        <p:grpSpPr bwMode="auto">
          <a:xfrm>
            <a:off x="4572000" y="3360739"/>
            <a:ext cx="6096000" cy="822325"/>
            <a:chOff x="1920" y="2117"/>
            <a:chExt cx="3840" cy="518"/>
          </a:xfrm>
        </p:grpSpPr>
        <p:sp>
          <p:nvSpPr>
            <p:cNvPr id="164872" name="Oval 8"/>
            <p:cNvSpPr>
              <a:spLocks noChangeArrowheads="1"/>
            </p:cNvSpPr>
            <p:nvPr/>
          </p:nvSpPr>
          <p:spPr bwMode="auto">
            <a:xfrm>
              <a:off x="1920" y="2117"/>
              <a:ext cx="1440" cy="51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  <p:sp>
          <p:nvSpPr>
            <p:cNvPr id="164873" name="Text Box 9"/>
            <p:cNvSpPr txBox="1">
              <a:spLocks noChangeArrowheads="1"/>
            </p:cNvSpPr>
            <p:nvPr/>
          </p:nvSpPr>
          <p:spPr bwMode="auto">
            <a:xfrm>
              <a:off x="3385" y="2160"/>
              <a:ext cx="237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Useless Production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299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Buch - RPI</a:t>
            </a:r>
          </a:p>
        </p:txBody>
      </p:sp>
      <p:sp>
        <p:nvSpPr>
          <p:cNvPr id="1669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C09948-C150-4307-9550-E59E448F7EC1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6916" name="Object 2"/>
          <p:cNvGraphicFramePr>
            <a:graphicFrameLocks noChangeAspect="1"/>
          </p:cNvGraphicFramePr>
          <p:nvPr/>
        </p:nvGraphicFramePr>
        <p:xfrm>
          <a:off x="4876800" y="1219200"/>
          <a:ext cx="16256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4" imgW="1625600" imgH="2717800" progId="Equation.3">
                  <p:embed/>
                </p:oleObj>
              </mc:Choice>
              <mc:Fallback>
                <p:oleObj name="Equation" r:id="rId4" imgW="1625600" imgH="271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19200"/>
                        <a:ext cx="16256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17" name="Text Box 3"/>
          <p:cNvSpPr txBox="1">
            <a:spLocks noChangeArrowheads="1"/>
          </p:cNvSpPr>
          <p:nvPr/>
        </p:nvSpPr>
        <p:spPr bwMode="auto">
          <a:xfrm>
            <a:off x="1812925" y="101600"/>
            <a:ext cx="3651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Another grammar:</a:t>
            </a:r>
          </a:p>
        </p:txBody>
      </p:sp>
      <p:sp>
        <p:nvSpPr>
          <p:cNvPr id="434180" name="Text Box 4"/>
          <p:cNvSpPr txBox="1">
            <a:spLocks noChangeArrowheads="1"/>
          </p:cNvSpPr>
          <p:nvPr/>
        </p:nvSpPr>
        <p:spPr bwMode="auto">
          <a:xfrm>
            <a:off x="3962400" y="4419600"/>
            <a:ext cx="4470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Not reachable from S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0" y="3360739"/>
            <a:ext cx="6096000" cy="822325"/>
            <a:chOff x="1920" y="2117"/>
            <a:chExt cx="3840" cy="518"/>
          </a:xfrm>
        </p:grpSpPr>
        <p:sp>
          <p:nvSpPr>
            <p:cNvPr id="166920" name="Oval 6"/>
            <p:cNvSpPr>
              <a:spLocks noChangeArrowheads="1"/>
            </p:cNvSpPr>
            <p:nvPr/>
          </p:nvSpPr>
          <p:spPr bwMode="auto">
            <a:xfrm>
              <a:off x="1920" y="2117"/>
              <a:ext cx="1440" cy="51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  <p:sp>
          <p:nvSpPr>
            <p:cNvPr id="166921" name="Text Box 7"/>
            <p:cNvSpPr txBox="1">
              <a:spLocks noChangeArrowheads="1"/>
            </p:cNvSpPr>
            <p:nvPr/>
          </p:nvSpPr>
          <p:spPr bwMode="auto">
            <a:xfrm>
              <a:off x="3385" y="2160"/>
              <a:ext cx="237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Useless Production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546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Buch - RPI</a:t>
            </a:r>
          </a:p>
        </p:txBody>
      </p:sp>
      <p:sp>
        <p:nvSpPr>
          <p:cNvPr id="1689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87FB06-3DFD-4136-8321-0D685B7F006F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8964" name="Text Box 2"/>
          <p:cNvSpPr txBox="1">
            <a:spLocks noChangeArrowheads="1"/>
          </p:cNvSpPr>
          <p:nvPr/>
        </p:nvSpPr>
        <p:spPr bwMode="auto">
          <a:xfrm>
            <a:off x="1889126" y="254000"/>
            <a:ext cx="2251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In general:</a:t>
            </a:r>
          </a:p>
        </p:txBody>
      </p:sp>
      <p:sp>
        <p:nvSpPr>
          <p:cNvPr id="168965" name="Text Box 3"/>
          <p:cNvSpPr txBox="1">
            <a:spLocks noChangeArrowheads="1"/>
          </p:cNvSpPr>
          <p:nvPr/>
        </p:nvSpPr>
        <p:spPr bwMode="auto">
          <a:xfrm>
            <a:off x="3298826" y="1168400"/>
            <a:ext cx="504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if</a:t>
            </a:r>
          </a:p>
        </p:txBody>
      </p:sp>
      <p:graphicFrame>
        <p:nvGraphicFramePr>
          <p:cNvPr id="168966" name="Object 4"/>
          <p:cNvGraphicFramePr>
            <a:graphicFrameLocks noChangeAspect="1"/>
          </p:cNvGraphicFramePr>
          <p:nvPr/>
        </p:nvGraphicFramePr>
        <p:xfrm>
          <a:off x="4743450" y="1270000"/>
          <a:ext cx="4127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4" imgW="4127500" imgH="419100" progId="Equation.3">
                  <p:embed/>
                </p:oleObj>
              </mc:Choice>
              <mc:Fallback>
                <p:oleObj name="Equation" r:id="rId4" imgW="4127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1270000"/>
                        <a:ext cx="4127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7" name="Text Box 5"/>
          <p:cNvSpPr txBox="1">
            <a:spLocks noChangeArrowheads="1"/>
          </p:cNvSpPr>
          <p:nvPr/>
        </p:nvSpPr>
        <p:spPr bwMode="auto">
          <a:xfrm>
            <a:off x="3200400" y="3429000"/>
            <a:ext cx="52403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then variable        is useful</a:t>
            </a:r>
          </a:p>
        </p:txBody>
      </p:sp>
      <p:graphicFrame>
        <p:nvGraphicFramePr>
          <p:cNvPr id="168968" name="Object 6"/>
          <p:cNvGraphicFramePr>
            <a:graphicFrameLocks noChangeAspect="1"/>
          </p:cNvGraphicFramePr>
          <p:nvPr/>
        </p:nvGraphicFramePr>
        <p:xfrm>
          <a:off x="6172200" y="3505200"/>
          <a:ext cx="36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6" imgW="368140" imgH="406224" progId="Equation.3">
                  <p:embed/>
                </p:oleObj>
              </mc:Choice>
              <mc:Fallback>
                <p:oleObj name="Equation" r:id="rId6" imgW="36814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505200"/>
                        <a:ext cx="368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9" name="Text Box 7"/>
          <p:cNvSpPr txBox="1">
            <a:spLocks noChangeArrowheads="1"/>
          </p:cNvSpPr>
          <p:nvPr/>
        </p:nvSpPr>
        <p:spPr bwMode="auto">
          <a:xfrm>
            <a:off x="2057401" y="4495800"/>
            <a:ext cx="65643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otherwise, variable        is useless</a:t>
            </a:r>
          </a:p>
        </p:txBody>
      </p:sp>
      <p:graphicFrame>
        <p:nvGraphicFramePr>
          <p:cNvPr id="168970" name="Object 8"/>
          <p:cNvGraphicFramePr>
            <a:graphicFrameLocks noChangeAspect="1"/>
          </p:cNvGraphicFramePr>
          <p:nvPr/>
        </p:nvGraphicFramePr>
        <p:xfrm>
          <a:off x="6096000" y="4572000"/>
          <a:ext cx="36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8" imgW="368140" imgH="406224" progId="Equation.3">
                  <p:embed/>
                </p:oleObj>
              </mc:Choice>
              <mc:Fallback>
                <p:oleObj name="Equation" r:id="rId8" imgW="36814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572000"/>
                        <a:ext cx="368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1" name="Line 9"/>
          <p:cNvSpPr>
            <a:spLocks noChangeShapeType="1"/>
          </p:cNvSpPr>
          <p:nvPr/>
        </p:nvSpPr>
        <p:spPr bwMode="auto">
          <a:xfrm flipV="1">
            <a:off x="9067800" y="1066800"/>
            <a:ext cx="2286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68972" name="Object 10"/>
          <p:cNvGraphicFramePr>
            <a:graphicFrameLocks noChangeAspect="1"/>
          </p:cNvGraphicFramePr>
          <p:nvPr/>
        </p:nvGraphicFramePr>
        <p:xfrm>
          <a:off x="8788400" y="2209801"/>
          <a:ext cx="1879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9" imgW="1879600" imgH="533400" progId="Equation.3">
                  <p:embed/>
                </p:oleObj>
              </mc:Choice>
              <mc:Fallback>
                <p:oleObj name="Equation" r:id="rId9" imgW="18796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8400" y="2209801"/>
                        <a:ext cx="1879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3" name="Text Box 11"/>
          <p:cNvSpPr txBox="1">
            <a:spLocks noChangeArrowheads="1"/>
          </p:cNvSpPr>
          <p:nvPr/>
        </p:nvSpPr>
        <p:spPr bwMode="auto">
          <a:xfrm>
            <a:off x="8458201" y="228601"/>
            <a:ext cx="2117887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contains only </a:t>
            </a:r>
          </a:p>
          <a:p>
            <a:pPr>
              <a:buFontTx/>
              <a:buNone/>
            </a:pPr>
            <a:r>
              <a:rPr lang="en-US" altLang="en-US" sz="2400"/>
              <a:t>terminals</a:t>
            </a:r>
          </a:p>
        </p:txBody>
      </p:sp>
    </p:spTree>
    <p:extLst>
      <p:ext uri="{BB962C8B-B14F-4D97-AF65-F5344CB8AC3E}">
        <p14:creationId xmlns:p14="http://schemas.microsoft.com/office/powerpoint/2010/main" val="218560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Buch - RPI</a:t>
            </a:r>
          </a:p>
        </p:txBody>
      </p:sp>
      <p:sp>
        <p:nvSpPr>
          <p:cNvPr id="1710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28E173-4125-42D3-88D1-686CA9A0C5DF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1012" name="Text Box 2"/>
          <p:cNvSpPr txBox="1">
            <a:spLocks noChangeArrowheads="1"/>
          </p:cNvSpPr>
          <p:nvPr/>
        </p:nvSpPr>
        <p:spPr bwMode="auto">
          <a:xfrm>
            <a:off x="2438401" y="228600"/>
            <a:ext cx="6436377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FF3300"/>
                </a:solidFill>
              </a:rPr>
              <a:t>A production               is useless 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FF3300"/>
                </a:solidFill>
              </a:rPr>
              <a:t>if any of its variables is useless</a:t>
            </a:r>
          </a:p>
        </p:txBody>
      </p:sp>
      <p:graphicFrame>
        <p:nvGraphicFramePr>
          <p:cNvPr id="171013" name="Object 3"/>
          <p:cNvGraphicFramePr>
            <a:graphicFrameLocks noChangeAspect="1"/>
          </p:cNvGraphicFramePr>
          <p:nvPr/>
        </p:nvGraphicFramePr>
        <p:xfrm>
          <a:off x="5181600" y="304800"/>
          <a:ext cx="133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4" imgW="1333500" imgH="419100" progId="Equation.3">
                  <p:embed/>
                </p:oleObj>
              </mc:Choice>
              <mc:Fallback>
                <p:oleObj name="Equation" r:id="rId4" imgW="1333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04800"/>
                        <a:ext cx="1333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4" name="Object 4"/>
          <p:cNvGraphicFramePr>
            <a:graphicFrameLocks noChangeAspect="1"/>
          </p:cNvGraphicFramePr>
          <p:nvPr/>
        </p:nvGraphicFramePr>
        <p:xfrm>
          <a:off x="4724400" y="1905000"/>
          <a:ext cx="1803400" cy="424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6" imgW="1803400" imgH="4241800" progId="Equation.3">
                  <p:embed/>
                </p:oleObj>
              </mc:Choice>
              <mc:Fallback>
                <p:oleObj name="Equation" r:id="rId6" imgW="1803400" imgH="424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905000"/>
                        <a:ext cx="1803400" cy="424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343401" y="2692401"/>
            <a:ext cx="5046663" cy="3738563"/>
            <a:chOff x="1776" y="1696"/>
            <a:chExt cx="3179" cy="2355"/>
          </a:xfrm>
        </p:grpSpPr>
        <p:sp>
          <p:nvSpPr>
            <p:cNvPr id="171028" name="Text Box 19"/>
            <p:cNvSpPr txBox="1">
              <a:spLocks noChangeArrowheads="1"/>
            </p:cNvSpPr>
            <p:nvPr/>
          </p:nvSpPr>
          <p:spPr bwMode="auto">
            <a:xfrm>
              <a:off x="3446" y="1696"/>
              <a:ext cx="150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</a:rPr>
                <a:t>Productions</a:t>
              </a:r>
            </a:p>
          </p:txBody>
        </p:sp>
        <p:grpSp>
          <p:nvGrpSpPr>
            <p:cNvPr id="171029" name="Group 28"/>
            <p:cNvGrpSpPr>
              <a:grpSpLocks/>
            </p:cNvGrpSpPr>
            <p:nvPr/>
          </p:nvGrpSpPr>
          <p:grpSpPr bwMode="auto">
            <a:xfrm>
              <a:off x="1776" y="2069"/>
              <a:ext cx="2654" cy="1982"/>
              <a:chOff x="1776" y="2069"/>
              <a:chExt cx="2654" cy="1982"/>
            </a:xfrm>
          </p:grpSpPr>
          <p:sp>
            <p:nvSpPr>
              <p:cNvPr id="171030" name="Oval 14"/>
              <p:cNvSpPr>
                <a:spLocks noChangeArrowheads="1"/>
              </p:cNvSpPr>
              <p:nvPr/>
            </p:nvSpPr>
            <p:spPr bwMode="auto">
              <a:xfrm>
                <a:off x="1872" y="2069"/>
                <a:ext cx="164" cy="51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1031" name="Oval 15"/>
              <p:cNvSpPr>
                <a:spLocks noChangeArrowheads="1"/>
              </p:cNvSpPr>
              <p:nvPr/>
            </p:nvSpPr>
            <p:spPr bwMode="auto">
              <a:xfrm>
                <a:off x="1824" y="2549"/>
                <a:ext cx="1488" cy="51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1032" name="Oval 16"/>
              <p:cNvSpPr>
                <a:spLocks noChangeArrowheads="1"/>
              </p:cNvSpPr>
              <p:nvPr/>
            </p:nvSpPr>
            <p:spPr bwMode="auto">
              <a:xfrm>
                <a:off x="1776" y="3029"/>
                <a:ext cx="1536" cy="51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1033" name="Oval 17"/>
              <p:cNvSpPr>
                <a:spLocks noChangeArrowheads="1"/>
              </p:cNvSpPr>
              <p:nvPr/>
            </p:nvSpPr>
            <p:spPr bwMode="auto">
              <a:xfrm>
                <a:off x="1776" y="3533"/>
                <a:ext cx="1536" cy="51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1034" name="Text Box 20"/>
              <p:cNvSpPr txBox="1">
                <a:spLocks noChangeArrowheads="1"/>
              </p:cNvSpPr>
              <p:nvPr/>
            </p:nvSpPr>
            <p:spPr bwMode="auto">
              <a:xfrm>
                <a:off x="3446" y="2080"/>
                <a:ext cx="97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useless</a:t>
                </a:r>
              </a:p>
            </p:txBody>
          </p:sp>
          <p:sp>
            <p:nvSpPr>
              <p:cNvPr id="171035" name="Text Box 21"/>
              <p:cNvSpPr txBox="1">
                <a:spLocks noChangeArrowheads="1"/>
              </p:cNvSpPr>
              <p:nvPr/>
            </p:nvSpPr>
            <p:spPr bwMode="auto">
              <a:xfrm>
                <a:off x="3456" y="2592"/>
                <a:ext cx="97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useless</a:t>
                </a:r>
              </a:p>
            </p:txBody>
          </p:sp>
          <p:sp>
            <p:nvSpPr>
              <p:cNvPr id="171036" name="Text Box 22"/>
              <p:cNvSpPr txBox="1">
                <a:spLocks noChangeArrowheads="1"/>
              </p:cNvSpPr>
              <p:nvPr/>
            </p:nvSpPr>
            <p:spPr bwMode="auto">
              <a:xfrm>
                <a:off x="3408" y="3072"/>
                <a:ext cx="97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useless</a:t>
                </a:r>
              </a:p>
            </p:txBody>
          </p:sp>
          <p:sp>
            <p:nvSpPr>
              <p:cNvPr id="171037" name="Text Box 23"/>
              <p:cNvSpPr txBox="1">
                <a:spLocks noChangeArrowheads="1"/>
              </p:cNvSpPr>
              <p:nvPr/>
            </p:nvSpPr>
            <p:spPr bwMode="auto">
              <a:xfrm>
                <a:off x="3456" y="3600"/>
                <a:ext cx="97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useless</a:t>
                </a:r>
              </a:p>
            </p:txBody>
          </p:sp>
        </p:grp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2286000" y="3429001"/>
            <a:ext cx="4038600" cy="2925763"/>
            <a:chOff x="480" y="2160"/>
            <a:chExt cx="2544" cy="1843"/>
          </a:xfrm>
        </p:grpSpPr>
        <p:sp>
          <p:nvSpPr>
            <p:cNvPr id="171017" name="Text Box 12"/>
            <p:cNvSpPr txBox="1">
              <a:spLocks noChangeArrowheads="1"/>
            </p:cNvSpPr>
            <p:nvPr/>
          </p:nvSpPr>
          <p:spPr bwMode="auto">
            <a:xfrm>
              <a:off x="480" y="2160"/>
              <a:ext cx="122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</a:rPr>
                <a:t>Variables</a:t>
              </a:r>
            </a:p>
          </p:txBody>
        </p:sp>
        <p:grpSp>
          <p:nvGrpSpPr>
            <p:cNvPr id="171018" name="Group 27"/>
            <p:cNvGrpSpPr>
              <a:grpSpLocks/>
            </p:cNvGrpSpPr>
            <p:nvPr/>
          </p:nvGrpSpPr>
          <p:grpSpPr bwMode="auto">
            <a:xfrm>
              <a:off x="816" y="2549"/>
              <a:ext cx="2208" cy="1454"/>
              <a:chOff x="816" y="2549"/>
              <a:chExt cx="2208" cy="1454"/>
            </a:xfrm>
          </p:grpSpPr>
          <p:grpSp>
            <p:nvGrpSpPr>
              <p:cNvPr id="171019" name="Group 26"/>
              <p:cNvGrpSpPr>
                <a:grpSpLocks/>
              </p:cNvGrpSpPr>
              <p:nvPr/>
            </p:nvGrpSpPr>
            <p:grpSpPr bwMode="auto">
              <a:xfrm>
                <a:off x="816" y="2592"/>
                <a:ext cx="974" cy="1373"/>
                <a:chOff x="816" y="2592"/>
                <a:chExt cx="974" cy="1373"/>
              </a:xfrm>
            </p:grpSpPr>
            <p:sp>
              <p:nvSpPr>
                <p:cNvPr id="17102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816" y="2592"/>
                  <a:ext cx="974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useless</a:t>
                  </a:r>
                </a:p>
              </p:txBody>
            </p:sp>
            <p:sp>
              <p:nvSpPr>
                <p:cNvPr id="17102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816" y="3072"/>
                  <a:ext cx="974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useless</a:t>
                  </a:r>
                </a:p>
              </p:txBody>
            </p:sp>
            <p:sp>
              <p:nvSpPr>
                <p:cNvPr id="17102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816" y="3600"/>
                  <a:ext cx="974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useless</a:t>
                  </a:r>
                </a:p>
              </p:txBody>
            </p:sp>
          </p:grpSp>
          <p:grpSp>
            <p:nvGrpSpPr>
              <p:cNvPr id="171020" name="Group 25"/>
              <p:cNvGrpSpPr>
                <a:grpSpLocks/>
              </p:cNvGrpSpPr>
              <p:nvPr/>
            </p:nvGrpSpPr>
            <p:grpSpPr bwMode="auto">
              <a:xfrm>
                <a:off x="1920" y="2549"/>
                <a:ext cx="1104" cy="1454"/>
                <a:chOff x="1920" y="2549"/>
                <a:chExt cx="1104" cy="1454"/>
              </a:xfrm>
            </p:grpSpPr>
            <p:sp>
              <p:nvSpPr>
                <p:cNvPr id="171021" name="Oval 7"/>
                <p:cNvSpPr>
                  <a:spLocks noChangeArrowheads="1"/>
                </p:cNvSpPr>
                <p:nvPr/>
              </p:nvSpPr>
              <p:spPr bwMode="auto">
                <a:xfrm>
                  <a:off x="1920" y="3005"/>
                  <a:ext cx="384" cy="518"/>
                </a:xfrm>
                <a:prstGeom prst="ellips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71022" name="Oval 8"/>
                <p:cNvSpPr>
                  <a:spLocks noChangeArrowheads="1"/>
                </p:cNvSpPr>
                <p:nvPr/>
              </p:nvSpPr>
              <p:spPr bwMode="auto">
                <a:xfrm>
                  <a:off x="1920" y="3485"/>
                  <a:ext cx="384" cy="518"/>
                </a:xfrm>
                <a:prstGeom prst="ellips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71023" name="Oval 9"/>
                <p:cNvSpPr>
                  <a:spLocks noChangeArrowheads="1"/>
                </p:cNvSpPr>
                <p:nvPr/>
              </p:nvSpPr>
              <p:spPr bwMode="auto">
                <a:xfrm>
                  <a:off x="1920" y="2549"/>
                  <a:ext cx="384" cy="518"/>
                </a:xfrm>
                <a:prstGeom prst="ellips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71024" name="Oval 24"/>
                <p:cNvSpPr>
                  <a:spLocks noChangeArrowheads="1"/>
                </p:cNvSpPr>
                <p:nvPr/>
              </p:nvSpPr>
              <p:spPr bwMode="auto">
                <a:xfrm>
                  <a:off x="2640" y="3485"/>
                  <a:ext cx="384" cy="518"/>
                </a:xfrm>
                <a:prstGeom prst="ellips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buFontTx/>
                    <a:buNone/>
                  </a:pPr>
                  <a:endParaRPr lang="en-US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1202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4400"/>
              <a:t>Simplifications </a:t>
            </a:r>
            <a:br>
              <a:rPr lang="en-US" altLang="en-US" sz="4400"/>
            </a:br>
            <a:r>
              <a:rPr lang="en-US" altLang="en-US" sz="4400"/>
              <a:t>of </a:t>
            </a:r>
            <a:br>
              <a:rPr lang="en-US" altLang="en-US" sz="4400"/>
            </a:br>
            <a:r>
              <a:rPr lang="en-US" altLang="en-US" sz="4400"/>
              <a:t>Context-Free Grammars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802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Buch - RPI</a:t>
            </a:r>
          </a:p>
        </p:txBody>
      </p:sp>
      <p:sp>
        <p:nvSpPr>
          <p:cNvPr id="1730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F9E6A5-39BE-47D5-87BE-A580E80BD5D1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3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Removing Useless Productions</a:t>
            </a:r>
          </a:p>
        </p:txBody>
      </p:sp>
      <p:sp>
        <p:nvSpPr>
          <p:cNvPr id="173061" name="Text Box 3"/>
          <p:cNvSpPr txBox="1">
            <a:spLocks noChangeArrowheads="1"/>
          </p:cNvSpPr>
          <p:nvPr/>
        </p:nvSpPr>
        <p:spPr bwMode="auto">
          <a:xfrm>
            <a:off x="1524001" y="1295400"/>
            <a:ext cx="3711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Example Grammar:</a:t>
            </a:r>
          </a:p>
        </p:txBody>
      </p:sp>
      <p:graphicFrame>
        <p:nvGraphicFramePr>
          <p:cNvPr id="173062" name="Object 4"/>
          <p:cNvGraphicFramePr>
            <a:graphicFrameLocks noChangeAspect="1"/>
          </p:cNvGraphicFramePr>
          <p:nvPr/>
        </p:nvGraphicFramePr>
        <p:xfrm>
          <a:off x="4648200" y="2362200"/>
          <a:ext cx="28321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4" imgW="2832100" imgH="2717800" progId="Equation.3">
                  <p:embed/>
                </p:oleObj>
              </mc:Choice>
              <mc:Fallback>
                <p:oleObj name="Equation" r:id="rId4" imgW="2832100" imgH="271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362200"/>
                        <a:ext cx="28321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095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Buch - RPI</a:t>
            </a:r>
          </a:p>
        </p:txBody>
      </p:sp>
      <p:sp>
        <p:nvSpPr>
          <p:cNvPr id="1751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196511-3D02-40AE-BBB7-D2FC005AEEC6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5108" name="Text Box 2"/>
          <p:cNvSpPr txBox="1">
            <a:spLocks noChangeArrowheads="1"/>
          </p:cNvSpPr>
          <p:nvPr/>
        </p:nvSpPr>
        <p:spPr bwMode="auto">
          <a:xfrm>
            <a:off x="2209801" y="179388"/>
            <a:ext cx="14462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3600" b="1">
                <a:solidFill>
                  <a:srgbClr val="FF3300"/>
                </a:solidFill>
              </a:rPr>
              <a:t>First:</a:t>
            </a:r>
          </a:p>
        </p:txBody>
      </p:sp>
      <p:sp>
        <p:nvSpPr>
          <p:cNvPr id="175109" name="Text Box 3"/>
          <p:cNvSpPr txBox="1">
            <a:spLocks noChangeArrowheads="1"/>
          </p:cNvSpPr>
          <p:nvPr/>
        </p:nvSpPr>
        <p:spPr bwMode="auto">
          <a:xfrm>
            <a:off x="3962401" y="228600"/>
            <a:ext cx="6723315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find all variables that can produce</a:t>
            </a:r>
          </a:p>
          <a:p>
            <a:pPr>
              <a:buFontTx/>
              <a:buNone/>
            </a:pPr>
            <a:r>
              <a:rPr lang="en-US" altLang="en-US"/>
              <a:t>strings with only terminals</a:t>
            </a:r>
          </a:p>
        </p:txBody>
      </p:sp>
      <p:graphicFrame>
        <p:nvGraphicFramePr>
          <p:cNvPr id="175110" name="Object 4"/>
          <p:cNvGraphicFramePr>
            <a:graphicFrameLocks noChangeAspect="1"/>
          </p:cNvGraphicFramePr>
          <p:nvPr/>
        </p:nvGraphicFramePr>
        <p:xfrm>
          <a:off x="1917700" y="2984500"/>
          <a:ext cx="28321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4" imgW="2832100" imgH="2717800" progId="Equation.3">
                  <p:embed/>
                </p:oleObj>
              </mc:Choice>
              <mc:Fallback>
                <p:oleObj name="Equation" r:id="rId4" imgW="2832100" imgH="271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2984500"/>
                        <a:ext cx="28321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1" name="Object 5"/>
          <p:cNvGraphicFramePr>
            <a:graphicFrameLocks noChangeAspect="1"/>
          </p:cNvGraphicFramePr>
          <p:nvPr/>
        </p:nvGraphicFramePr>
        <p:xfrm>
          <a:off x="7543800" y="2819401"/>
          <a:ext cx="1244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6" imgW="1244600" imgH="533400" progId="Equation.3">
                  <p:embed/>
                </p:oleObj>
              </mc:Choice>
              <mc:Fallback>
                <p:oleObj name="Equation" r:id="rId6" imgW="12446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819401"/>
                        <a:ext cx="1244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12" name="Oval 11"/>
          <p:cNvSpPr>
            <a:spLocks noChangeArrowheads="1"/>
          </p:cNvSpPr>
          <p:nvPr/>
        </p:nvSpPr>
        <p:spPr bwMode="auto">
          <a:xfrm>
            <a:off x="1676400" y="3551249"/>
            <a:ext cx="259766" cy="82230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75113" name="Oval 12"/>
          <p:cNvSpPr>
            <a:spLocks noChangeArrowheads="1"/>
          </p:cNvSpPr>
          <p:nvPr/>
        </p:nvSpPr>
        <p:spPr bwMode="auto">
          <a:xfrm>
            <a:off x="1600200" y="4313249"/>
            <a:ext cx="2133600" cy="82230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75114" name="Object 14"/>
          <p:cNvGraphicFramePr>
            <a:graphicFrameLocks noChangeAspect="1"/>
          </p:cNvGraphicFramePr>
          <p:nvPr/>
        </p:nvGraphicFramePr>
        <p:xfrm>
          <a:off x="7543800" y="4038601"/>
          <a:ext cx="11430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Equation" r:id="rId8" imgW="1384300" imgH="419100" progId="Equation.3">
                  <p:embed/>
                </p:oleObj>
              </mc:Choice>
              <mc:Fallback>
                <p:oleObj name="Equation" r:id="rId8" imgW="1384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038601"/>
                        <a:ext cx="11430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5" name="Object 15"/>
          <p:cNvGraphicFramePr>
            <a:graphicFrameLocks noChangeAspect="1"/>
          </p:cNvGraphicFramePr>
          <p:nvPr/>
        </p:nvGraphicFramePr>
        <p:xfrm>
          <a:off x="7467600" y="5105401"/>
          <a:ext cx="172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10" imgW="1726451" imgH="533169" progId="Equation.3">
                  <p:embed/>
                </p:oleObj>
              </mc:Choice>
              <mc:Fallback>
                <p:oleObj name="Equation" r:id="rId10" imgW="1726451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5105401"/>
                        <a:ext cx="172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16" name="Text Box 16"/>
          <p:cNvSpPr txBox="1">
            <a:spLocks noChangeArrowheads="1"/>
          </p:cNvSpPr>
          <p:nvPr/>
        </p:nvSpPr>
        <p:spPr bwMode="auto">
          <a:xfrm>
            <a:off x="5562601" y="2743200"/>
            <a:ext cx="1743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Round 1:</a:t>
            </a:r>
          </a:p>
        </p:txBody>
      </p:sp>
      <p:sp>
        <p:nvSpPr>
          <p:cNvPr id="175117" name="Text Box 17"/>
          <p:cNvSpPr txBox="1">
            <a:spLocks noChangeArrowheads="1"/>
          </p:cNvSpPr>
          <p:nvPr/>
        </p:nvSpPr>
        <p:spPr bwMode="auto">
          <a:xfrm>
            <a:off x="5562601" y="5105400"/>
            <a:ext cx="18081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Round 2:</a:t>
            </a:r>
          </a:p>
        </p:txBody>
      </p:sp>
    </p:spTree>
    <p:extLst>
      <p:ext uri="{BB962C8B-B14F-4D97-AF65-F5344CB8AC3E}">
        <p14:creationId xmlns:p14="http://schemas.microsoft.com/office/powerpoint/2010/main" val="207494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Buch - RPI</a:t>
            </a:r>
          </a:p>
        </p:txBody>
      </p:sp>
      <p:sp>
        <p:nvSpPr>
          <p:cNvPr id="1771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C30D99-FE05-467E-AC29-27BDA91EADB9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7156" name="Text Box 2"/>
          <p:cNvSpPr txBox="1">
            <a:spLocks noChangeArrowheads="1"/>
          </p:cNvSpPr>
          <p:nvPr/>
        </p:nvSpPr>
        <p:spPr bwMode="auto">
          <a:xfrm>
            <a:off x="2209800" y="533400"/>
            <a:ext cx="4598988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Keep only the variables</a:t>
            </a:r>
          </a:p>
          <a:p>
            <a:pPr>
              <a:buFontTx/>
              <a:buNone/>
            </a:pPr>
            <a:r>
              <a:rPr lang="en-US" altLang="en-US"/>
              <a:t>that use variables :</a:t>
            </a:r>
          </a:p>
        </p:txBody>
      </p:sp>
      <p:graphicFrame>
        <p:nvGraphicFramePr>
          <p:cNvPr id="177157" name="Object 3"/>
          <p:cNvGraphicFramePr>
            <a:graphicFrameLocks noChangeAspect="1"/>
          </p:cNvGraphicFramePr>
          <p:nvPr/>
        </p:nvGraphicFramePr>
        <p:xfrm>
          <a:off x="1917700" y="2984500"/>
          <a:ext cx="28321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4" imgW="2832100" imgH="2717800" progId="Equation.3">
                  <p:embed/>
                </p:oleObj>
              </mc:Choice>
              <mc:Fallback>
                <p:oleObj name="Equation" r:id="rId4" imgW="2832100" imgH="271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2984500"/>
                        <a:ext cx="28321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8" name="Object 4"/>
          <p:cNvGraphicFramePr>
            <a:graphicFrameLocks noChangeAspect="1"/>
          </p:cNvGraphicFramePr>
          <p:nvPr/>
        </p:nvGraphicFramePr>
        <p:xfrm>
          <a:off x="6248400" y="1143001"/>
          <a:ext cx="172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6" imgW="1726451" imgH="533169" progId="Equation.3">
                  <p:embed/>
                </p:oleObj>
              </mc:Choice>
              <mc:Fallback>
                <p:oleObj name="Equation" r:id="rId6" imgW="1726451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143001"/>
                        <a:ext cx="172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59" name="Line 5"/>
          <p:cNvSpPr>
            <a:spLocks noChangeShapeType="1"/>
          </p:cNvSpPr>
          <p:nvPr/>
        </p:nvSpPr>
        <p:spPr bwMode="auto">
          <a:xfrm flipV="1">
            <a:off x="1752600" y="5105400"/>
            <a:ext cx="22860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160" name="Line 6"/>
          <p:cNvSpPr>
            <a:spLocks noChangeShapeType="1"/>
          </p:cNvSpPr>
          <p:nvPr/>
        </p:nvSpPr>
        <p:spPr bwMode="auto">
          <a:xfrm>
            <a:off x="1828800" y="5105400"/>
            <a:ext cx="22098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161" name="AutoShape 7"/>
          <p:cNvSpPr>
            <a:spLocks noChangeArrowheads="1"/>
          </p:cNvSpPr>
          <p:nvPr/>
        </p:nvSpPr>
        <p:spPr bwMode="auto">
          <a:xfrm>
            <a:off x="5715000" y="3929272"/>
            <a:ext cx="245474" cy="1161633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77162" name="Object 8"/>
          <p:cNvGraphicFramePr>
            <a:graphicFrameLocks noChangeAspect="1"/>
          </p:cNvGraphicFramePr>
          <p:nvPr/>
        </p:nvGraphicFramePr>
        <p:xfrm>
          <a:off x="7816850" y="3562350"/>
          <a:ext cx="22098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8" imgW="2209800" imgH="1955800" progId="Equation.3">
                  <p:embed/>
                </p:oleObj>
              </mc:Choice>
              <mc:Fallback>
                <p:oleObj name="Equation" r:id="rId8" imgW="2209800" imgH="195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6850" y="3562350"/>
                        <a:ext cx="22098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3" name="Line 9"/>
          <p:cNvSpPr>
            <a:spLocks noChangeShapeType="1"/>
          </p:cNvSpPr>
          <p:nvPr/>
        </p:nvSpPr>
        <p:spPr bwMode="auto">
          <a:xfrm>
            <a:off x="4191000" y="2895600"/>
            <a:ext cx="6858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7164" name="Line 10"/>
          <p:cNvSpPr>
            <a:spLocks noChangeShapeType="1"/>
          </p:cNvSpPr>
          <p:nvPr/>
        </p:nvSpPr>
        <p:spPr bwMode="auto">
          <a:xfrm flipH="1">
            <a:off x="4191000" y="2895600"/>
            <a:ext cx="6858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165" name="Text Box 11"/>
          <p:cNvSpPr txBox="1">
            <a:spLocks noChangeArrowheads="1"/>
          </p:cNvSpPr>
          <p:nvPr/>
        </p:nvSpPr>
        <p:spPr bwMode="auto">
          <a:xfrm>
            <a:off x="3108326" y="1798638"/>
            <a:ext cx="461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(the rest variables are useless)</a:t>
            </a:r>
          </a:p>
        </p:txBody>
      </p:sp>
      <p:sp>
        <p:nvSpPr>
          <p:cNvPr id="177166" name="Text Box 12"/>
          <p:cNvSpPr txBox="1">
            <a:spLocks noChangeArrowheads="1"/>
          </p:cNvSpPr>
          <p:nvPr/>
        </p:nvSpPr>
        <p:spPr bwMode="auto">
          <a:xfrm>
            <a:off x="3657601" y="5867401"/>
            <a:ext cx="4778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Remove useless productions</a:t>
            </a:r>
          </a:p>
        </p:txBody>
      </p:sp>
    </p:spTree>
    <p:extLst>
      <p:ext uri="{BB962C8B-B14F-4D97-AF65-F5344CB8AC3E}">
        <p14:creationId xmlns:p14="http://schemas.microsoft.com/office/powerpoint/2010/main" val="42136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Buch - RPI</a:t>
            </a:r>
          </a:p>
        </p:txBody>
      </p:sp>
      <p:sp>
        <p:nvSpPr>
          <p:cNvPr id="1792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6D1906-216E-4ED8-9E5E-97818C809AC3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9204" name="Text Box 2"/>
          <p:cNvSpPr txBox="1">
            <a:spLocks noChangeArrowheads="1"/>
          </p:cNvSpPr>
          <p:nvPr/>
        </p:nvSpPr>
        <p:spPr bwMode="auto">
          <a:xfrm>
            <a:off x="1981200" y="255588"/>
            <a:ext cx="19383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3600" b="1">
                <a:solidFill>
                  <a:srgbClr val="FF3300"/>
                </a:solidFill>
              </a:rPr>
              <a:t>Second:</a:t>
            </a:r>
          </a:p>
        </p:txBody>
      </p:sp>
      <p:sp>
        <p:nvSpPr>
          <p:cNvPr id="179205" name="Text Box 3"/>
          <p:cNvSpPr txBox="1">
            <a:spLocks noChangeArrowheads="1"/>
          </p:cNvSpPr>
          <p:nvPr/>
        </p:nvSpPr>
        <p:spPr bwMode="auto">
          <a:xfrm>
            <a:off x="4038601" y="304800"/>
            <a:ext cx="3398687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Find all variables</a:t>
            </a:r>
          </a:p>
          <a:p>
            <a:pPr>
              <a:buFontTx/>
              <a:buNone/>
            </a:pPr>
            <a:r>
              <a:rPr lang="en-US" altLang="en-US"/>
              <a:t>reachable from</a:t>
            </a:r>
          </a:p>
        </p:txBody>
      </p:sp>
      <p:graphicFrame>
        <p:nvGraphicFramePr>
          <p:cNvPr id="179206" name="Object 4"/>
          <p:cNvGraphicFramePr>
            <a:graphicFrameLocks noChangeAspect="1"/>
          </p:cNvGraphicFramePr>
          <p:nvPr/>
        </p:nvGraphicFramePr>
        <p:xfrm>
          <a:off x="1949450" y="3486150"/>
          <a:ext cx="22098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4" imgW="2209800" imgH="1955800" progId="Equation.3">
                  <p:embed/>
                </p:oleObj>
              </mc:Choice>
              <mc:Fallback>
                <p:oleObj name="Equation" r:id="rId4" imgW="2209800" imgH="195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3486150"/>
                        <a:ext cx="22098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7" name="Oval 5"/>
          <p:cNvSpPr>
            <a:spLocks noChangeArrowheads="1"/>
          </p:cNvSpPr>
          <p:nvPr/>
        </p:nvSpPr>
        <p:spPr bwMode="auto">
          <a:xfrm>
            <a:off x="6019800" y="3970349"/>
            <a:ext cx="259766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79208" name="Object 6"/>
          <p:cNvGraphicFramePr>
            <a:graphicFrameLocks noChangeAspect="1"/>
          </p:cNvGraphicFramePr>
          <p:nvPr/>
        </p:nvGraphicFramePr>
        <p:xfrm>
          <a:off x="6172201" y="41910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Equation" r:id="rId6" imgW="304668" imgH="380835" progId="Equation.3">
                  <p:embed/>
                </p:oleObj>
              </mc:Choice>
              <mc:Fallback>
                <p:oleObj name="Equation" r:id="rId6" imgW="304668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1" y="41910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9" name="Oval 7"/>
          <p:cNvSpPr>
            <a:spLocks noChangeArrowheads="1"/>
          </p:cNvSpPr>
          <p:nvPr/>
        </p:nvSpPr>
        <p:spPr bwMode="auto">
          <a:xfrm>
            <a:off x="7467600" y="3970349"/>
            <a:ext cx="259766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79210" name="Object 8"/>
          <p:cNvGraphicFramePr>
            <a:graphicFrameLocks noChangeAspect="1"/>
          </p:cNvGraphicFramePr>
          <p:nvPr/>
        </p:nvGraphicFramePr>
        <p:xfrm>
          <a:off x="7607300" y="419735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8" imgW="330200" imgH="368300" progId="Equation.3">
                  <p:embed/>
                </p:oleObj>
              </mc:Choice>
              <mc:Fallback>
                <p:oleObj name="Equation" r:id="rId8" imgW="330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7300" y="419735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11" name="Oval 9"/>
          <p:cNvSpPr>
            <a:spLocks noChangeArrowheads="1"/>
          </p:cNvSpPr>
          <p:nvPr/>
        </p:nvSpPr>
        <p:spPr bwMode="auto">
          <a:xfrm>
            <a:off x="9220200" y="3970349"/>
            <a:ext cx="259766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79212" name="Object 10"/>
          <p:cNvGraphicFramePr>
            <a:graphicFrameLocks noChangeAspect="1"/>
          </p:cNvGraphicFramePr>
          <p:nvPr/>
        </p:nvGraphicFramePr>
        <p:xfrm>
          <a:off x="9359900" y="419735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Equation" r:id="rId10" imgW="330200" imgH="368300" progId="Equation.3">
                  <p:embed/>
                </p:oleObj>
              </mc:Choice>
              <mc:Fallback>
                <p:oleObj name="Equation" r:id="rId10" imgW="330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9900" y="419735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13" name="Freeform 11"/>
          <p:cNvSpPr>
            <a:spLocks/>
          </p:cNvSpPr>
          <p:nvPr/>
        </p:nvSpPr>
        <p:spPr bwMode="auto">
          <a:xfrm>
            <a:off x="5918201" y="3498334"/>
            <a:ext cx="184731" cy="369332"/>
          </a:xfrm>
          <a:custGeom>
            <a:avLst/>
            <a:gdLst>
              <a:gd name="T0" fmla="*/ 2147483646 w 512"/>
              <a:gd name="T1" fmla="*/ 2147483646 h 544"/>
              <a:gd name="T2" fmla="*/ 2147483646 w 512"/>
              <a:gd name="T3" fmla="*/ 2147483646 h 544"/>
              <a:gd name="T4" fmla="*/ 2147483646 w 512"/>
              <a:gd name="T5" fmla="*/ 2147483646 h 544"/>
              <a:gd name="T6" fmla="*/ 2147483646 w 512"/>
              <a:gd name="T7" fmla="*/ 2147483646 h 544"/>
              <a:gd name="T8" fmla="*/ 2147483646 w 512"/>
              <a:gd name="T9" fmla="*/ 2147483646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544"/>
              <a:gd name="T17" fmla="*/ 512 w 512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544">
                <a:moveTo>
                  <a:pt x="352" y="544"/>
                </a:moveTo>
                <a:cubicBezTo>
                  <a:pt x="432" y="444"/>
                  <a:pt x="512" y="344"/>
                  <a:pt x="496" y="256"/>
                </a:cubicBezTo>
                <a:cubicBezTo>
                  <a:pt x="480" y="168"/>
                  <a:pt x="336" y="32"/>
                  <a:pt x="256" y="16"/>
                </a:cubicBezTo>
                <a:cubicBezTo>
                  <a:pt x="176" y="0"/>
                  <a:pt x="32" y="72"/>
                  <a:pt x="16" y="160"/>
                </a:cubicBezTo>
                <a:cubicBezTo>
                  <a:pt x="0" y="248"/>
                  <a:pt x="80" y="396"/>
                  <a:pt x="160" y="5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9214" name="Line 12"/>
          <p:cNvSpPr>
            <a:spLocks noChangeShapeType="1"/>
          </p:cNvSpPr>
          <p:nvPr/>
        </p:nvSpPr>
        <p:spPr bwMode="auto">
          <a:xfrm>
            <a:off x="6553200" y="4419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9215" name="Text Box 13"/>
          <p:cNvSpPr txBox="1">
            <a:spLocks noChangeArrowheads="1"/>
          </p:cNvSpPr>
          <p:nvPr/>
        </p:nvSpPr>
        <p:spPr bwMode="auto">
          <a:xfrm>
            <a:off x="5410201" y="2362200"/>
            <a:ext cx="4873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Use a Dependency Graph</a:t>
            </a:r>
          </a:p>
        </p:txBody>
      </p:sp>
      <p:sp>
        <p:nvSpPr>
          <p:cNvPr id="179216" name="Text Box 14"/>
          <p:cNvSpPr txBox="1">
            <a:spLocks noChangeArrowheads="1"/>
          </p:cNvSpPr>
          <p:nvPr/>
        </p:nvSpPr>
        <p:spPr bwMode="auto">
          <a:xfrm>
            <a:off x="7391400" y="4876800"/>
            <a:ext cx="3276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      unreachable</a:t>
            </a:r>
          </a:p>
        </p:txBody>
      </p:sp>
      <p:graphicFrame>
        <p:nvGraphicFramePr>
          <p:cNvPr id="179217" name="Object 15"/>
          <p:cNvGraphicFramePr>
            <a:graphicFrameLocks noChangeAspect="1"/>
          </p:cNvGraphicFramePr>
          <p:nvPr/>
        </p:nvGraphicFramePr>
        <p:xfrm>
          <a:off x="7162800" y="9906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12" imgW="330200" imgH="419100" progId="Equation.3">
                  <p:embed/>
                </p:oleObj>
              </mc:Choice>
              <mc:Fallback>
                <p:oleObj name="Equation" r:id="rId12" imgW="330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99060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4267200" y="5867401"/>
            <a:ext cx="33659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chemeClr val="accent6"/>
                </a:solidFill>
              </a:rPr>
              <a:t>Note: nodes are variables</a:t>
            </a:r>
          </a:p>
        </p:txBody>
      </p:sp>
    </p:spTree>
    <p:extLst>
      <p:ext uri="{BB962C8B-B14F-4D97-AF65-F5344CB8AC3E}">
        <p14:creationId xmlns:p14="http://schemas.microsoft.com/office/powerpoint/2010/main" val="378611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Buch - RPI</a:t>
            </a:r>
          </a:p>
        </p:txBody>
      </p:sp>
      <p:sp>
        <p:nvSpPr>
          <p:cNvPr id="1812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B58446-5FCB-440D-8D93-FB12CCA6B581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1252" name="Text Box 2"/>
          <p:cNvSpPr txBox="1">
            <a:spLocks noChangeArrowheads="1"/>
          </p:cNvSpPr>
          <p:nvPr/>
        </p:nvSpPr>
        <p:spPr bwMode="auto">
          <a:xfrm>
            <a:off x="3505200" y="152400"/>
            <a:ext cx="4599336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Keep only the variables</a:t>
            </a:r>
          </a:p>
          <a:p>
            <a:pPr>
              <a:buFontTx/>
              <a:buNone/>
            </a:pPr>
            <a:r>
              <a:rPr lang="en-US" altLang="en-US"/>
              <a:t>reachable from S</a:t>
            </a:r>
          </a:p>
        </p:txBody>
      </p:sp>
      <p:graphicFrame>
        <p:nvGraphicFramePr>
          <p:cNvPr id="181253" name="Object 3"/>
          <p:cNvGraphicFramePr>
            <a:graphicFrameLocks noChangeAspect="1"/>
          </p:cNvGraphicFramePr>
          <p:nvPr/>
        </p:nvGraphicFramePr>
        <p:xfrm>
          <a:off x="2101850" y="2800350"/>
          <a:ext cx="22098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4" imgW="2209800" imgH="1955800" progId="Equation.3">
                  <p:embed/>
                </p:oleObj>
              </mc:Choice>
              <mc:Fallback>
                <p:oleObj name="Equation" r:id="rId4" imgW="2209800" imgH="195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2800350"/>
                        <a:ext cx="22098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4" name="Line 4"/>
          <p:cNvSpPr>
            <a:spLocks noChangeShapeType="1"/>
          </p:cNvSpPr>
          <p:nvPr/>
        </p:nvSpPr>
        <p:spPr bwMode="auto">
          <a:xfrm flipV="1">
            <a:off x="1981200" y="4267200"/>
            <a:ext cx="19050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1255" name="Line 5"/>
          <p:cNvSpPr>
            <a:spLocks noChangeShapeType="1"/>
          </p:cNvSpPr>
          <p:nvPr/>
        </p:nvSpPr>
        <p:spPr bwMode="auto">
          <a:xfrm>
            <a:off x="1905000" y="4267200"/>
            <a:ext cx="19812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1256" name="AutoShape 6"/>
          <p:cNvSpPr>
            <a:spLocks noChangeArrowheads="1"/>
          </p:cNvSpPr>
          <p:nvPr/>
        </p:nvSpPr>
        <p:spPr bwMode="auto">
          <a:xfrm>
            <a:off x="5562600" y="3319672"/>
            <a:ext cx="245474" cy="1161633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81257" name="Object 7"/>
          <p:cNvGraphicFramePr>
            <a:graphicFrameLocks noChangeAspect="1"/>
          </p:cNvGraphicFramePr>
          <p:nvPr/>
        </p:nvGraphicFramePr>
        <p:xfrm>
          <a:off x="7740650" y="3257550"/>
          <a:ext cx="22098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6" imgW="2209800" imgH="1193800" progId="Equation.3">
                  <p:embed/>
                </p:oleObj>
              </mc:Choice>
              <mc:Fallback>
                <p:oleObj name="Equation" r:id="rId6" imgW="2209800" imgH="119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3257550"/>
                        <a:ext cx="22098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8" name="Text Box 8"/>
          <p:cNvSpPr txBox="1">
            <a:spLocks noChangeArrowheads="1"/>
          </p:cNvSpPr>
          <p:nvPr/>
        </p:nvSpPr>
        <p:spPr bwMode="auto">
          <a:xfrm>
            <a:off x="7315201" y="2133600"/>
            <a:ext cx="2913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FF3300"/>
                </a:solidFill>
              </a:rPr>
              <a:t>Final Grammar</a:t>
            </a:r>
          </a:p>
        </p:txBody>
      </p:sp>
      <p:sp>
        <p:nvSpPr>
          <p:cNvPr id="181259" name="Text Box 9"/>
          <p:cNvSpPr txBox="1">
            <a:spLocks noChangeArrowheads="1"/>
          </p:cNvSpPr>
          <p:nvPr/>
        </p:nvSpPr>
        <p:spPr bwMode="auto">
          <a:xfrm>
            <a:off x="3946526" y="1341438"/>
            <a:ext cx="461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(the rest variables are useless)</a:t>
            </a:r>
          </a:p>
        </p:txBody>
      </p:sp>
      <p:sp>
        <p:nvSpPr>
          <p:cNvPr id="181260" name="Text Box 10"/>
          <p:cNvSpPr txBox="1">
            <a:spLocks noChangeArrowheads="1"/>
          </p:cNvSpPr>
          <p:nvPr/>
        </p:nvSpPr>
        <p:spPr bwMode="auto">
          <a:xfrm>
            <a:off x="3657601" y="5410201"/>
            <a:ext cx="4778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Remove useless productions</a:t>
            </a:r>
          </a:p>
        </p:txBody>
      </p:sp>
    </p:spTree>
    <p:extLst>
      <p:ext uri="{BB962C8B-B14F-4D97-AF65-F5344CB8AC3E}">
        <p14:creationId xmlns:p14="http://schemas.microsoft.com/office/powerpoint/2010/main" val="390847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Buch - RPI</a:t>
            </a:r>
          </a:p>
        </p:txBody>
      </p:sp>
      <p:sp>
        <p:nvSpPr>
          <p:cNvPr id="183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0F8F4B-774A-43EA-BC24-7C8682B3531D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3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Removing All</a:t>
            </a:r>
          </a:p>
        </p:txBody>
      </p:sp>
      <p:sp>
        <p:nvSpPr>
          <p:cNvPr id="183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r>
              <a:rPr lang="en-US" altLang="en-US" sz="3600" b="1">
                <a:solidFill>
                  <a:srgbClr val="FF3300"/>
                </a:solidFill>
              </a:rPr>
              <a:t>Step 1:</a:t>
            </a:r>
            <a:r>
              <a:rPr lang="en-US" altLang="en-US" smtClean="0"/>
              <a:t>  Remove Nullable Variables</a:t>
            </a:r>
          </a:p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r>
              <a:rPr lang="en-US" altLang="en-US" sz="3600" b="1">
                <a:solidFill>
                  <a:srgbClr val="FF3300"/>
                </a:solidFill>
              </a:rPr>
              <a:t>Step 2:</a:t>
            </a:r>
            <a:r>
              <a:rPr lang="en-US" altLang="en-US" smtClean="0"/>
              <a:t>  Remove Unit-Productions</a:t>
            </a:r>
          </a:p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r>
              <a:rPr lang="en-US" altLang="en-US" sz="3600" b="1">
                <a:solidFill>
                  <a:srgbClr val="FF3300"/>
                </a:solidFill>
              </a:rPr>
              <a:t>Step 3:</a:t>
            </a:r>
            <a:r>
              <a:rPr lang="en-US" altLang="en-US" smtClean="0"/>
              <a:t>  Remove Useless Variables</a:t>
            </a:r>
          </a:p>
        </p:txBody>
      </p:sp>
    </p:spTree>
    <p:extLst>
      <p:ext uri="{BB962C8B-B14F-4D97-AF65-F5344CB8AC3E}">
        <p14:creationId xmlns:p14="http://schemas.microsoft.com/office/powerpoint/2010/main" val="325211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Buch - RPI</a:t>
            </a:r>
          </a:p>
        </p:txBody>
      </p:sp>
      <p:sp>
        <p:nvSpPr>
          <p:cNvPr id="1382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C7D536-0356-4FDF-AC8F-6FFF5308C763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Substitution Rule</a:t>
            </a:r>
          </a:p>
        </p:txBody>
      </p:sp>
      <p:graphicFrame>
        <p:nvGraphicFramePr>
          <p:cNvPr id="138245" name="Object 3"/>
          <p:cNvGraphicFramePr>
            <a:graphicFrameLocks noChangeAspect="1"/>
          </p:cNvGraphicFramePr>
          <p:nvPr/>
        </p:nvGraphicFramePr>
        <p:xfrm>
          <a:off x="1682750" y="2590800"/>
          <a:ext cx="2120900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2120900" imgH="3467100" progId="Equation.3">
                  <p:embed/>
                </p:oleObj>
              </mc:Choice>
              <mc:Fallback>
                <p:oleObj name="Equation" r:id="rId4" imgW="2120900" imgH="346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2590800"/>
                        <a:ext cx="2120900" cy="346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09" name="AutoShape 5"/>
          <p:cNvSpPr>
            <a:spLocks noChangeArrowheads="1"/>
          </p:cNvSpPr>
          <p:nvPr/>
        </p:nvSpPr>
        <p:spPr bwMode="auto">
          <a:xfrm>
            <a:off x="4038600" y="3155810"/>
            <a:ext cx="2895600" cy="2335494"/>
          </a:xfrm>
          <a:prstGeom prst="rightArrow">
            <a:avLst>
              <a:gd name="adj1" fmla="val 50000"/>
              <a:gd name="adj2" fmla="val 32226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>
                <a:solidFill>
                  <a:srgbClr val="FF3300"/>
                </a:solidFill>
              </a:rPr>
              <a:t>Substitute</a:t>
            </a:r>
          </a:p>
          <a:p>
            <a:pPr algn="ctr">
              <a:buFontTx/>
              <a:buNone/>
            </a:pPr>
            <a:endParaRPr lang="en-US" altLang="en-US" i="1">
              <a:solidFill>
                <a:schemeClr val="tx1"/>
              </a:solidFill>
            </a:endParaRPr>
          </a:p>
        </p:txBody>
      </p:sp>
      <p:sp>
        <p:nvSpPr>
          <p:cNvPr id="138247" name="Text Box 6"/>
          <p:cNvSpPr txBox="1">
            <a:spLocks noChangeArrowheads="1"/>
          </p:cNvSpPr>
          <p:nvPr/>
        </p:nvSpPr>
        <p:spPr bwMode="auto">
          <a:xfrm>
            <a:off x="7315201" y="1447800"/>
            <a:ext cx="2138727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Equivalent</a:t>
            </a:r>
          </a:p>
          <a:p>
            <a:pPr>
              <a:buFontTx/>
              <a:buNone/>
            </a:pPr>
            <a:r>
              <a:rPr lang="en-US" altLang="en-US"/>
              <a:t>grammar</a:t>
            </a:r>
          </a:p>
        </p:txBody>
      </p:sp>
      <p:graphicFrame>
        <p:nvGraphicFramePr>
          <p:cNvPr id="431116" name="Object 12"/>
          <p:cNvGraphicFramePr>
            <a:graphicFrameLocks noChangeAspect="1"/>
          </p:cNvGraphicFramePr>
          <p:nvPr/>
        </p:nvGraphicFramePr>
        <p:xfrm>
          <a:off x="7162800" y="2895600"/>
          <a:ext cx="33909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6" imgW="3390900" imgH="2717800" progId="Equation.3">
                  <p:embed/>
                </p:oleObj>
              </mc:Choice>
              <mc:Fallback>
                <p:oleObj name="Equation" r:id="rId6" imgW="3390900" imgH="271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895600"/>
                        <a:ext cx="33909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7" name="Object 13"/>
          <p:cNvGraphicFramePr>
            <a:graphicFrameLocks noChangeAspect="1"/>
          </p:cNvGraphicFramePr>
          <p:nvPr/>
        </p:nvGraphicFramePr>
        <p:xfrm>
          <a:off x="4648200" y="4343400"/>
          <a:ext cx="1320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8" imgW="1320227" imgH="431613" progId="Equation.3">
                  <p:embed/>
                </p:oleObj>
              </mc:Choice>
              <mc:Fallback>
                <p:oleObj name="Equation" r:id="rId8" imgW="132022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343400"/>
                        <a:ext cx="1320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565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6" grpId="0"/>
      <p:bldP spid="43110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Buch - RPI</a:t>
            </a:r>
          </a:p>
        </p:txBody>
      </p:sp>
      <p:sp>
        <p:nvSpPr>
          <p:cNvPr id="140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49F718-20C2-4D80-84FD-532E6E8E2B62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029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42398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A Substitution Rule</a:t>
            </a:r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7924801" y="5105400"/>
            <a:ext cx="2138727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Equivalent</a:t>
            </a:r>
          </a:p>
          <a:p>
            <a:pPr>
              <a:buFontTx/>
              <a:buNone/>
            </a:pPr>
            <a:r>
              <a:rPr lang="en-US" altLang="en-US"/>
              <a:t>grammar</a:t>
            </a:r>
          </a:p>
        </p:txBody>
      </p:sp>
      <p:graphicFrame>
        <p:nvGraphicFramePr>
          <p:cNvPr id="140294" name="Object 1024"/>
          <p:cNvGraphicFramePr>
            <a:graphicFrameLocks noChangeAspect="1"/>
          </p:cNvGraphicFramePr>
          <p:nvPr/>
        </p:nvGraphicFramePr>
        <p:xfrm>
          <a:off x="3657600" y="4876800"/>
          <a:ext cx="373380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4" imgW="4978400" imgH="2057400" progId="Equation.3">
                  <p:embed/>
                </p:oleObj>
              </mc:Choice>
              <mc:Fallback>
                <p:oleObj name="Equation" r:id="rId4" imgW="4978400" imgH="205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876800"/>
                        <a:ext cx="3733800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5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612484"/>
              </p:ext>
            </p:extLst>
          </p:nvPr>
        </p:nvGraphicFramePr>
        <p:xfrm>
          <a:off x="6819900" y="1125321"/>
          <a:ext cx="2667000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6" imgW="3390900" imgH="2717800" progId="Equation.3">
                  <p:embed/>
                </p:oleObj>
              </mc:Choice>
              <mc:Fallback>
                <p:oleObj name="Equation" r:id="rId6" imgW="3390900" imgH="271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1125321"/>
                        <a:ext cx="2667000" cy="213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6" name="AutoShape 9"/>
          <p:cNvSpPr>
            <a:spLocks noChangeArrowheads="1"/>
          </p:cNvSpPr>
          <p:nvPr/>
        </p:nvSpPr>
        <p:spPr bwMode="auto">
          <a:xfrm>
            <a:off x="3048001" y="3299718"/>
            <a:ext cx="4568825" cy="1334893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>
                <a:solidFill>
                  <a:srgbClr val="FF3300"/>
                </a:solidFill>
              </a:rPr>
              <a:t>Substitute </a:t>
            </a:r>
            <a:endParaRPr lang="en-US" altLang="en-US" i="1">
              <a:solidFill>
                <a:schemeClr val="tx1"/>
              </a:solidFill>
            </a:endParaRPr>
          </a:p>
          <a:p>
            <a:pPr algn="ctr">
              <a:buFontTx/>
              <a:buNone/>
            </a:pPr>
            <a:endParaRPr lang="en-US" altLang="en-US" i="1">
              <a:solidFill>
                <a:schemeClr val="tx1"/>
              </a:solidFill>
            </a:endParaRPr>
          </a:p>
        </p:txBody>
      </p:sp>
      <p:graphicFrame>
        <p:nvGraphicFramePr>
          <p:cNvPr id="140297" name="Object 1026"/>
          <p:cNvGraphicFramePr>
            <a:graphicFrameLocks noChangeAspect="1"/>
          </p:cNvGraphicFramePr>
          <p:nvPr/>
        </p:nvGraphicFramePr>
        <p:xfrm>
          <a:off x="4572000" y="3886200"/>
          <a:ext cx="162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8" imgW="1625600" imgH="419100" progId="Equation.3">
                  <p:embed/>
                </p:oleObj>
              </mc:Choice>
              <mc:Fallback>
                <p:oleObj name="Equation" r:id="rId8" imgW="1625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886200"/>
                        <a:ext cx="1625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419600" y="4724400"/>
            <a:ext cx="457200" cy="533400"/>
            <a:chOff x="1824" y="2976"/>
            <a:chExt cx="288" cy="336"/>
          </a:xfrm>
        </p:grpSpPr>
        <p:sp>
          <p:nvSpPr>
            <p:cNvPr id="140302" name="Line 11"/>
            <p:cNvSpPr>
              <a:spLocks noChangeShapeType="1"/>
            </p:cNvSpPr>
            <p:nvPr/>
          </p:nvSpPr>
          <p:spPr bwMode="auto">
            <a:xfrm>
              <a:off x="1824" y="2976"/>
              <a:ext cx="288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0303" name="Line 12"/>
            <p:cNvSpPr>
              <a:spLocks noChangeShapeType="1"/>
            </p:cNvSpPr>
            <p:nvPr/>
          </p:nvSpPr>
          <p:spPr bwMode="auto">
            <a:xfrm flipH="1">
              <a:off x="1824" y="2976"/>
              <a:ext cx="288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419600" y="5943600"/>
            <a:ext cx="762000" cy="533400"/>
            <a:chOff x="1824" y="3744"/>
            <a:chExt cx="480" cy="336"/>
          </a:xfrm>
        </p:grpSpPr>
        <p:sp>
          <p:nvSpPr>
            <p:cNvPr id="140300" name="Line 13"/>
            <p:cNvSpPr>
              <a:spLocks noChangeShapeType="1"/>
            </p:cNvSpPr>
            <p:nvPr/>
          </p:nvSpPr>
          <p:spPr bwMode="auto">
            <a:xfrm>
              <a:off x="1824" y="3744"/>
              <a:ext cx="432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0301" name="Line 14"/>
            <p:cNvSpPr>
              <a:spLocks noChangeShapeType="1"/>
            </p:cNvSpPr>
            <p:nvPr/>
          </p:nvSpPr>
          <p:spPr bwMode="auto">
            <a:xfrm flipH="1">
              <a:off x="1824" y="3744"/>
              <a:ext cx="480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514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Buch - RPI</a:t>
            </a:r>
          </a:p>
        </p:txBody>
      </p:sp>
      <p:sp>
        <p:nvSpPr>
          <p:cNvPr id="1423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61BB3B-06FA-4173-A623-040487A250E1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40" name="Text Box 2"/>
          <p:cNvSpPr txBox="1">
            <a:spLocks noChangeArrowheads="1"/>
          </p:cNvSpPr>
          <p:nvPr/>
        </p:nvSpPr>
        <p:spPr bwMode="auto">
          <a:xfrm>
            <a:off x="1736726" y="25400"/>
            <a:ext cx="2251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In general:</a:t>
            </a:r>
          </a:p>
        </p:txBody>
      </p:sp>
      <p:graphicFrame>
        <p:nvGraphicFramePr>
          <p:cNvPr id="142341" name="Object 3"/>
          <p:cNvGraphicFramePr>
            <a:graphicFrameLocks noChangeAspect="1"/>
          </p:cNvGraphicFramePr>
          <p:nvPr/>
        </p:nvGraphicFramePr>
        <p:xfrm>
          <a:off x="4343400" y="762000"/>
          <a:ext cx="18542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4" imgW="1854200" imgH="2057400" progId="Equation.3">
                  <p:embed/>
                </p:oleObj>
              </mc:Choice>
              <mc:Fallback>
                <p:oleObj name="Equation" r:id="rId4" imgW="1854200" imgH="205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8542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2" name="AutoShape 4"/>
          <p:cNvSpPr>
            <a:spLocks noChangeArrowheads="1"/>
          </p:cNvSpPr>
          <p:nvPr/>
        </p:nvSpPr>
        <p:spPr bwMode="auto">
          <a:xfrm>
            <a:off x="2819401" y="3452118"/>
            <a:ext cx="4568825" cy="1334893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>
                <a:solidFill>
                  <a:srgbClr val="FF3300"/>
                </a:solidFill>
              </a:rPr>
              <a:t>Substitute</a:t>
            </a:r>
          </a:p>
          <a:p>
            <a:pPr algn="ctr">
              <a:buFontTx/>
              <a:buNone/>
            </a:pPr>
            <a:r>
              <a:rPr lang="en-US" altLang="en-US">
                <a:solidFill>
                  <a:srgbClr val="FF3300"/>
                </a:solidFill>
              </a:rPr>
              <a:t> </a:t>
            </a:r>
            <a:endParaRPr lang="en-US" altLang="en-US" i="1">
              <a:solidFill>
                <a:schemeClr val="tx1"/>
              </a:solidFill>
            </a:endParaRPr>
          </a:p>
        </p:txBody>
      </p:sp>
      <p:graphicFrame>
        <p:nvGraphicFramePr>
          <p:cNvPr id="142343" name="Object 5"/>
          <p:cNvGraphicFramePr>
            <a:graphicFrameLocks noChangeAspect="1"/>
          </p:cNvGraphicFramePr>
          <p:nvPr/>
        </p:nvGraphicFramePr>
        <p:xfrm>
          <a:off x="3810000" y="5562601"/>
          <a:ext cx="29845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6" imgW="2984500" imgH="571500" progId="Equation.3">
                  <p:embed/>
                </p:oleObj>
              </mc:Choice>
              <mc:Fallback>
                <p:oleObj name="Equation" r:id="rId6" imgW="29845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562601"/>
                        <a:ext cx="29845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4" name="Text Box 6"/>
          <p:cNvSpPr txBox="1">
            <a:spLocks noChangeArrowheads="1"/>
          </p:cNvSpPr>
          <p:nvPr/>
        </p:nvSpPr>
        <p:spPr bwMode="auto">
          <a:xfrm>
            <a:off x="7848601" y="5181600"/>
            <a:ext cx="2106667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equivalent</a:t>
            </a:r>
          </a:p>
          <a:p>
            <a:pPr>
              <a:buFontTx/>
              <a:buNone/>
            </a:pPr>
            <a:r>
              <a:rPr lang="en-US" altLang="en-US"/>
              <a:t>grammar</a:t>
            </a:r>
          </a:p>
        </p:txBody>
      </p:sp>
      <p:graphicFrame>
        <p:nvGraphicFramePr>
          <p:cNvPr id="142345" name="Object 7"/>
          <p:cNvGraphicFramePr>
            <a:graphicFrameLocks noChangeAspect="1"/>
          </p:cNvGraphicFramePr>
          <p:nvPr/>
        </p:nvGraphicFramePr>
        <p:xfrm>
          <a:off x="4343400" y="4038600"/>
          <a:ext cx="1485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8" imgW="1485900" imgH="571500" progId="Equation.3">
                  <p:embed/>
                </p:oleObj>
              </mc:Choice>
              <mc:Fallback>
                <p:oleObj name="Equation" r:id="rId8" imgW="14859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038600"/>
                        <a:ext cx="1485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437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Buch - RPI</a:t>
            </a:r>
          </a:p>
        </p:txBody>
      </p:sp>
      <p:sp>
        <p:nvSpPr>
          <p:cNvPr id="144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942149-DADB-41E0-8BA0-B0E43BF2EB39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4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Nullable Variables</a:t>
            </a:r>
          </a:p>
        </p:txBody>
      </p:sp>
      <p:sp>
        <p:nvSpPr>
          <p:cNvPr id="144389" name="Text Box 3"/>
          <p:cNvSpPr txBox="1">
            <a:spLocks noChangeArrowheads="1"/>
          </p:cNvSpPr>
          <p:nvPr/>
        </p:nvSpPr>
        <p:spPr bwMode="auto">
          <a:xfrm>
            <a:off x="2270125" y="1625600"/>
            <a:ext cx="18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44390" name="Object 0"/>
          <p:cNvGraphicFramePr>
            <a:graphicFrameLocks noChangeAspect="1"/>
          </p:cNvGraphicFramePr>
          <p:nvPr/>
        </p:nvGraphicFramePr>
        <p:xfrm>
          <a:off x="1898650" y="2032001"/>
          <a:ext cx="31877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4" imgW="3187700" imgH="533400" progId="Equation.3">
                  <p:embed/>
                </p:oleObj>
              </mc:Choice>
              <mc:Fallback>
                <p:oleObj name="Equation" r:id="rId4" imgW="31877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2032001"/>
                        <a:ext cx="31877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1" name="Object 1"/>
          <p:cNvGraphicFramePr>
            <a:graphicFrameLocks noChangeAspect="1"/>
          </p:cNvGraphicFramePr>
          <p:nvPr/>
        </p:nvGraphicFramePr>
        <p:xfrm>
          <a:off x="6781800" y="2057400"/>
          <a:ext cx="1384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6" imgW="1384300" imgH="419100" progId="Equation.3">
                  <p:embed/>
                </p:oleObj>
              </mc:Choice>
              <mc:Fallback>
                <p:oleObj name="Equation" r:id="rId6" imgW="1384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057400"/>
                        <a:ext cx="1384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2" name="Text Box 6"/>
          <p:cNvSpPr txBox="1">
            <a:spLocks noChangeArrowheads="1"/>
          </p:cNvSpPr>
          <p:nvPr/>
        </p:nvSpPr>
        <p:spPr bwMode="auto">
          <a:xfrm>
            <a:off x="1828800" y="3810000"/>
            <a:ext cx="3532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Nullable Variable:</a:t>
            </a:r>
          </a:p>
        </p:txBody>
      </p:sp>
      <p:graphicFrame>
        <p:nvGraphicFramePr>
          <p:cNvPr id="144393" name="Object 2"/>
          <p:cNvGraphicFramePr>
            <a:graphicFrameLocks noChangeAspect="1"/>
          </p:cNvGraphicFramePr>
          <p:nvPr/>
        </p:nvGraphicFramePr>
        <p:xfrm>
          <a:off x="6781800" y="3886200"/>
          <a:ext cx="2514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8" imgW="2514600" imgH="419100" progId="Equation.3">
                  <p:embed/>
                </p:oleObj>
              </mc:Choice>
              <mc:Fallback>
                <p:oleObj name="Equation" r:id="rId8" imgW="2514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886200"/>
                        <a:ext cx="2514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929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Buch - RPI</a:t>
            </a:r>
          </a:p>
        </p:txBody>
      </p:sp>
      <p:sp>
        <p:nvSpPr>
          <p:cNvPr id="146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161B42-87D3-4781-A699-13DB2773C89C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6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Removing Nullable Variables</a:t>
            </a:r>
          </a:p>
        </p:txBody>
      </p:sp>
      <p:sp>
        <p:nvSpPr>
          <p:cNvPr id="146437" name="Text Box 3"/>
          <p:cNvSpPr txBox="1">
            <a:spLocks noChangeArrowheads="1"/>
          </p:cNvSpPr>
          <p:nvPr/>
        </p:nvSpPr>
        <p:spPr bwMode="auto">
          <a:xfrm>
            <a:off x="1752601" y="1524000"/>
            <a:ext cx="3711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Example Grammar:</a:t>
            </a:r>
          </a:p>
        </p:txBody>
      </p:sp>
      <p:graphicFrame>
        <p:nvGraphicFramePr>
          <p:cNvPr id="146438" name="Object 4"/>
          <p:cNvGraphicFramePr>
            <a:graphicFrameLocks noChangeAspect="1"/>
          </p:cNvGraphicFramePr>
          <p:nvPr/>
        </p:nvGraphicFramePr>
        <p:xfrm>
          <a:off x="4768850" y="2495550"/>
          <a:ext cx="21844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4" imgW="2184400" imgH="1955800" progId="Equation.3">
                  <p:embed/>
                </p:oleObj>
              </mc:Choice>
              <mc:Fallback>
                <p:oleObj name="Equation" r:id="rId4" imgW="2184400" imgH="195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850" y="2495550"/>
                        <a:ext cx="21844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9" name="Line 5"/>
          <p:cNvSpPr>
            <a:spLocks noChangeShapeType="1"/>
          </p:cNvSpPr>
          <p:nvPr/>
        </p:nvSpPr>
        <p:spPr bwMode="auto">
          <a:xfrm flipV="1">
            <a:off x="3962400" y="4572000"/>
            <a:ext cx="7620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40" name="Text Box 6"/>
          <p:cNvSpPr txBox="1">
            <a:spLocks noChangeArrowheads="1"/>
          </p:cNvSpPr>
          <p:nvPr/>
        </p:nvSpPr>
        <p:spPr bwMode="auto">
          <a:xfrm>
            <a:off x="2286001" y="5334000"/>
            <a:ext cx="3344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Nullable variable</a:t>
            </a:r>
          </a:p>
        </p:txBody>
      </p:sp>
      <p:sp>
        <p:nvSpPr>
          <p:cNvPr id="146441" name="Line 1036"/>
          <p:cNvSpPr>
            <a:spLocks noChangeShapeType="1"/>
          </p:cNvSpPr>
          <p:nvPr/>
        </p:nvSpPr>
        <p:spPr bwMode="auto">
          <a:xfrm flipH="1" flipV="1">
            <a:off x="6324600" y="4572000"/>
            <a:ext cx="5334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46442" name="Object 1037"/>
          <p:cNvGraphicFramePr>
            <a:graphicFrameLocks noChangeAspect="1"/>
          </p:cNvGraphicFramePr>
          <p:nvPr/>
        </p:nvGraphicFramePr>
        <p:xfrm>
          <a:off x="7010400" y="5334001"/>
          <a:ext cx="30416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6" imgW="2413000" imgH="431800" progId="Equation.3">
                  <p:embed/>
                </p:oleObj>
              </mc:Choice>
              <mc:Fallback>
                <p:oleObj name="Equation" r:id="rId6" imgW="2413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334001"/>
                        <a:ext cx="30416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273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Buch - RPI</a:t>
            </a:r>
          </a:p>
        </p:txBody>
      </p:sp>
      <p:sp>
        <p:nvSpPr>
          <p:cNvPr id="148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0DAB8B-3148-4846-8C42-E2BC82BEFB3C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8484" name="Object 1026"/>
          <p:cNvGraphicFramePr>
            <a:graphicFrameLocks noChangeAspect="1"/>
          </p:cNvGraphicFramePr>
          <p:nvPr/>
        </p:nvGraphicFramePr>
        <p:xfrm>
          <a:off x="4648200" y="2174875"/>
          <a:ext cx="1409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4" imgW="1409088" imgH="380835" progId="Equation.3">
                  <p:embed/>
                </p:oleObj>
              </mc:Choice>
              <mc:Fallback>
                <p:oleObj name="Equation" r:id="rId4" imgW="1409088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174875"/>
                        <a:ext cx="1409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5" name="Object 1027"/>
          <p:cNvGraphicFramePr>
            <a:graphicFrameLocks noChangeAspect="1"/>
          </p:cNvGraphicFramePr>
          <p:nvPr/>
        </p:nvGraphicFramePr>
        <p:xfrm>
          <a:off x="1676400" y="1295400"/>
          <a:ext cx="21844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6" imgW="2184400" imgH="1955800" progId="Equation.3">
                  <p:embed/>
                </p:oleObj>
              </mc:Choice>
              <mc:Fallback>
                <p:oleObj name="Equation" r:id="rId6" imgW="2184400" imgH="195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295400"/>
                        <a:ext cx="21844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6" name="AutoShape 1028"/>
          <p:cNvSpPr>
            <a:spLocks noChangeArrowheads="1"/>
          </p:cNvSpPr>
          <p:nvPr/>
        </p:nvSpPr>
        <p:spPr bwMode="auto">
          <a:xfrm>
            <a:off x="4191000" y="1022210"/>
            <a:ext cx="2895600" cy="2335494"/>
          </a:xfrm>
          <a:prstGeom prst="rightArrow">
            <a:avLst>
              <a:gd name="adj1" fmla="val 50000"/>
              <a:gd name="adj2" fmla="val 32226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>
                <a:solidFill>
                  <a:srgbClr val="FF3300"/>
                </a:solidFill>
              </a:rPr>
              <a:t>Substitute</a:t>
            </a:r>
          </a:p>
          <a:p>
            <a:pPr algn="ctr">
              <a:buFontTx/>
              <a:buNone/>
            </a:pPr>
            <a:endParaRPr lang="en-US" altLang="en-US"/>
          </a:p>
        </p:txBody>
      </p:sp>
      <p:graphicFrame>
        <p:nvGraphicFramePr>
          <p:cNvPr id="148487" name="Object 1029"/>
          <p:cNvGraphicFramePr>
            <a:graphicFrameLocks noChangeAspect="1"/>
          </p:cNvGraphicFramePr>
          <p:nvPr/>
        </p:nvGraphicFramePr>
        <p:xfrm>
          <a:off x="7315200" y="1524001"/>
          <a:ext cx="29908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8" imgW="2374900" imgH="1041400" progId="Equation.3">
                  <p:embed/>
                </p:oleObj>
              </mc:Choice>
              <mc:Fallback>
                <p:oleObj name="Equation" r:id="rId8" imgW="2374900" imgH="10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524001"/>
                        <a:ext cx="2990850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8" name="Line 1031"/>
          <p:cNvSpPr>
            <a:spLocks noChangeShapeType="1"/>
          </p:cNvSpPr>
          <p:nvPr/>
        </p:nvSpPr>
        <p:spPr bwMode="auto">
          <a:xfrm>
            <a:off x="1524000" y="2743200"/>
            <a:ext cx="19050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489" name="Line 1032"/>
          <p:cNvSpPr>
            <a:spLocks noChangeShapeType="1"/>
          </p:cNvSpPr>
          <p:nvPr/>
        </p:nvSpPr>
        <p:spPr bwMode="auto">
          <a:xfrm flipV="1">
            <a:off x="1524000" y="2667000"/>
            <a:ext cx="19050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490" name="Text Box 1033"/>
          <p:cNvSpPr txBox="1">
            <a:spLocks noChangeArrowheads="1"/>
          </p:cNvSpPr>
          <p:nvPr/>
        </p:nvSpPr>
        <p:spPr bwMode="auto">
          <a:xfrm>
            <a:off x="3336926" y="101600"/>
            <a:ext cx="20558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Removing </a:t>
            </a:r>
          </a:p>
        </p:txBody>
      </p:sp>
      <p:graphicFrame>
        <p:nvGraphicFramePr>
          <p:cNvPr id="148491" name="Object 1034"/>
          <p:cNvGraphicFramePr>
            <a:graphicFrameLocks noChangeAspect="1"/>
          </p:cNvGraphicFramePr>
          <p:nvPr/>
        </p:nvGraphicFramePr>
        <p:xfrm>
          <a:off x="5638800" y="152401"/>
          <a:ext cx="34226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10" imgW="2565400" imgH="431800" progId="Equation.3">
                  <p:embed/>
                </p:oleObj>
              </mc:Choice>
              <mc:Fallback>
                <p:oleObj name="Equation" r:id="rId10" imgW="2565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52401"/>
                        <a:ext cx="34226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2" name="Text Box 1035"/>
          <p:cNvSpPr txBox="1">
            <a:spLocks noChangeArrowheads="1"/>
          </p:cNvSpPr>
          <p:nvPr/>
        </p:nvSpPr>
        <p:spPr bwMode="auto">
          <a:xfrm>
            <a:off x="1752601" y="4343401"/>
            <a:ext cx="7617791" cy="176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After we remove all the                       </a:t>
            </a:r>
          </a:p>
          <a:p>
            <a:pPr>
              <a:buFontTx/>
              <a:buNone/>
            </a:pPr>
            <a:r>
              <a:rPr lang="en-US" altLang="en-US"/>
              <a:t>all the nullable variables disappear</a:t>
            </a:r>
          </a:p>
          <a:p>
            <a:pPr>
              <a:buFontTx/>
              <a:buNone/>
            </a:pPr>
            <a:r>
              <a:rPr lang="en-US" altLang="en-US"/>
              <a:t>(except for the start variable)</a:t>
            </a:r>
          </a:p>
        </p:txBody>
      </p:sp>
      <p:graphicFrame>
        <p:nvGraphicFramePr>
          <p:cNvPr id="148493" name="Object 1036"/>
          <p:cNvGraphicFramePr>
            <a:graphicFrameLocks noChangeAspect="1"/>
          </p:cNvGraphicFramePr>
          <p:nvPr/>
        </p:nvGraphicFramePr>
        <p:xfrm>
          <a:off x="6553200" y="4343401"/>
          <a:ext cx="34226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12" imgW="2565400" imgH="431800" progId="Equation.3">
                  <p:embed/>
                </p:oleObj>
              </mc:Choice>
              <mc:Fallback>
                <p:oleObj name="Equation" r:id="rId12" imgW="2565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343401"/>
                        <a:ext cx="34226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830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Buch - RPI</a:t>
            </a:r>
          </a:p>
        </p:txBody>
      </p:sp>
      <p:sp>
        <p:nvSpPr>
          <p:cNvPr id="150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A22414-BBC9-463C-B138-227E68D5ADB1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0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Unit-Productions</a:t>
            </a:r>
          </a:p>
        </p:txBody>
      </p:sp>
      <p:graphicFrame>
        <p:nvGraphicFramePr>
          <p:cNvPr id="150533" name="Object 3"/>
          <p:cNvGraphicFramePr>
            <a:graphicFrameLocks noChangeAspect="1"/>
          </p:cNvGraphicFramePr>
          <p:nvPr/>
        </p:nvGraphicFramePr>
        <p:xfrm>
          <a:off x="6400800" y="2743200"/>
          <a:ext cx="1409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4" imgW="1409700" imgH="419100" progId="Equation.3">
                  <p:embed/>
                </p:oleObj>
              </mc:Choice>
              <mc:Fallback>
                <p:oleObj name="Equation" r:id="rId4" imgW="1409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743200"/>
                        <a:ext cx="1409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4" name="Text Box 4"/>
          <p:cNvSpPr txBox="1">
            <a:spLocks noChangeArrowheads="1"/>
          </p:cNvSpPr>
          <p:nvPr/>
        </p:nvSpPr>
        <p:spPr bwMode="auto">
          <a:xfrm>
            <a:off x="2270126" y="2692400"/>
            <a:ext cx="3260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Unit Production:</a:t>
            </a:r>
          </a:p>
        </p:txBody>
      </p:sp>
      <p:sp>
        <p:nvSpPr>
          <p:cNvPr id="150535" name="Text Box 5"/>
          <p:cNvSpPr txBox="1">
            <a:spLocks noChangeArrowheads="1"/>
          </p:cNvSpPr>
          <p:nvPr/>
        </p:nvSpPr>
        <p:spPr bwMode="auto">
          <a:xfrm>
            <a:off x="3184526" y="4445000"/>
            <a:ext cx="60563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(a single variable in both sides)</a:t>
            </a:r>
          </a:p>
        </p:txBody>
      </p:sp>
    </p:spTree>
    <p:extLst>
      <p:ext uri="{BB962C8B-B14F-4D97-AF65-F5344CB8AC3E}">
        <p14:creationId xmlns:p14="http://schemas.microsoft.com/office/powerpoint/2010/main" val="304242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398</Words>
  <Application>Microsoft Office PowerPoint</Application>
  <PresentationFormat>Widescreen</PresentationFormat>
  <Paragraphs>160</Paragraphs>
  <Slides>25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Comic Sans MS</vt:lpstr>
      <vt:lpstr>Times New Roman</vt:lpstr>
      <vt:lpstr>Office Theme</vt:lpstr>
      <vt:lpstr>Equation</vt:lpstr>
      <vt:lpstr>PowerPoint Presentation</vt:lpstr>
      <vt:lpstr>Simplifications  of  Context-Free Grammars</vt:lpstr>
      <vt:lpstr>A Substitution Rule</vt:lpstr>
      <vt:lpstr>A Substitution Rule</vt:lpstr>
      <vt:lpstr>PowerPoint Presentation</vt:lpstr>
      <vt:lpstr>Nullable Variables</vt:lpstr>
      <vt:lpstr>Removing Nullable Variables</vt:lpstr>
      <vt:lpstr>PowerPoint Presentation</vt:lpstr>
      <vt:lpstr>Unit-Productions</vt:lpstr>
      <vt:lpstr>Removing Unit Productions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Useless Productions</vt:lpstr>
      <vt:lpstr>PowerPoint Presentation</vt:lpstr>
      <vt:lpstr>PowerPoint Presentation</vt:lpstr>
      <vt:lpstr>PowerPoint Presentation</vt:lpstr>
      <vt:lpstr>Removing Useless Productions</vt:lpstr>
      <vt:lpstr>PowerPoint Presentation</vt:lpstr>
      <vt:lpstr>PowerPoint Presentation</vt:lpstr>
      <vt:lpstr>PowerPoint Presentation</vt:lpstr>
      <vt:lpstr>PowerPoint Presentation</vt:lpstr>
      <vt:lpstr>Removing All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Mussavir .</dc:creator>
  <cp:lastModifiedBy>Windows User</cp:lastModifiedBy>
  <cp:revision>3</cp:revision>
  <dcterms:created xsi:type="dcterms:W3CDTF">2021-04-15T05:16:03Z</dcterms:created>
  <dcterms:modified xsi:type="dcterms:W3CDTF">2021-06-09T16:26:48Z</dcterms:modified>
</cp:coreProperties>
</file>