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FCE5F-0650-4C1D-B251-C5CB229896A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22AA-FE13-40F0-922E-E651FC96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6E32E9E-FA3F-4730-9939-9D0F75B58F1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7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6240ED3-0810-45B9-982A-A0A59673DAAB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1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4E2B4-1CAA-4704-832B-35FE7F3906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4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A2B7-B95D-4560-94D2-AC05B2EE52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1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AA32-79F6-4B9C-B054-3D1FB05DA5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C9C53-D2F3-4E7B-A284-7A950D61B1A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1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5CBD1-F9A2-4AF0-AC7E-19F13680F92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3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031D-BEF6-4B41-816F-5C095FB555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25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479FA-0168-498C-8524-15851E10D8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4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80A11-0486-481A-A1E3-E8492A1359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6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7D4C-D642-4E3C-94DC-B3771D1824D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8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13D6-B585-41C9-AD95-D34D2BC17B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84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E8079-D35E-4753-9CF3-35D95A1BFC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605F-5B3D-4216-8133-0322607239C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381E-E040-40E5-B60B-B8B0525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4008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C53D91D-F1D5-4879-B254-960FC06074B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3 Remove Unit Productions</a:t>
            </a:r>
          </a:p>
        </p:txBody>
      </p:sp>
      <p:sp>
        <p:nvSpPr>
          <p:cNvPr id="1955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12091B6-6D50-407A-8A37-41D2CD19F87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1066800"/>
            <a:ext cx="6107806" cy="2308324"/>
          </a:xfrm>
          <a:prstGeom prst="rect">
            <a:avLst/>
          </a:prstGeom>
          <a:blipFill rotWithShape="0">
            <a:blip r:embed="rId2"/>
            <a:stretch>
              <a:fillRect l="-1996" t="-290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1603" y="3138160"/>
            <a:ext cx="3276600" cy="584775"/>
          </a:xfrm>
          <a:prstGeom prst="rect">
            <a:avLst/>
          </a:prstGeom>
          <a:blipFill rotWithShape="0">
            <a:blip r:embed="rId3"/>
            <a:stretch>
              <a:fillRect l="-4647" t="-14583" b="-343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4070746"/>
            <a:ext cx="6107806" cy="2308324"/>
          </a:xfrm>
          <a:prstGeom prst="rect">
            <a:avLst/>
          </a:prstGeom>
          <a:blipFill rotWithShape="0">
            <a:blip r:embed="rId4"/>
            <a:stretch>
              <a:fillRect l="-1996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16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3 Remove Unit Productions</a:t>
            </a:r>
          </a:p>
        </p:txBody>
      </p:sp>
      <p:sp>
        <p:nvSpPr>
          <p:cNvPr id="1966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E1C3DE2-BFA7-4225-BB4D-8E504FECB6E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3" name="TextBox 5"/>
          <p:cNvSpPr txBox="1">
            <a:spLocks noChangeArrowheads="1"/>
          </p:cNvSpPr>
          <p:nvPr/>
        </p:nvSpPr>
        <p:spPr bwMode="auto">
          <a:xfrm>
            <a:off x="3702050" y="3138488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Remove A</a:t>
            </a:r>
            <a:r>
              <a:rPr lang="en-US" altLang="en-US">
                <a:solidFill>
                  <a:srgbClr val="3333CC"/>
                </a:solidFill>
                <a:sym typeface="Wingdings" panose="05000000000000000000" pitchFamily="2" charset="2"/>
              </a:rPr>
              <a:t> B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4070746"/>
            <a:ext cx="6107806" cy="2308324"/>
          </a:xfrm>
          <a:prstGeom prst="rect">
            <a:avLst/>
          </a:prstGeom>
          <a:blipFill rotWithShape="0">
            <a:blip r:embed="rId2"/>
            <a:stretch>
              <a:fillRect l="-1996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0924" y="855674"/>
            <a:ext cx="6107806" cy="2308324"/>
          </a:xfrm>
          <a:prstGeom prst="rect">
            <a:avLst/>
          </a:prstGeom>
          <a:blipFill rotWithShape="0">
            <a:blip r:embed="rId3"/>
            <a:stretch>
              <a:fillRect l="-2096" t="-290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9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3 Remove Unit Productions</a:t>
            </a:r>
          </a:p>
        </p:txBody>
      </p:sp>
      <p:sp>
        <p:nvSpPr>
          <p:cNvPr id="1976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C55325E-6252-490F-A721-75554C9FBE2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7" name="TextBox 5"/>
          <p:cNvSpPr txBox="1">
            <a:spLocks noChangeArrowheads="1"/>
          </p:cNvSpPr>
          <p:nvPr/>
        </p:nvSpPr>
        <p:spPr bwMode="auto">
          <a:xfrm>
            <a:off x="3702050" y="3138488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Remove A</a:t>
            </a:r>
            <a:r>
              <a:rPr lang="en-US" altLang="en-US">
                <a:solidFill>
                  <a:srgbClr val="3333CC"/>
                </a:solidFill>
                <a:sym typeface="Wingdings" panose="05000000000000000000" pitchFamily="2" charset="2"/>
              </a:rPr>
              <a:t> S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4070746"/>
            <a:ext cx="6107806" cy="2308324"/>
          </a:xfrm>
          <a:prstGeom prst="rect">
            <a:avLst/>
          </a:prstGeom>
          <a:blipFill rotWithShape="0">
            <a:blip r:embed="rId2"/>
            <a:stretch>
              <a:fillRect l="-1996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0924" y="855674"/>
            <a:ext cx="6107806" cy="2308324"/>
          </a:xfrm>
          <a:prstGeom prst="rect">
            <a:avLst/>
          </a:prstGeom>
          <a:blipFill rotWithShape="0">
            <a:blip r:embed="rId3"/>
            <a:stretch>
              <a:fillRect l="-2096" t="-290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3" y="2998788"/>
            <a:ext cx="4498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839200" cy="609600"/>
          </a:xfrm>
        </p:spPr>
        <p:txBody>
          <a:bodyPr/>
          <a:lstStyle/>
          <a:p>
            <a:r>
              <a:rPr lang="en-US" altLang="en-US" dirty="0" smtClean="0"/>
              <a:t>Step # 4 Remove More than two variables on RHS</a:t>
            </a:r>
          </a:p>
        </p:txBody>
      </p:sp>
      <p:sp>
        <p:nvSpPr>
          <p:cNvPr id="1986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3443DE2-6C5E-448E-87A4-B031B97F039B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5294" y="1022151"/>
            <a:ext cx="6107806" cy="2308324"/>
          </a:xfrm>
          <a:prstGeom prst="rect">
            <a:avLst/>
          </a:prstGeom>
          <a:blipFill rotWithShape="0">
            <a:blip r:embed="rId2"/>
            <a:stretch>
              <a:fillRect l="-2096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3038088"/>
            <a:ext cx="8305800" cy="584775"/>
          </a:xfrm>
          <a:prstGeom prst="rect">
            <a:avLst/>
          </a:prstGeom>
          <a:blipFill rotWithShape="0">
            <a:blip r:embed="rId3"/>
            <a:stretch>
              <a:fillRect l="-1909" t="-14583" r="-367" b="-343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5294" y="3857669"/>
            <a:ext cx="6107806" cy="2677656"/>
          </a:xfrm>
          <a:prstGeom prst="rect">
            <a:avLst/>
          </a:prstGeom>
          <a:blipFill rotWithShape="0">
            <a:blip r:embed="rId4"/>
            <a:stretch>
              <a:fillRect l="-2096" t="-2733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32" y="4691362"/>
            <a:ext cx="4498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5</a:t>
            </a:r>
          </a:p>
        </p:txBody>
      </p:sp>
      <p:sp>
        <p:nvSpPr>
          <p:cNvPr id="1996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9DCBD3A-0FEB-480B-A64E-76144F4758E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6600" y="903744"/>
            <a:ext cx="6107806" cy="2677656"/>
          </a:xfrm>
          <a:prstGeom prst="rect">
            <a:avLst/>
          </a:prstGeom>
          <a:blipFill rotWithShape="0">
            <a:blip r:embed="rId2"/>
            <a:stretch>
              <a:fillRect l="-2098" t="-2500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4201" y="3430757"/>
            <a:ext cx="7244163" cy="584775"/>
          </a:xfrm>
          <a:prstGeom prst="rect">
            <a:avLst/>
          </a:prstGeom>
          <a:blipFill rotWithShape="0">
            <a:blip r:embed="rId3"/>
            <a:stretch>
              <a:fillRect t="-14583" r="-1178" b="-343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5294" y="4221280"/>
            <a:ext cx="6107806" cy="3108543"/>
          </a:xfrm>
          <a:prstGeom prst="rect">
            <a:avLst/>
          </a:prstGeom>
          <a:blipFill rotWithShape="0">
            <a:blip r:embed="rId4"/>
            <a:stretch>
              <a:fillRect l="-2096" t="-2157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32" y="4691362"/>
            <a:ext cx="4498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# 2</a:t>
            </a:r>
          </a:p>
        </p:txBody>
      </p:sp>
      <p:sp>
        <p:nvSpPr>
          <p:cNvPr id="2007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F225EE9-C68C-4123-AF55-31C8427C103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09" name="TextBox 5"/>
          <p:cNvSpPr txBox="1">
            <a:spLocks noChangeArrowheads="1"/>
          </p:cNvSpPr>
          <p:nvPr/>
        </p:nvSpPr>
        <p:spPr bwMode="auto">
          <a:xfrm>
            <a:off x="1676400" y="1066800"/>
            <a:ext cx="8262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CC"/>
                </a:solidFill>
              </a:rPr>
              <a:t>Step 1:</a:t>
            </a:r>
            <a:r>
              <a:rPr lang="en-US" altLang="en-US" dirty="0">
                <a:solidFill>
                  <a:srgbClr val="3333CC"/>
                </a:solidFill>
              </a:rPr>
              <a:t> We will create a new production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</a:rPr>
              <a:t>S1 → S, as the start symbol S appears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</a:rPr>
              <a:t>the RHS.</a:t>
            </a:r>
          </a:p>
        </p:txBody>
      </p:sp>
      <p:pic>
        <p:nvPicPr>
          <p:cNvPr id="2007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28194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1"/>
            <a:ext cx="32766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2" name="AutoShape 4"/>
          <p:cNvSpPr>
            <a:spLocks noChangeArrowheads="1"/>
          </p:cNvSpPr>
          <p:nvPr/>
        </p:nvSpPr>
        <p:spPr bwMode="auto">
          <a:xfrm>
            <a:off x="5334000" y="3735597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>
          <a:xfrm>
            <a:off x="1606550" y="914400"/>
            <a:ext cx="8839200" cy="609600"/>
          </a:xfrm>
        </p:spPr>
        <p:txBody>
          <a:bodyPr/>
          <a:lstStyle/>
          <a:p>
            <a:r>
              <a:rPr lang="en-US" altLang="en-US" b="1" smtClean="0"/>
              <a:t>Step 2:</a:t>
            </a:r>
            <a:r>
              <a:rPr lang="en-US" altLang="en-US" smtClean="0"/>
              <a:t> As grammar G1 contains A → ε null production, its removal from the grammar yields:</a:t>
            </a:r>
          </a:p>
        </p:txBody>
      </p:sp>
      <p:sp>
        <p:nvSpPr>
          <p:cNvPr id="2017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E75E16F-F81C-4D93-A1C9-7AE1E08D48B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1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98788"/>
            <a:ext cx="28194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998788"/>
            <a:ext cx="2362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5" name="AutoShape 4"/>
          <p:cNvSpPr>
            <a:spLocks noChangeArrowheads="1"/>
          </p:cNvSpPr>
          <p:nvPr/>
        </p:nvSpPr>
        <p:spPr bwMode="auto">
          <a:xfrm>
            <a:off x="5676900" y="3478422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839200" cy="609600"/>
          </a:xfrm>
        </p:spPr>
        <p:txBody>
          <a:bodyPr/>
          <a:lstStyle/>
          <a:p>
            <a:r>
              <a:rPr lang="en-US" altLang="en-US" smtClean="0"/>
              <a:t>Now, as grammar G1 contains Unit production S → B, its removal yield:</a:t>
            </a:r>
          </a:p>
        </p:txBody>
      </p:sp>
      <p:sp>
        <p:nvSpPr>
          <p:cNvPr id="2027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479B443-A583-49CD-AE10-1A96BD9A56A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27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495550"/>
            <a:ext cx="35877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9" name="AutoShape 4"/>
          <p:cNvSpPr>
            <a:spLocks noChangeArrowheads="1"/>
          </p:cNvSpPr>
          <p:nvPr/>
        </p:nvSpPr>
        <p:spPr bwMode="auto">
          <a:xfrm>
            <a:off x="4699000" y="2948197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52" y="2711450"/>
            <a:ext cx="2362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2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8839200" cy="609600"/>
          </a:xfrm>
        </p:spPr>
        <p:txBody>
          <a:bodyPr/>
          <a:lstStyle/>
          <a:p>
            <a:r>
              <a:rPr lang="en-US" altLang="en-US" smtClean="0"/>
              <a:t>Also remove the unit production S1 → S, its removal from the grammar yields:</a:t>
            </a:r>
          </a:p>
        </p:txBody>
      </p:sp>
      <p:sp>
        <p:nvSpPr>
          <p:cNvPr id="2037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8417F3C-C733-428D-BE03-81C20734F75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378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2438400"/>
            <a:ext cx="2889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4575"/>
            <a:ext cx="35877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3" name="AutoShape 4"/>
          <p:cNvSpPr>
            <a:spLocks noChangeArrowheads="1"/>
          </p:cNvSpPr>
          <p:nvPr/>
        </p:nvSpPr>
        <p:spPr bwMode="auto">
          <a:xfrm>
            <a:off x="5545138" y="2862472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>
          <a:xfrm>
            <a:off x="1676400" y="1219200"/>
            <a:ext cx="8839200" cy="609600"/>
          </a:xfrm>
        </p:spPr>
        <p:txBody>
          <a:bodyPr/>
          <a:lstStyle/>
          <a:p>
            <a:r>
              <a:rPr lang="en-US" altLang="en-US" b="1" smtClean="0"/>
              <a:t>Step 3:</a:t>
            </a:r>
            <a:r>
              <a:rPr lang="en-US" altLang="en-US" smtClean="0"/>
              <a:t> In the production rule S0 → aA | Aa, S → aA | Aa, A → aBB and B → Aa, terminal a exists on RHS with non-terminals. So we will replace terminal a with X:</a:t>
            </a:r>
          </a:p>
        </p:txBody>
      </p:sp>
      <p:sp>
        <p:nvSpPr>
          <p:cNvPr id="2048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6B4A493-AE10-4065-AE4D-F753E133A44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2889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6" name="AutoShape 4"/>
          <p:cNvSpPr>
            <a:spLocks noChangeArrowheads="1"/>
          </p:cNvSpPr>
          <p:nvPr/>
        </p:nvSpPr>
        <p:spPr bwMode="auto">
          <a:xfrm>
            <a:off x="5105400" y="4334085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pic>
        <p:nvPicPr>
          <p:cNvPr id="20480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776664"/>
            <a:ext cx="3008313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4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85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2EBB-B2BC-425F-961A-8E5030ED922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Normal Forms</a:t>
            </a:r>
            <a:br>
              <a:rPr lang="en-US" altLang="en-US" sz="4400"/>
            </a:br>
            <a:r>
              <a:rPr lang="en-US" altLang="en-US" sz="4400"/>
              <a:t>for</a:t>
            </a:r>
            <a:br>
              <a:rPr lang="en-US" altLang="en-US" sz="4400"/>
            </a:br>
            <a:r>
              <a:rPr lang="en-US" altLang="en-US" sz="4400"/>
              <a:t>Context-free Grammars</a:t>
            </a:r>
          </a:p>
        </p:txBody>
      </p:sp>
      <p:sp>
        <p:nvSpPr>
          <p:cNvPr id="18534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3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1"/>
          <p:cNvSpPr>
            <a:spLocks noGrp="1"/>
          </p:cNvSpPr>
          <p:nvPr>
            <p:ph type="title"/>
          </p:nvPr>
        </p:nvSpPr>
        <p:spPr>
          <a:xfrm>
            <a:off x="1676400" y="593725"/>
            <a:ext cx="8839200" cy="609600"/>
          </a:xfrm>
        </p:spPr>
        <p:txBody>
          <a:bodyPr/>
          <a:lstStyle/>
          <a:p>
            <a:r>
              <a:rPr lang="en-US" altLang="en-US" b="1" smtClean="0"/>
              <a:t>Step 4:</a:t>
            </a:r>
            <a:r>
              <a:rPr lang="en-US" altLang="en-US" smtClean="0"/>
              <a:t> In the production rule A → XBB, RHS has more than two symbols, removing it from grammar yield:</a:t>
            </a:r>
          </a:p>
        </p:txBody>
      </p:sp>
      <p:sp>
        <p:nvSpPr>
          <p:cNvPr id="2058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5AE3022-39D9-4496-9627-6BFF73895F3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8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1"/>
            <a:ext cx="34099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1"/>
            <a:ext cx="35639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1" name="AutoShape 4"/>
          <p:cNvSpPr>
            <a:spLocks noChangeArrowheads="1"/>
          </p:cNvSpPr>
          <p:nvPr/>
        </p:nvSpPr>
        <p:spPr bwMode="auto">
          <a:xfrm>
            <a:off x="5138738" y="2978360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Courtesy Costas Busch - RPI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D031D-BEF6-4B41-816F-5C095FB55526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923797"/>
            <a:ext cx="480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</a:rPr>
              <a:t>X</a:t>
            </a: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 ABXY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Step #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X  ABC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C  XY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Step #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X  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D  BC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33CC"/>
                </a:solidFill>
                <a:sym typeface="Wingdings" panose="05000000000000000000" pitchFamily="2" charset="2"/>
              </a:rPr>
              <a:t>C XY</a:t>
            </a:r>
            <a:endParaRPr lang="en-US" sz="32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87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70F34-5EC8-47AB-A40A-B82D40D5B40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Chomsky Normal Form</a:t>
            </a:r>
          </a:p>
        </p:txBody>
      </p:sp>
      <p:sp>
        <p:nvSpPr>
          <p:cNvPr id="187397" name="Text Box 3"/>
          <p:cNvSpPr txBox="1">
            <a:spLocks noChangeArrowheads="1"/>
          </p:cNvSpPr>
          <p:nvPr/>
        </p:nvSpPr>
        <p:spPr bwMode="auto">
          <a:xfrm>
            <a:off x="1524001" y="1295400"/>
            <a:ext cx="5370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Each productions has form:</a:t>
            </a:r>
          </a:p>
        </p:txBody>
      </p:sp>
      <p:graphicFrame>
        <p:nvGraphicFramePr>
          <p:cNvPr id="187398" name="Object 4"/>
          <p:cNvGraphicFramePr>
            <a:graphicFrameLocks noChangeAspect="1"/>
          </p:cNvGraphicFramePr>
          <p:nvPr/>
        </p:nvGraphicFramePr>
        <p:xfrm>
          <a:off x="3014014" y="3862388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65300" imgH="419100" progId="Equation.3">
                  <p:embed/>
                </p:oleObj>
              </mc:Choice>
              <mc:Fallback>
                <p:oleObj name="Equation" r:id="rId4" imgW="1765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014" y="3862388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Line 5"/>
          <p:cNvSpPr>
            <a:spLocks noChangeShapeType="1"/>
          </p:cNvSpPr>
          <p:nvPr/>
        </p:nvSpPr>
        <p:spPr bwMode="auto">
          <a:xfrm flipV="1">
            <a:off x="3263900" y="44831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87400" name="Line 6"/>
          <p:cNvSpPr>
            <a:spLocks noChangeShapeType="1"/>
          </p:cNvSpPr>
          <p:nvPr/>
        </p:nvSpPr>
        <p:spPr bwMode="auto">
          <a:xfrm flipH="1" flipV="1">
            <a:off x="4483100" y="44831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87401" name="Text Box 7"/>
          <p:cNvSpPr txBox="1">
            <a:spLocks noChangeArrowheads="1"/>
          </p:cNvSpPr>
          <p:nvPr/>
        </p:nvSpPr>
        <p:spPr bwMode="auto">
          <a:xfrm>
            <a:off x="2044700" y="5473700"/>
            <a:ext cx="168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sp>
        <p:nvSpPr>
          <p:cNvPr id="187402" name="Text Box 8"/>
          <p:cNvSpPr txBox="1">
            <a:spLocks noChangeArrowheads="1"/>
          </p:cNvSpPr>
          <p:nvPr/>
        </p:nvSpPr>
        <p:spPr bwMode="auto">
          <a:xfrm>
            <a:off x="4635500" y="5473700"/>
            <a:ext cx="168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187403" name="Object 9"/>
          <p:cNvGraphicFramePr>
            <a:graphicFrameLocks noChangeAspect="1"/>
          </p:cNvGraphicFramePr>
          <p:nvPr/>
        </p:nvGraphicFramePr>
        <p:xfrm>
          <a:off x="8070850" y="40068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346200" imgH="419100" progId="Equation.3">
                  <p:embed/>
                </p:oleObj>
              </mc:Choice>
              <mc:Fallback>
                <p:oleObj name="Equation" r:id="rId6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0" y="40068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4" name="Text Box 10"/>
          <p:cNvSpPr txBox="1">
            <a:spLocks noChangeArrowheads="1"/>
          </p:cNvSpPr>
          <p:nvPr/>
        </p:nvSpPr>
        <p:spPr bwMode="auto">
          <a:xfrm>
            <a:off x="6007101" y="39497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or</a:t>
            </a:r>
          </a:p>
        </p:txBody>
      </p:sp>
      <p:sp>
        <p:nvSpPr>
          <p:cNvPr id="187405" name="Line 11"/>
          <p:cNvSpPr>
            <a:spLocks noChangeShapeType="1"/>
          </p:cNvSpPr>
          <p:nvPr/>
        </p:nvSpPr>
        <p:spPr bwMode="auto">
          <a:xfrm flipV="1">
            <a:off x="9283700" y="44831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87406" name="Text Box 12"/>
          <p:cNvSpPr txBox="1">
            <a:spLocks noChangeArrowheads="1"/>
          </p:cNvSpPr>
          <p:nvPr/>
        </p:nvSpPr>
        <p:spPr bwMode="auto">
          <a:xfrm>
            <a:off x="8445501" y="5473700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terminal</a:t>
            </a:r>
          </a:p>
        </p:txBody>
      </p:sp>
      <p:sp>
        <p:nvSpPr>
          <p:cNvPr id="187407" name="TextBox 1"/>
          <p:cNvSpPr txBox="1">
            <a:spLocks noChangeArrowheads="1"/>
          </p:cNvSpPr>
          <p:nvPr/>
        </p:nvSpPr>
        <p:spPr bwMode="auto">
          <a:xfrm>
            <a:off x="2044701" y="2055813"/>
            <a:ext cx="922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Nonterminal 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 string of only two </a:t>
            </a:r>
            <a:r>
              <a:rPr lang="en-US" alt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Nonterminals</a:t>
            </a:r>
            <a:endParaRPr lang="en-US" altLang="en-US" dirty="0">
              <a:solidFill>
                <a:srgbClr val="3333CC"/>
              </a:solidFill>
            </a:endParaRPr>
          </a:p>
        </p:txBody>
      </p:sp>
      <p:sp>
        <p:nvSpPr>
          <p:cNvPr id="187408" name="TextBox 2"/>
          <p:cNvSpPr txBox="1">
            <a:spLocks noChangeArrowheads="1"/>
          </p:cNvSpPr>
          <p:nvPr/>
        </p:nvSpPr>
        <p:spPr bwMode="auto">
          <a:xfrm>
            <a:off x="2049463" y="2692400"/>
            <a:ext cx="7656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Nonterminal 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 one terminal</a:t>
            </a:r>
            <a:endParaRPr lang="en-US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CNF STEPS</a:t>
            </a:r>
          </a:p>
        </p:txBody>
      </p:sp>
      <p:sp>
        <p:nvSpPr>
          <p:cNvPr id="189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27007D5-6D38-47A2-8893-FC5A984E2BB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94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981200"/>
            <a:ext cx="899636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5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904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4E4D12D-CDCA-46DD-B7ED-77C5F2A755A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69" name="TextBox 4"/>
          <p:cNvSpPr txBox="1">
            <a:spLocks noChangeArrowheads="1"/>
          </p:cNvSpPr>
          <p:nvPr/>
        </p:nvSpPr>
        <p:spPr bwMode="auto">
          <a:xfrm>
            <a:off x="2590800" y="1676400"/>
            <a:ext cx="7391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</a:rPr>
              <a:t>S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 ASA| </a:t>
            </a:r>
            <a:r>
              <a:rPr lang="en-US" alt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aB</a:t>
            </a:r>
            <a:endParaRPr lang="en-US" altLang="en-US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A B|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B  b |</a:t>
            </a:r>
            <a:r>
              <a:rPr lang="el-GR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λ</a:t>
            </a:r>
            <a:endParaRPr lang="en-US" altLang="en-US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CC"/>
              </a:solidFill>
            </a:endParaRPr>
          </a:p>
        </p:txBody>
      </p:sp>
      <p:pic>
        <p:nvPicPr>
          <p:cNvPr id="19047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1676400"/>
            <a:ext cx="4498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1" name="TextBox 6"/>
          <p:cNvSpPr txBox="1">
            <a:spLocks noChangeArrowheads="1"/>
          </p:cNvSpPr>
          <p:nvPr/>
        </p:nvSpPr>
        <p:spPr bwMode="auto">
          <a:xfrm>
            <a:off x="2209800" y="3144839"/>
            <a:ext cx="2667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Not in CNF, because it not follow the rules of CNF</a:t>
            </a:r>
          </a:p>
        </p:txBody>
      </p:sp>
    </p:spTree>
    <p:extLst>
      <p:ext uri="{BB962C8B-B14F-4D97-AF65-F5344CB8AC3E}">
        <p14:creationId xmlns:p14="http://schemas.microsoft.com/office/powerpoint/2010/main" val="16807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1517561" y="1676400"/>
            <a:ext cx="8839200" cy="609600"/>
          </a:xfrm>
          <a:blipFill rotWithShape="0">
            <a:blip r:embed="rId2"/>
            <a:stretch>
              <a:fillRect t="-198000" b="-158000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14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8A29E99-B306-4AE1-989C-E63C9C36F24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3" name="TextBox 4"/>
          <p:cNvSpPr txBox="1">
            <a:spLocks noChangeArrowheads="1"/>
          </p:cNvSpPr>
          <p:nvPr/>
        </p:nvSpPr>
        <p:spPr bwMode="auto">
          <a:xfrm>
            <a:off x="2514600" y="3505201"/>
            <a:ext cx="3048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</a:rPr>
              <a:t>S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 ASA| </a:t>
            </a:r>
            <a:r>
              <a:rPr lang="en-US" alt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aB</a:t>
            </a:r>
            <a:endParaRPr lang="en-US" altLang="en-US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A B|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B  b |</a:t>
            </a:r>
            <a:r>
              <a:rPr lang="el-GR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λ</a:t>
            </a:r>
            <a:endParaRPr lang="en-US" altLang="en-US" dirty="0">
              <a:solidFill>
                <a:srgbClr val="3333CC"/>
              </a:solidFill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6600" y="3518080"/>
            <a:ext cx="3048000" cy="2554545"/>
          </a:xfrm>
          <a:prstGeom prst="rect">
            <a:avLst/>
          </a:prstGeom>
          <a:blipFill rotWithShape="0">
            <a:blip r:embed="rId3"/>
            <a:stretch>
              <a:fillRect l="-5200" t="-3341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91495" name="AutoShape 4"/>
          <p:cNvSpPr>
            <a:spLocks noChangeArrowheads="1"/>
          </p:cNvSpPr>
          <p:nvPr/>
        </p:nvSpPr>
        <p:spPr bwMode="auto">
          <a:xfrm>
            <a:off x="5334000" y="3941972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 # 2 Remove Null Productions</a:t>
            </a:r>
          </a:p>
        </p:txBody>
      </p:sp>
      <p:sp>
        <p:nvSpPr>
          <p:cNvPr id="1925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6157AA0-5170-42A7-B5D0-1E7C1699CB5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505201"/>
            <a:ext cx="3048000" cy="2554545"/>
          </a:xfrm>
          <a:prstGeom prst="rect">
            <a:avLst/>
          </a:prstGeom>
          <a:blipFill rotWithShape="0">
            <a:blip r:embed="rId2"/>
            <a:stretch>
              <a:fillRect l="-5200" t="-3341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6600" y="3491361"/>
            <a:ext cx="3695700" cy="2554545"/>
          </a:xfrm>
          <a:prstGeom prst="rect">
            <a:avLst/>
          </a:prstGeom>
          <a:blipFill rotWithShape="0">
            <a:blip r:embed="rId3"/>
            <a:stretch>
              <a:fillRect l="-4290" t="-3341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92519" name="TextBox 6"/>
          <p:cNvSpPr txBox="1">
            <a:spLocks noChangeArrowheads="1"/>
          </p:cNvSpPr>
          <p:nvPr/>
        </p:nvSpPr>
        <p:spPr bwMode="auto">
          <a:xfrm>
            <a:off x="4191000" y="1595438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CC"/>
                </a:solidFill>
              </a:rPr>
              <a:t>Removing B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 </a:t>
            </a:r>
            <a:r>
              <a:rPr lang="el-GR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λ</a:t>
            </a:r>
            <a:r>
              <a:rPr lang="en-US" altLang="en-US" dirty="0">
                <a:solidFill>
                  <a:srgbClr val="3333CC"/>
                </a:solidFill>
                <a:sym typeface="Wingdings" panose="05000000000000000000" pitchFamily="2" charset="2"/>
              </a:rPr>
              <a:t> </a:t>
            </a:r>
            <a:endParaRPr lang="en-US" altLang="en-US" dirty="0">
              <a:solidFill>
                <a:srgbClr val="3333CC"/>
              </a:solidFill>
            </a:endParaRPr>
          </a:p>
        </p:txBody>
      </p:sp>
      <p:sp>
        <p:nvSpPr>
          <p:cNvPr id="192520" name="AutoShape 4"/>
          <p:cNvSpPr>
            <a:spLocks noChangeArrowheads="1"/>
          </p:cNvSpPr>
          <p:nvPr/>
        </p:nvSpPr>
        <p:spPr bwMode="auto">
          <a:xfrm>
            <a:off x="5334000" y="3941972"/>
            <a:ext cx="1524000" cy="116163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2 Remove Null Productions</a:t>
            </a:r>
          </a:p>
        </p:txBody>
      </p:sp>
      <p:sp>
        <p:nvSpPr>
          <p:cNvPr id="1935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D4E5900-D89E-4CC3-A23F-9E31F330167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8546" y="3248474"/>
            <a:ext cx="3695700" cy="2554545"/>
          </a:xfrm>
          <a:prstGeom prst="rect">
            <a:avLst/>
          </a:prstGeom>
          <a:blipFill rotWithShape="0">
            <a:blip r:embed="rId2"/>
            <a:stretch>
              <a:fillRect l="-4119" t="-3341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93542" name="TextBox 6"/>
          <p:cNvSpPr txBox="1">
            <a:spLocks noChangeArrowheads="1"/>
          </p:cNvSpPr>
          <p:nvPr/>
        </p:nvSpPr>
        <p:spPr bwMode="auto">
          <a:xfrm>
            <a:off x="4191000" y="1595438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Removing A</a:t>
            </a:r>
            <a:r>
              <a:rPr lang="en-US" altLang="en-US">
                <a:solidFill>
                  <a:srgbClr val="3333CC"/>
                </a:solidFill>
                <a:sym typeface="Wingdings" panose="05000000000000000000" pitchFamily="2" charset="2"/>
              </a:rPr>
              <a:t> </a:t>
            </a:r>
            <a:r>
              <a:rPr lang="el-GR" altLang="en-US">
                <a:solidFill>
                  <a:srgbClr val="3333CC"/>
                </a:solidFill>
                <a:sym typeface="Wingdings" panose="05000000000000000000" pitchFamily="2" charset="2"/>
              </a:rPr>
              <a:t>λ</a:t>
            </a:r>
            <a:r>
              <a:rPr lang="en-US" altLang="en-US">
                <a:solidFill>
                  <a:srgbClr val="3333CC"/>
                </a:solidFill>
                <a:sym typeface="Wingdings" panose="05000000000000000000" pitchFamily="2" charset="2"/>
              </a:rPr>
              <a:t> 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93543" name="AutoShape 4"/>
          <p:cNvSpPr>
            <a:spLocks noChangeArrowheads="1"/>
          </p:cNvSpPr>
          <p:nvPr/>
        </p:nvSpPr>
        <p:spPr bwMode="auto">
          <a:xfrm>
            <a:off x="4670738" y="5293840"/>
            <a:ext cx="1003300" cy="1161633"/>
          </a:xfrm>
          <a:prstGeom prst="rightArrow">
            <a:avLst>
              <a:gd name="adj1" fmla="val 50000"/>
              <a:gd name="adj2" fmla="val 785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6697" y="3131865"/>
            <a:ext cx="6107806" cy="2308324"/>
          </a:xfrm>
          <a:prstGeom prst="rect">
            <a:avLst/>
          </a:prstGeom>
          <a:blipFill rotWithShape="0">
            <a:blip r:embed="rId3"/>
            <a:stretch>
              <a:fillRect l="-2098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75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# 3 Remove Unit Productions</a:t>
            </a:r>
          </a:p>
        </p:txBody>
      </p:sp>
      <p:sp>
        <p:nvSpPr>
          <p:cNvPr id="1945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0D9B53B-E9CA-415C-9487-BD1015FD06E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1066800"/>
            <a:ext cx="6107806" cy="2308324"/>
          </a:xfrm>
          <a:prstGeom prst="rect">
            <a:avLst/>
          </a:prstGeom>
          <a:blipFill rotWithShape="0">
            <a:blip r:embed="rId2"/>
            <a:stretch>
              <a:fillRect l="-1996" t="-290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94566" name="TextBox 5"/>
          <p:cNvSpPr txBox="1">
            <a:spLocks noChangeArrowheads="1"/>
          </p:cNvSpPr>
          <p:nvPr/>
        </p:nvSpPr>
        <p:spPr bwMode="auto">
          <a:xfrm>
            <a:off x="3733800" y="2971800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Remove S </a:t>
            </a:r>
            <a:r>
              <a:rPr lang="en-US" altLang="en-US">
                <a:solidFill>
                  <a:srgbClr val="3333CC"/>
                </a:solidFill>
                <a:sym typeface="Wingdings" panose="05000000000000000000" pitchFamily="2" charset="2"/>
              </a:rPr>
              <a:t> S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4070746"/>
            <a:ext cx="6107806" cy="2308324"/>
          </a:xfrm>
          <a:prstGeom prst="rect">
            <a:avLst/>
          </a:prstGeom>
          <a:blipFill rotWithShape="0">
            <a:blip r:embed="rId3"/>
            <a:stretch>
              <a:fillRect l="-1996" t="-317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63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115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class</vt:lpstr>
      <vt:lpstr>Microsoft Equation 3.0</vt:lpstr>
      <vt:lpstr>PowerPoint Presentation</vt:lpstr>
      <vt:lpstr>Normal Forms for Context-free Grammars</vt:lpstr>
      <vt:lpstr>Chomsky Normal Form</vt:lpstr>
      <vt:lpstr>CNF STEPS</vt:lpstr>
      <vt:lpstr>Example</vt:lpstr>
      <vt:lpstr> </vt:lpstr>
      <vt:lpstr>Step # 2 Remove Null Productions</vt:lpstr>
      <vt:lpstr>Step # 2 Remove Null Productions</vt:lpstr>
      <vt:lpstr>Step # 3 Remove Unit Productions</vt:lpstr>
      <vt:lpstr>Step # 3 Remove Unit Productions</vt:lpstr>
      <vt:lpstr>Step # 3 Remove Unit Productions</vt:lpstr>
      <vt:lpstr>Step # 3 Remove Unit Productions</vt:lpstr>
      <vt:lpstr>Step # 4 Remove More than two variables on RHS</vt:lpstr>
      <vt:lpstr>Step # 5</vt:lpstr>
      <vt:lpstr>Example # 2</vt:lpstr>
      <vt:lpstr>Step 2: As grammar G1 contains A → ε null production, its removal from the grammar yields:</vt:lpstr>
      <vt:lpstr>Now, as grammar G1 contains Unit production S → B, its removal yield:</vt:lpstr>
      <vt:lpstr>Also remove the unit production S1 → S, its removal from the grammar yields:</vt:lpstr>
      <vt:lpstr>Step 3: In the production rule S0 → aA | Aa, S → aA | Aa, A → aBB and B → Aa, terminal a exists on RHS with non-terminals. So we will replace terminal a with X:</vt:lpstr>
      <vt:lpstr>Step 4: In the production rule A → XBB, RHS has more than two symbols, removing it from grammar yield: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2021-04-28T08:50:59Z</dcterms:created>
  <dcterms:modified xsi:type="dcterms:W3CDTF">2021-04-28T08:51:50Z</dcterms:modified>
</cp:coreProperties>
</file>